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 id="2147483744" r:id="rId5"/>
    <p:sldMasterId id="2147483771" r:id="rId6"/>
  </p:sldMasterIdLst>
  <p:notesMasterIdLst>
    <p:notesMasterId r:id="rId78"/>
  </p:notesMasterIdLst>
  <p:handoutMasterIdLst>
    <p:handoutMasterId r:id="rId79"/>
  </p:handoutMasterIdLst>
  <p:sldIdLst>
    <p:sldId id="371" r:id="rId7"/>
    <p:sldId id="369" r:id="rId8"/>
    <p:sldId id="302" r:id="rId9"/>
    <p:sldId id="303" r:id="rId10"/>
    <p:sldId id="385" r:id="rId11"/>
    <p:sldId id="301"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86"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87" r:id="rId56"/>
    <p:sldId id="348" r:id="rId57"/>
    <p:sldId id="349" r:id="rId58"/>
    <p:sldId id="350" r:id="rId59"/>
    <p:sldId id="351" r:id="rId60"/>
    <p:sldId id="352" r:id="rId61"/>
    <p:sldId id="353" r:id="rId62"/>
    <p:sldId id="354" r:id="rId63"/>
    <p:sldId id="366" r:id="rId64"/>
    <p:sldId id="356" r:id="rId65"/>
    <p:sldId id="357" r:id="rId66"/>
    <p:sldId id="388" r:id="rId67"/>
    <p:sldId id="389" r:id="rId68"/>
    <p:sldId id="390" r:id="rId69"/>
    <p:sldId id="361" r:id="rId70"/>
    <p:sldId id="367" r:id="rId71"/>
    <p:sldId id="363" r:id="rId72"/>
    <p:sldId id="364" r:id="rId73"/>
    <p:sldId id="365" r:id="rId74"/>
    <p:sldId id="298" r:id="rId75"/>
    <p:sldId id="391" r:id="rId76"/>
    <p:sldId id="392" r:id="rId77"/>
  </p:sldIdLst>
  <p:sldSz cx="12192000" cy="6858000"/>
  <p:notesSz cx="6807200" cy="9939338"/>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orient="horz" pos="3748" userDrawn="1">
          <p15:clr>
            <a:srgbClr val="A4A3A4"/>
          </p15:clr>
        </p15:guide>
        <p15:guide id="4" orient="horz" pos="572" userDrawn="1">
          <p15:clr>
            <a:srgbClr val="A4A3A4"/>
          </p15:clr>
        </p15:guide>
        <p15:guide id="5" orient="horz" pos="867" userDrawn="1">
          <p15:clr>
            <a:srgbClr val="A4A3A4"/>
          </p15:clr>
        </p15:guide>
        <p15:guide id="6" pos="438" userDrawn="1">
          <p15:clr>
            <a:srgbClr val="A4A3A4"/>
          </p15:clr>
        </p15:guide>
        <p15:guide id="7" pos="7287"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inette Sedwell" initials="AS" lastIdx="1" clrIdx="0">
    <p:extLst>
      <p:ext uri="{19B8F6BF-5375-455C-9EA6-DF929625EA0E}">
        <p15:presenceInfo xmlns:p15="http://schemas.microsoft.com/office/powerpoint/2012/main" userId="S-1-5-21-3772680477-1142385537-1250377330-80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2649"/>
    <a:srgbClr val="0082AA"/>
    <a:srgbClr val="5AA3C4"/>
    <a:srgbClr val="006892"/>
    <a:srgbClr val="0E84AC"/>
    <a:srgbClr val="90278F"/>
    <a:srgbClr val="ED1C24"/>
    <a:srgbClr val="004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77829" autoAdjust="0"/>
  </p:normalViewPr>
  <p:slideViewPr>
    <p:cSldViewPr snapToGrid="0">
      <p:cViewPr varScale="1">
        <p:scale>
          <a:sx n="59" d="100"/>
          <a:sy n="59" d="100"/>
        </p:scale>
        <p:origin x="1242" y="66"/>
      </p:cViewPr>
      <p:guideLst>
        <p:guide orient="horz" pos="2183"/>
        <p:guide pos="3840"/>
        <p:guide orient="horz" pos="3748"/>
        <p:guide orient="horz" pos="572"/>
        <p:guide orient="horz" pos="867"/>
        <p:guide pos="438"/>
        <p:guide pos="72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3954"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34081" y="89515"/>
            <a:ext cx="2681624"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760973" y="89515"/>
            <a:ext cx="2949787" cy="496967"/>
          </a:xfrm>
          <a:prstGeom prst="rect">
            <a:avLst/>
          </a:prstGeom>
        </p:spPr>
        <p:txBody>
          <a:bodyPr vert="horz" lIns="91440" tIns="45720" rIns="91440" bIns="45720" rtlCol="0"/>
          <a:lstStyle>
            <a:lvl1pPr algn="r">
              <a:defRPr sz="1200"/>
            </a:lvl1pPr>
          </a:lstStyle>
          <a:p>
            <a:fld id="{2E9A73A7-9540-4094-AE86-42C3A2707CB7}" type="datetimeFigureOut">
              <a:rPr lang="en-AU" smtClean="0"/>
              <a:pPr/>
              <a:t>23/05/2023</a:t>
            </a:fld>
            <a:endParaRPr lang="en-AU"/>
          </a:p>
        </p:txBody>
      </p:sp>
      <p:sp>
        <p:nvSpPr>
          <p:cNvPr id="4" name="Footer Placeholder 3"/>
          <p:cNvSpPr>
            <a:spLocks noGrp="1"/>
          </p:cNvSpPr>
          <p:nvPr>
            <p:ph type="ftr" sz="quarter" idx="2"/>
          </p:nvPr>
        </p:nvSpPr>
        <p:spPr>
          <a:xfrm>
            <a:off x="134081" y="9274585"/>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760973" y="9274585"/>
            <a:ext cx="2949787" cy="496967"/>
          </a:xfrm>
          <a:prstGeom prst="rect">
            <a:avLst/>
          </a:prstGeom>
        </p:spPr>
        <p:txBody>
          <a:bodyPr vert="horz" lIns="91440" tIns="45720" rIns="91440" bIns="45720" rtlCol="0" anchor="b"/>
          <a:lstStyle>
            <a:lvl1pPr algn="r">
              <a:defRPr sz="1200"/>
            </a:lvl1pPr>
          </a:lstStyle>
          <a:p>
            <a:fld id="{8D54DE8B-D02C-4084-8A7E-A9C297992865}" type="slidenum">
              <a:rPr lang="en-AU" smtClean="0"/>
              <a:pPr/>
              <a:t>‹#›</a:t>
            </a:fld>
            <a:endParaRPr lang="en-AU"/>
          </a:p>
        </p:txBody>
      </p:sp>
    </p:spTree>
    <p:extLst>
      <p:ext uri="{BB962C8B-B14F-4D97-AF65-F5344CB8AC3E}">
        <p14:creationId xmlns:p14="http://schemas.microsoft.com/office/powerpoint/2010/main" val="3360484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7915" y="167786"/>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689498" y="167786"/>
            <a:ext cx="2949787" cy="496967"/>
          </a:xfrm>
          <a:prstGeom prst="rect">
            <a:avLst/>
          </a:prstGeom>
        </p:spPr>
        <p:txBody>
          <a:bodyPr vert="horz" lIns="91440" tIns="45720" rIns="91440" bIns="45720" rtlCol="0"/>
          <a:lstStyle>
            <a:lvl1pPr algn="r">
              <a:defRPr sz="1200"/>
            </a:lvl1pPr>
          </a:lstStyle>
          <a:p>
            <a:fld id="{FB280651-990D-43BA-B42F-B419A6163CCE}" type="datetimeFigureOut">
              <a:rPr lang="en-AU" smtClean="0"/>
              <a:t>23/05/2023</a:t>
            </a:fld>
            <a:endParaRPr lang="en-AU" dirty="0"/>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AU"/>
          </a:p>
        </p:txBody>
      </p:sp>
      <p:sp>
        <p:nvSpPr>
          <p:cNvPr id="6" name="Footer Placeholder 5"/>
          <p:cNvSpPr>
            <a:spLocks noGrp="1"/>
          </p:cNvSpPr>
          <p:nvPr>
            <p:ph type="ftr" sz="quarter" idx="4"/>
          </p:nvPr>
        </p:nvSpPr>
        <p:spPr>
          <a:xfrm>
            <a:off x="167915" y="9274585"/>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689498" y="9274585"/>
            <a:ext cx="2949787" cy="496967"/>
          </a:xfrm>
          <a:prstGeom prst="rect">
            <a:avLst/>
          </a:prstGeom>
        </p:spPr>
        <p:txBody>
          <a:bodyPr vert="horz" lIns="91440" tIns="45720" rIns="91440" bIns="45720" rtlCol="0" anchor="b"/>
          <a:lstStyle>
            <a:lvl1pPr algn="r">
              <a:defRPr sz="1200"/>
            </a:lvl1pPr>
          </a:lstStyle>
          <a:p>
            <a:fld id="{0004903C-C9A2-41B1-9DE8-225613CBD0F1}" type="slidenum">
              <a:rPr lang="en-AU" smtClean="0"/>
              <a:t>‹#›</a:t>
            </a:fld>
            <a:endParaRPr lang="en-AU"/>
          </a:p>
        </p:txBody>
      </p:sp>
      <p:sp>
        <p:nvSpPr>
          <p:cNvPr id="8" name="Notes Placeholder 7"/>
          <p:cNvSpPr>
            <a:spLocks noGrp="1"/>
          </p:cNvSpPr>
          <p:nvPr>
            <p:ph type="body" sz="quarter" idx="3"/>
          </p:nvPr>
        </p:nvSpPr>
        <p:spPr>
          <a:xfrm>
            <a:off x="1116413" y="4721186"/>
            <a:ext cx="4574375" cy="447270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5474534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solidFill>
                  <a:srgbClr val="3F3F3F"/>
                </a:solidFill>
              </a:rPr>
              <a:pPr/>
              <a:t>1</a:t>
            </a:fld>
            <a:endParaRPr lang="en-AU">
              <a:solidFill>
                <a:srgbClr val="3F3F3F"/>
              </a:solidFill>
            </a:endParaRPr>
          </a:p>
        </p:txBody>
      </p:sp>
    </p:spTree>
    <p:extLst>
      <p:ext uri="{BB962C8B-B14F-4D97-AF65-F5344CB8AC3E}">
        <p14:creationId xmlns:p14="http://schemas.microsoft.com/office/powerpoint/2010/main" val="104936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10</a:t>
            </a:fld>
            <a:endParaRPr lang="en-AU"/>
          </a:p>
        </p:txBody>
      </p:sp>
    </p:spTree>
    <p:extLst>
      <p:ext uri="{BB962C8B-B14F-4D97-AF65-F5344CB8AC3E}">
        <p14:creationId xmlns:p14="http://schemas.microsoft.com/office/powerpoint/2010/main" val="1162185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11</a:t>
            </a:fld>
            <a:endParaRPr lang="en-AU"/>
          </a:p>
        </p:txBody>
      </p:sp>
    </p:spTree>
    <p:extLst>
      <p:ext uri="{BB962C8B-B14F-4D97-AF65-F5344CB8AC3E}">
        <p14:creationId xmlns:p14="http://schemas.microsoft.com/office/powerpoint/2010/main" val="496490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12</a:t>
            </a:fld>
            <a:endParaRPr lang="en-AU"/>
          </a:p>
        </p:txBody>
      </p:sp>
    </p:spTree>
    <p:extLst>
      <p:ext uri="{BB962C8B-B14F-4D97-AF65-F5344CB8AC3E}">
        <p14:creationId xmlns:p14="http://schemas.microsoft.com/office/powerpoint/2010/main" val="29487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13</a:t>
            </a:fld>
            <a:endParaRPr lang="en-AU"/>
          </a:p>
        </p:txBody>
      </p:sp>
    </p:spTree>
    <p:extLst>
      <p:ext uri="{BB962C8B-B14F-4D97-AF65-F5344CB8AC3E}">
        <p14:creationId xmlns:p14="http://schemas.microsoft.com/office/powerpoint/2010/main" val="2407640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14</a:t>
            </a:fld>
            <a:endParaRPr lang="en-AU"/>
          </a:p>
        </p:txBody>
      </p:sp>
    </p:spTree>
    <p:extLst>
      <p:ext uri="{BB962C8B-B14F-4D97-AF65-F5344CB8AC3E}">
        <p14:creationId xmlns:p14="http://schemas.microsoft.com/office/powerpoint/2010/main" val="1899635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15</a:t>
            </a:fld>
            <a:endParaRPr lang="en-AU"/>
          </a:p>
        </p:txBody>
      </p:sp>
    </p:spTree>
    <p:extLst>
      <p:ext uri="{BB962C8B-B14F-4D97-AF65-F5344CB8AC3E}">
        <p14:creationId xmlns:p14="http://schemas.microsoft.com/office/powerpoint/2010/main" val="1718693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16</a:t>
            </a:fld>
            <a:endParaRPr lang="en-AU"/>
          </a:p>
        </p:txBody>
      </p:sp>
    </p:spTree>
    <p:extLst>
      <p:ext uri="{BB962C8B-B14F-4D97-AF65-F5344CB8AC3E}">
        <p14:creationId xmlns:p14="http://schemas.microsoft.com/office/powerpoint/2010/main" val="3688906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17</a:t>
            </a:fld>
            <a:endParaRPr lang="en-AU"/>
          </a:p>
        </p:txBody>
      </p:sp>
    </p:spTree>
    <p:extLst>
      <p:ext uri="{BB962C8B-B14F-4D97-AF65-F5344CB8AC3E}">
        <p14:creationId xmlns:p14="http://schemas.microsoft.com/office/powerpoint/2010/main" val="3853692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18</a:t>
            </a:fld>
            <a:endParaRPr lang="en-AU"/>
          </a:p>
        </p:txBody>
      </p:sp>
    </p:spTree>
    <p:extLst>
      <p:ext uri="{BB962C8B-B14F-4D97-AF65-F5344CB8AC3E}">
        <p14:creationId xmlns:p14="http://schemas.microsoft.com/office/powerpoint/2010/main" val="2896527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19</a:t>
            </a:fld>
            <a:endParaRPr lang="en-AU"/>
          </a:p>
        </p:txBody>
      </p:sp>
    </p:spTree>
    <p:extLst>
      <p:ext uri="{BB962C8B-B14F-4D97-AF65-F5344CB8AC3E}">
        <p14:creationId xmlns:p14="http://schemas.microsoft.com/office/powerpoint/2010/main" val="405307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What range of behaviour does a reptile brain allow in response to environmental triggers? </a:t>
            </a:r>
          </a:p>
          <a:p>
            <a:r>
              <a:rPr lang="en-AU" sz="1200" kern="1200" dirty="0">
                <a:solidFill>
                  <a:schemeClr val="tx1"/>
                </a:solidFill>
                <a:effectLst/>
                <a:latin typeface="+mn-lt"/>
                <a:ea typeface="+mn-ea"/>
                <a:cs typeface="+mn-cs"/>
              </a:rPr>
              <a:t>[Answer: move towards good and away from bad things.]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What part of the human brain allows us to think about our behaviour before we act? </a:t>
            </a:r>
          </a:p>
          <a:p>
            <a:r>
              <a:rPr lang="en-AU" sz="1200" kern="1200" dirty="0">
                <a:solidFill>
                  <a:schemeClr val="tx1"/>
                </a:solidFill>
                <a:effectLst/>
                <a:latin typeface="+mn-lt"/>
                <a:ea typeface="+mn-ea"/>
                <a:cs typeface="+mn-cs"/>
              </a:rPr>
              <a:t>[Answer: the cortex or frontal lobes.]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What part of the brain is being used during a purely emotional response? </a:t>
            </a:r>
          </a:p>
          <a:p>
            <a:r>
              <a:rPr lang="en-AU" sz="1200" kern="1200" dirty="0">
                <a:solidFill>
                  <a:schemeClr val="tx1"/>
                </a:solidFill>
                <a:effectLst/>
                <a:latin typeface="+mn-lt"/>
                <a:ea typeface="+mn-ea"/>
                <a:cs typeface="+mn-cs"/>
              </a:rPr>
              <a:t>[Answer: limbic system.]</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2</a:t>
            </a:fld>
            <a:endParaRPr lang="en-AU"/>
          </a:p>
        </p:txBody>
      </p:sp>
    </p:spTree>
    <p:extLst>
      <p:ext uri="{BB962C8B-B14F-4D97-AF65-F5344CB8AC3E}">
        <p14:creationId xmlns:p14="http://schemas.microsoft.com/office/powerpoint/2010/main" val="447284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20</a:t>
            </a:fld>
            <a:endParaRPr lang="en-AU"/>
          </a:p>
        </p:txBody>
      </p:sp>
    </p:spTree>
    <p:extLst>
      <p:ext uri="{BB962C8B-B14F-4D97-AF65-F5344CB8AC3E}">
        <p14:creationId xmlns:p14="http://schemas.microsoft.com/office/powerpoint/2010/main" val="213836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21</a:t>
            </a:fld>
            <a:endParaRPr lang="en-AU"/>
          </a:p>
        </p:txBody>
      </p:sp>
    </p:spTree>
    <p:extLst>
      <p:ext uri="{BB962C8B-B14F-4D97-AF65-F5344CB8AC3E}">
        <p14:creationId xmlns:p14="http://schemas.microsoft.com/office/powerpoint/2010/main" val="3622240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22</a:t>
            </a:fld>
            <a:endParaRPr lang="en-AU"/>
          </a:p>
        </p:txBody>
      </p:sp>
    </p:spTree>
    <p:extLst>
      <p:ext uri="{BB962C8B-B14F-4D97-AF65-F5344CB8AC3E}">
        <p14:creationId xmlns:p14="http://schemas.microsoft.com/office/powerpoint/2010/main" val="1046286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23</a:t>
            </a:fld>
            <a:endParaRPr lang="en-AU"/>
          </a:p>
        </p:txBody>
      </p:sp>
    </p:spTree>
    <p:extLst>
      <p:ext uri="{BB962C8B-B14F-4D97-AF65-F5344CB8AC3E}">
        <p14:creationId xmlns:p14="http://schemas.microsoft.com/office/powerpoint/2010/main" val="2236897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24</a:t>
            </a:fld>
            <a:endParaRPr lang="en-AU"/>
          </a:p>
        </p:txBody>
      </p:sp>
    </p:spTree>
    <p:extLst>
      <p:ext uri="{BB962C8B-B14F-4D97-AF65-F5344CB8AC3E}">
        <p14:creationId xmlns:p14="http://schemas.microsoft.com/office/powerpoint/2010/main" val="3289161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25</a:t>
            </a:fld>
            <a:endParaRPr lang="en-AU"/>
          </a:p>
        </p:txBody>
      </p:sp>
    </p:spTree>
    <p:extLst>
      <p:ext uri="{BB962C8B-B14F-4D97-AF65-F5344CB8AC3E}">
        <p14:creationId xmlns:p14="http://schemas.microsoft.com/office/powerpoint/2010/main" val="2148997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26</a:t>
            </a:fld>
            <a:endParaRPr lang="en-AU"/>
          </a:p>
        </p:txBody>
      </p:sp>
    </p:spTree>
    <p:extLst>
      <p:ext uri="{BB962C8B-B14F-4D97-AF65-F5344CB8AC3E}">
        <p14:creationId xmlns:p14="http://schemas.microsoft.com/office/powerpoint/2010/main" val="713694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27</a:t>
            </a:fld>
            <a:endParaRPr lang="en-AU"/>
          </a:p>
        </p:txBody>
      </p:sp>
    </p:spTree>
    <p:extLst>
      <p:ext uri="{BB962C8B-B14F-4D97-AF65-F5344CB8AC3E}">
        <p14:creationId xmlns:p14="http://schemas.microsoft.com/office/powerpoint/2010/main" val="1336836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Now we’re going to play the same game, except I’m going to ask you to count something different. </a:t>
            </a:r>
          </a:p>
          <a:p>
            <a:endParaRPr lang="en-AU" sz="12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 to animate slide]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time I’d like you to count how many words represent living things. They can be an actual living thing or part of a living thing.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Record your answers in </a:t>
            </a:r>
            <a:r>
              <a:rPr lang="en-AU" sz="1200" b="1" kern="1200" dirty="0">
                <a:solidFill>
                  <a:schemeClr val="tx1"/>
                </a:solidFill>
                <a:effectLst/>
                <a:latin typeface="+mn-lt"/>
                <a:ea typeface="+mn-ea"/>
                <a:cs typeface="+mn-cs"/>
              </a:rPr>
              <a:t>Game</a:t>
            </a:r>
            <a:r>
              <a:rPr lang="en-AU" sz="1200" b="1" kern="1200" baseline="0" dirty="0">
                <a:solidFill>
                  <a:schemeClr val="tx1"/>
                </a:solidFill>
                <a:effectLst/>
                <a:latin typeface="+mn-lt"/>
                <a:ea typeface="+mn-ea"/>
                <a:cs typeface="+mn-cs"/>
              </a:rPr>
              <a:t> 2.</a:t>
            </a:r>
            <a:endParaRPr lang="en-AU" sz="1200" b="1"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Any questions? [Address questions.]</a:t>
            </a:r>
          </a:p>
          <a:p>
            <a:endParaRPr lang="en-AU" sz="12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t>[The</a:t>
            </a:r>
            <a:r>
              <a:rPr lang="en-AU" sz="1200" baseline="0" dirty="0"/>
              <a:t> next 20 slides will progress at a rate of one per second, and stop on a blank slide.]</a:t>
            </a:r>
            <a:endParaRPr lang="en-AU" sz="1200" dirty="0"/>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4903C-C9A2-41B1-9DE8-225613CBD0F1}" type="slidenum">
              <a:rPr lang="en-AU" smtClean="0"/>
              <a:t>29</a:t>
            </a:fld>
            <a:endParaRPr lang="en-AU"/>
          </a:p>
        </p:txBody>
      </p:sp>
    </p:spTree>
    <p:extLst>
      <p:ext uri="{BB962C8B-B14F-4D97-AF65-F5344CB8AC3E}">
        <p14:creationId xmlns:p14="http://schemas.microsoft.com/office/powerpoint/2010/main" val="1880500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30</a:t>
            </a:fld>
            <a:endParaRPr lang="en-AU"/>
          </a:p>
        </p:txBody>
      </p:sp>
    </p:spTree>
    <p:extLst>
      <p:ext uri="{BB962C8B-B14F-4D97-AF65-F5344CB8AC3E}">
        <p14:creationId xmlns:p14="http://schemas.microsoft.com/office/powerpoint/2010/main" val="62386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How many of you got your notebook?</a:t>
            </a:r>
          </a:p>
          <a:p>
            <a:r>
              <a:rPr lang="en-US" sz="1200" dirty="0"/>
              <a:t>If you didn’t, raise your hand so we can give you one.</a:t>
            </a:r>
          </a:p>
          <a:p>
            <a:endParaRPr lang="en-US" sz="1200" dirty="0"/>
          </a:p>
          <a:p>
            <a:r>
              <a:rPr lang="en-US" sz="1200" dirty="0"/>
              <a:t>Today’s module is about learning and memory and there is a lot of valuable information.</a:t>
            </a:r>
          </a:p>
          <a:p>
            <a:r>
              <a:rPr lang="en-US" sz="1200" dirty="0"/>
              <a:t>Feel free to write things down if you think it will help you to learn them.</a:t>
            </a:r>
          </a:p>
          <a:p>
            <a:endParaRPr lang="en-AU" sz="1200" dirty="0"/>
          </a:p>
        </p:txBody>
      </p:sp>
      <p:sp>
        <p:nvSpPr>
          <p:cNvPr id="4" name="Slide Number Placeholder 3"/>
          <p:cNvSpPr>
            <a:spLocks noGrp="1"/>
          </p:cNvSpPr>
          <p:nvPr>
            <p:ph type="sldNum" sz="quarter" idx="10"/>
          </p:nvPr>
        </p:nvSpPr>
        <p:spPr/>
        <p:txBody>
          <a:bodyPr/>
          <a:lstStyle/>
          <a:p>
            <a:fld id="{0004903C-C9A2-41B1-9DE8-225613CBD0F1}" type="slidenum">
              <a:rPr lang="en-AU" smtClean="0"/>
              <a:t>3</a:t>
            </a:fld>
            <a:endParaRPr lang="en-AU"/>
          </a:p>
        </p:txBody>
      </p:sp>
    </p:spTree>
    <p:extLst>
      <p:ext uri="{BB962C8B-B14F-4D97-AF65-F5344CB8AC3E}">
        <p14:creationId xmlns:p14="http://schemas.microsoft.com/office/powerpoint/2010/main" val="49434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31</a:t>
            </a:fld>
            <a:endParaRPr lang="en-AU"/>
          </a:p>
        </p:txBody>
      </p:sp>
    </p:spTree>
    <p:extLst>
      <p:ext uri="{BB962C8B-B14F-4D97-AF65-F5344CB8AC3E}">
        <p14:creationId xmlns:p14="http://schemas.microsoft.com/office/powerpoint/2010/main" val="4226785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32</a:t>
            </a:fld>
            <a:endParaRPr lang="en-AU"/>
          </a:p>
        </p:txBody>
      </p:sp>
    </p:spTree>
    <p:extLst>
      <p:ext uri="{BB962C8B-B14F-4D97-AF65-F5344CB8AC3E}">
        <p14:creationId xmlns:p14="http://schemas.microsoft.com/office/powerpoint/2010/main" val="65937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33</a:t>
            </a:fld>
            <a:endParaRPr lang="en-AU"/>
          </a:p>
        </p:txBody>
      </p:sp>
    </p:spTree>
    <p:extLst>
      <p:ext uri="{BB962C8B-B14F-4D97-AF65-F5344CB8AC3E}">
        <p14:creationId xmlns:p14="http://schemas.microsoft.com/office/powerpoint/2010/main" val="3167265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34</a:t>
            </a:fld>
            <a:endParaRPr lang="en-AU"/>
          </a:p>
        </p:txBody>
      </p:sp>
    </p:spTree>
    <p:extLst>
      <p:ext uri="{BB962C8B-B14F-4D97-AF65-F5344CB8AC3E}">
        <p14:creationId xmlns:p14="http://schemas.microsoft.com/office/powerpoint/2010/main" val="2161004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35</a:t>
            </a:fld>
            <a:endParaRPr lang="en-AU"/>
          </a:p>
        </p:txBody>
      </p:sp>
    </p:spTree>
    <p:extLst>
      <p:ext uri="{BB962C8B-B14F-4D97-AF65-F5344CB8AC3E}">
        <p14:creationId xmlns:p14="http://schemas.microsoft.com/office/powerpoint/2010/main" val="2365665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36</a:t>
            </a:fld>
            <a:endParaRPr lang="en-AU"/>
          </a:p>
        </p:txBody>
      </p:sp>
    </p:spTree>
    <p:extLst>
      <p:ext uri="{BB962C8B-B14F-4D97-AF65-F5344CB8AC3E}">
        <p14:creationId xmlns:p14="http://schemas.microsoft.com/office/powerpoint/2010/main" val="1547957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37</a:t>
            </a:fld>
            <a:endParaRPr lang="en-AU"/>
          </a:p>
        </p:txBody>
      </p:sp>
    </p:spTree>
    <p:extLst>
      <p:ext uri="{BB962C8B-B14F-4D97-AF65-F5344CB8AC3E}">
        <p14:creationId xmlns:p14="http://schemas.microsoft.com/office/powerpoint/2010/main" val="2804159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38</a:t>
            </a:fld>
            <a:endParaRPr lang="en-AU"/>
          </a:p>
        </p:txBody>
      </p:sp>
    </p:spTree>
    <p:extLst>
      <p:ext uri="{BB962C8B-B14F-4D97-AF65-F5344CB8AC3E}">
        <p14:creationId xmlns:p14="http://schemas.microsoft.com/office/powerpoint/2010/main" val="1338621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39</a:t>
            </a:fld>
            <a:endParaRPr lang="en-AU"/>
          </a:p>
        </p:txBody>
      </p:sp>
    </p:spTree>
    <p:extLst>
      <p:ext uri="{BB962C8B-B14F-4D97-AF65-F5344CB8AC3E}">
        <p14:creationId xmlns:p14="http://schemas.microsoft.com/office/powerpoint/2010/main" val="223089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40</a:t>
            </a:fld>
            <a:endParaRPr lang="en-AU"/>
          </a:p>
        </p:txBody>
      </p:sp>
    </p:spTree>
    <p:extLst>
      <p:ext uri="{BB962C8B-B14F-4D97-AF65-F5344CB8AC3E}">
        <p14:creationId xmlns:p14="http://schemas.microsoft.com/office/powerpoint/2010/main" val="61505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Circle the number that matches your actual outcome then subtract the predicted outcome from the actual outcome and write down your score where it says ‘Actual minus Predicted’.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 to animate slide – 3 times]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Would anyone like to share their score and what they think this says about their skill in predicting their own behaviour?</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4</a:t>
            </a:fld>
            <a:endParaRPr lang="en-AU"/>
          </a:p>
        </p:txBody>
      </p:sp>
    </p:spTree>
    <p:extLst>
      <p:ext uri="{BB962C8B-B14F-4D97-AF65-F5344CB8AC3E}">
        <p14:creationId xmlns:p14="http://schemas.microsoft.com/office/powerpoint/2010/main" val="32575526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41</a:t>
            </a:fld>
            <a:endParaRPr lang="en-AU"/>
          </a:p>
        </p:txBody>
      </p:sp>
    </p:spTree>
    <p:extLst>
      <p:ext uri="{BB962C8B-B14F-4D97-AF65-F5344CB8AC3E}">
        <p14:creationId xmlns:p14="http://schemas.microsoft.com/office/powerpoint/2010/main" val="865271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42</a:t>
            </a:fld>
            <a:endParaRPr lang="en-AU"/>
          </a:p>
        </p:txBody>
      </p:sp>
    </p:spTree>
    <p:extLst>
      <p:ext uri="{BB962C8B-B14F-4D97-AF65-F5344CB8AC3E}">
        <p14:creationId xmlns:p14="http://schemas.microsoft.com/office/powerpoint/2010/main" val="4114505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43</a:t>
            </a:fld>
            <a:endParaRPr lang="en-AU"/>
          </a:p>
        </p:txBody>
      </p:sp>
    </p:spTree>
    <p:extLst>
      <p:ext uri="{BB962C8B-B14F-4D97-AF65-F5344CB8AC3E}">
        <p14:creationId xmlns:p14="http://schemas.microsoft.com/office/powerpoint/2010/main" val="2950721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44</a:t>
            </a:fld>
            <a:endParaRPr lang="en-AU"/>
          </a:p>
        </p:txBody>
      </p:sp>
    </p:spTree>
    <p:extLst>
      <p:ext uri="{BB962C8B-B14F-4D97-AF65-F5344CB8AC3E}">
        <p14:creationId xmlns:p14="http://schemas.microsoft.com/office/powerpoint/2010/main" val="7362824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45</a:t>
            </a:fld>
            <a:endParaRPr lang="en-AU"/>
          </a:p>
        </p:txBody>
      </p:sp>
    </p:spTree>
    <p:extLst>
      <p:ext uri="{BB962C8B-B14F-4D97-AF65-F5344CB8AC3E}">
        <p14:creationId xmlns:p14="http://schemas.microsoft.com/office/powerpoint/2010/main" val="29751977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46</a:t>
            </a:fld>
            <a:endParaRPr lang="en-AU"/>
          </a:p>
        </p:txBody>
      </p:sp>
    </p:spTree>
    <p:extLst>
      <p:ext uri="{BB962C8B-B14F-4D97-AF65-F5344CB8AC3E}">
        <p14:creationId xmlns:p14="http://schemas.microsoft.com/office/powerpoint/2010/main" val="1833119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47</a:t>
            </a:fld>
            <a:endParaRPr lang="en-AU"/>
          </a:p>
        </p:txBody>
      </p:sp>
    </p:spTree>
    <p:extLst>
      <p:ext uri="{BB962C8B-B14F-4D97-AF65-F5344CB8AC3E}">
        <p14:creationId xmlns:p14="http://schemas.microsoft.com/office/powerpoint/2010/main" val="10568213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48</a:t>
            </a:fld>
            <a:endParaRPr lang="en-AU"/>
          </a:p>
        </p:txBody>
      </p:sp>
    </p:spTree>
    <p:extLst>
      <p:ext uri="{BB962C8B-B14F-4D97-AF65-F5344CB8AC3E}">
        <p14:creationId xmlns:p14="http://schemas.microsoft.com/office/powerpoint/2010/main" val="3742207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49</a:t>
            </a:fld>
            <a:endParaRPr lang="en-AU"/>
          </a:p>
        </p:txBody>
      </p:sp>
    </p:spTree>
    <p:extLst>
      <p:ext uri="{BB962C8B-B14F-4D97-AF65-F5344CB8AC3E}">
        <p14:creationId xmlns:p14="http://schemas.microsoft.com/office/powerpoint/2010/main" val="32585288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 to animate slide] + [read text on</a:t>
            </a:r>
            <a:r>
              <a:rPr lang="en-AU" sz="1200" kern="1200" baseline="0" dirty="0">
                <a:solidFill>
                  <a:schemeClr val="tx1"/>
                </a:solidFill>
                <a:effectLst/>
                <a:latin typeface="+mn-lt"/>
                <a:ea typeface="+mn-ea"/>
                <a:cs typeface="+mn-cs"/>
              </a:rPr>
              <a:t> slide]</a:t>
            </a:r>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 to animate slide for answer] - 8 words containing ‘A’</a:t>
            </a:r>
          </a:p>
          <a:p>
            <a:pPr lvl="0"/>
            <a:endParaRPr lang="en-AU" sz="12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 to animate slide] + [read text on</a:t>
            </a:r>
            <a:r>
              <a:rPr lang="en-AU" sz="1200" kern="1200" baseline="0" dirty="0">
                <a:solidFill>
                  <a:schemeClr val="tx1"/>
                </a:solidFill>
                <a:effectLst/>
                <a:latin typeface="+mn-lt"/>
                <a:ea typeface="+mn-ea"/>
                <a:cs typeface="+mn-cs"/>
              </a:rPr>
              <a:t> slide]</a:t>
            </a:r>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 to animate slide for answer] - 10 are living things (or 5 living things and 5 objects that are part of living things)</a:t>
            </a:r>
          </a:p>
          <a:p>
            <a:pPr lvl="0"/>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[It’s OK to have a debate about this.]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51</a:t>
            </a:fld>
            <a:endParaRPr lang="en-AU"/>
          </a:p>
        </p:txBody>
      </p:sp>
    </p:spTree>
    <p:extLst>
      <p:ext uri="{BB962C8B-B14F-4D97-AF65-F5344CB8AC3E}">
        <p14:creationId xmlns:p14="http://schemas.microsoft.com/office/powerpoint/2010/main" val="19741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This is an opportunity to revisit the group agreement (ground rules)</a:t>
            </a:r>
            <a:r>
              <a:rPr lang="en-AU" baseline="0" dirty="0"/>
              <a:t> that supports learning together.</a:t>
            </a:r>
            <a:endParaRPr lang="en-AU" dirty="0"/>
          </a:p>
          <a:p>
            <a:endParaRPr lang="en-AU" dirty="0"/>
          </a:p>
        </p:txBody>
      </p:sp>
      <p:sp>
        <p:nvSpPr>
          <p:cNvPr id="4" name="Slide Number Placeholder 3"/>
          <p:cNvSpPr>
            <a:spLocks noGrp="1"/>
          </p:cNvSpPr>
          <p:nvPr>
            <p:ph type="sldNum" sz="quarter" idx="5"/>
          </p:nvPr>
        </p:nvSpPr>
        <p:spPr/>
        <p:txBody>
          <a:bodyPr/>
          <a:lstStyle/>
          <a:p>
            <a:fld id="{0004903C-C9A2-41B1-9DE8-225613CBD0F1}" type="slidenum">
              <a:rPr lang="en-AU" smtClean="0"/>
              <a:t>5</a:t>
            </a:fld>
            <a:endParaRPr lang="en-AU"/>
          </a:p>
        </p:txBody>
      </p:sp>
    </p:spTree>
    <p:extLst>
      <p:ext uri="{BB962C8B-B14F-4D97-AF65-F5344CB8AC3E}">
        <p14:creationId xmlns:p14="http://schemas.microsoft.com/office/powerpoint/2010/main" val="2261322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Now, it is important that you do this next part by yourself, without speaking to anyone else.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 In the left column of </a:t>
            </a:r>
            <a:r>
              <a:rPr lang="en-AU" sz="1200" b="1" dirty="0"/>
              <a:t>Game 3</a:t>
            </a:r>
            <a:r>
              <a:rPr lang="en-AU" sz="1200" kern="1200" dirty="0">
                <a:solidFill>
                  <a:schemeClr val="tx1"/>
                </a:solidFill>
                <a:effectLst/>
                <a:latin typeface="+mn-lt"/>
                <a:ea typeface="+mn-ea"/>
                <a:cs typeface="+mn-cs"/>
              </a:rPr>
              <a:t>, I want you to write down as many words as you can remember from the first task where you had to count the number of words that contain the letter ‘A’.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 Write down all the words you can remember from that list, even the ones that did not contain the letter ‘A’. You will have one minute to do this.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 [Start timer for 1 minute.]</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52</a:t>
            </a:fld>
            <a:endParaRPr lang="en-AU"/>
          </a:p>
        </p:txBody>
      </p:sp>
    </p:spTree>
    <p:extLst>
      <p:ext uri="{BB962C8B-B14F-4D97-AF65-F5344CB8AC3E}">
        <p14:creationId xmlns:p14="http://schemas.microsoft.com/office/powerpoint/2010/main" val="39878714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[click to animate slide] - Now I’d like you to write down as many words as you can remember from the second counting task, where you had to count the number of living things.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 In the right-hand column of </a:t>
            </a:r>
            <a:r>
              <a:rPr lang="en-AU" sz="1200" b="1" dirty="0"/>
              <a:t>Game 3</a:t>
            </a:r>
            <a:r>
              <a:rPr lang="en-AU" sz="1200" kern="1200" dirty="0">
                <a:solidFill>
                  <a:schemeClr val="tx1"/>
                </a:solidFill>
                <a:effectLst/>
                <a:latin typeface="+mn-lt"/>
                <a:ea typeface="+mn-ea"/>
                <a:cs typeface="+mn-cs"/>
              </a:rPr>
              <a:t>, write down all the words you can remember from that list, including both living and non-living things.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 You will have one minute to do this.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[Start timer for one minute.]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[Explain that we will return to this a little later.]</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53</a:t>
            </a:fld>
            <a:endParaRPr lang="en-AU"/>
          </a:p>
        </p:txBody>
      </p:sp>
    </p:spTree>
    <p:extLst>
      <p:ext uri="{BB962C8B-B14F-4D97-AF65-F5344CB8AC3E}">
        <p14:creationId xmlns:p14="http://schemas.microsoft.com/office/powerpoint/2010/main" val="30671326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There are at three main types of memory: automatic, episodic and prospective.</a:t>
            </a:r>
          </a:p>
        </p:txBody>
      </p:sp>
      <p:sp>
        <p:nvSpPr>
          <p:cNvPr id="4" name="Slide Number Placeholder 3"/>
          <p:cNvSpPr>
            <a:spLocks noGrp="1"/>
          </p:cNvSpPr>
          <p:nvPr>
            <p:ph type="sldNum" sz="quarter" idx="10"/>
          </p:nvPr>
        </p:nvSpPr>
        <p:spPr/>
        <p:txBody>
          <a:bodyPr/>
          <a:lstStyle/>
          <a:p>
            <a:fld id="{0004903C-C9A2-41B1-9DE8-225613CBD0F1}" type="slidenum">
              <a:rPr lang="en-AU" smtClean="0"/>
              <a:t>54</a:t>
            </a:fld>
            <a:endParaRPr lang="en-AU"/>
          </a:p>
        </p:txBody>
      </p:sp>
    </p:spTree>
    <p:extLst>
      <p:ext uri="{BB962C8B-B14F-4D97-AF65-F5344CB8AC3E}">
        <p14:creationId xmlns:p14="http://schemas.microsoft.com/office/powerpoint/2010/main" val="32078346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[Some participants may struggle with the introduction of new words and information. Remind</a:t>
            </a:r>
            <a:r>
              <a:rPr lang="en-AU" sz="1200" kern="1200" baseline="0" dirty="0">
                <a:solidFill>
                  <a:schemeClr val="tx1"/>
                </a:solidFill>
                <a:effectLst/>
                <a:latin typeface="+mn-lt"/>
                <a:ea typeface="+mn-ea"/>
                <a:cs typeface="+mn-cs"/>
              </a:rPr>
              <a:t> participants that the information is included in their Workbooks if they need to read it later]</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There are two types of memory that are automatic, in that they do not require conscious effort to create them. These are referred to as </a:t>
            </a:r>
            <a:r>
              <a:rPr lang="en-AU" sz="1200" b="1" kern="1200" dirty="0">
                <a:solidFill>
                  <a:schemeClr val="tx1"/>
                </a:solidFill>
                <a:effectLst/>
                <a:latin typeface="+mn-lt"/>
                <a:ea typeface="+mn-ea"/>
                <a:cs typeface="+mn-cs"/>
              </a:rPr>
              <a:t>implicit </a:t>
            </a:r>
            <a:r>
              <a:rPr lang="en-AU" sz="1200" kern="1200" dirty="0">
                <a:solidFill>
                  <a:schemeClr val="tx1"/>
                </a:solidFill>
                <a:effectLst/>
                <a:latin typeface="+mn-lt"/>
                <a:ea typeface="+mn-ea"/>
                <a:cs typeface="+mn-cs"/>
              </a:rPr>
              <a:t>and </a:t>
            </a:r>
            <a:r>
              <a:rPr lang="en-AU" sz="1200" b="1" kern="1200" dirty="0">
                <a:solidFill>
                  <a:schemeClr val="tx1"/>
                </a:solidFill>
                <a:effectLst/>
                <a:latin typeface="+mn-lt"/>
                <a:ea typeface="+mn-ea"/>
                <a:cs typeface="+mn-cs"/>
              </a:rPr>
              <a:t>procedural </a:t>
            </a:r>
            <a:r>
              <a:rPr lang="en-AU" sz="1200" kern="1200" dirty="0">
                <a:solidFill>
                  <a:schemeClr val="tx1"/>
                </a:solidFill>
                <a:effectLst/>
                <a:latin typeface="+mn-lt"/>
                <a:ea typeface="+mn-ea"/>
                <a:cs typeface="+mn-cs"/>
              </a:rPr>
              <a:t>memories.</a:t>
            </a:r>
          </a:p>
          <a:p>
            <a:r>
              <a:rPr lang="en-AU" sz="1200" kern="1200" dirty="0">
                <a:solidFill>
                  <a:schemeClr val="tx1"/>
                </a:solidFill>
                <a:effectLst/>
                <a:latin typeface="+mn-lt"/>
                <a:ea typeface="+mn-ea"/>
                <a:cs typeface="+mn-cs"/>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 to animate slide]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Implicit memory</a:t>
            </a:r>
            <a:r>
              <a:rPr lang="en-AU" sz="1200" kern="1200" dirty="0">
                <a:solidFill>
                  <a:schemeClr val="tx1"/>
                </a:solidFill>
                <a:effectLst/>
                <a:latin typeface="+mn-lt"/>
                <a:ea typeface="+mn-ea"/>
                <a:cs typeface="+mn-cs"/>
              </a:rPr>
              <a:t> is when you remember something from a previous experience, even though you’re not necessarily aware that you have that memory.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For example, a two-year-old girl who watched the family pet German shepherd chase or terrorise one of the chickens in the backyard may develop a fear of dogs, even though she cannot actually recall that earlier memory.</a:t>
            </a:r>
          </a:p>
          <a:p>
            <a:endParaRPr lang="en-AU" sz="12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 to animate slide]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It is this type of memory that often leads us to develop particular preferences or strong dislikes of things like foods.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Does anyone have any particular food they cannot stomach? (Not an allergy)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Do you remember the event that caused you to hate this food? (Most will not because they didn’t consciously process the relationship between eating the food and then becoming sick.)</a:t>
            </a:r>
          </a:p>
          <a:p>
            <a:endParaRPr lang="en-AU" sz="12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 to animate slide]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Implicit memory might be influenced by our most recent exposures to those things. Let’s do a quick test of this.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55</a:t>
            </a:fld>
            <a:endParaRPr lang="en-AU"/>
          </a:p>
        </p:txBody>
      </p:sp>
    </p:spTree>
    <p:extLst>
      <p:ext uri="{BB962C8B-B14F-4D97-AF65-F5344CB8AC3E}">
        <p14:creationId xmlns:p14="http://schemas.microsoft.com/office/powerpoint/2010/main" val="11133501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Turn to the Counting Game worksheet on Page 4 of the Participant Workbook and write your answers on the bottom</a:t>
            </a:r>
            <a:r>
              <a:rPr lang="en-AU" sz="1200" kern="1200" baseline="0" dirty="0">
                <a:solidFill>
                  <a:schemeClr val="tx1"/>
                </a:solidFill>
                <a:effectLst/>
                <a:latin typeface="+mn-lt"/>
                <a:ea typeface="+mn-ea"/>
                <a:cs typeface="+mn-cs"/>
              </a:rPr>
              <a:t> of page 4.</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Don’t put any thought into what you are about to write down.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 just want you to write down the first thing that comes to your mind.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You will only have two seconds to write this thing down.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Are you ready?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OK, as quickly as you can, write down the first </a:t>
            </a:r>
            <a:r>
              <a:rPr lang="en-AU" sz="1200" b="1" kern="1200" dirty="0">
                <a:solidFill>
                  <a:schemeClr val="tx1"/>
                </a:solidFill>
                <a:effectLst/>
                <a:latin typeface="+mn-lt"/>
                <a:ea typeface="+mn-ea"/>
                <a:cs typeface="+mn-cs"/>
              </a:rPr>
              <a:t>food</a:t>
            </a:r>
            <a:r>
              <a:rPr lang="en-AU" sz="1200" kern="1200" dirty="0">
                <a:solidFill>
                  <a:schemeClr val="tx1"/>
                </a:solidFill>
                <a:effectLst/>
                <a:latin typeface="+mn-lt"/>
                <a:ea typeface="+mn-ea"/>
                <a:cs typeface="+mn-cs"/>
              </a:rPr>
              <a:t> that comes to mind.  [Wait 2 seconds]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We’ll discuss this in a moment. But before we do, we’re going to try another one.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This time I want you to write this thing down even quicker than the first time. OK, are you ready? I want you to write down the first </a:t>
            </a:r>
            <a:r>
              <a:rPr lang="en-AU" sz="1200" b="1" kern="1200" dirty="0">
                <a:solidFill>
                  <a:schemeClr val="tx1"/>
                </a:solidFill>
                <a:effectLst/>
                <a:latin typeface="+mn-lt"/>
                <a:ea typeface="+mn-ea"/>
                <a:cs typeface="+mn-cs"/>
              </a:rPr>
              <a:t>colour</a:t>
            </a:r>
            <a:r>
              <a:rPr lang="en-AU" sz="1200" kern="1200" dirty="0">
                <a:solidFill>
                  <a:schemeClr val="tx1"/>
                </a:solidFill>
                <a:effectLst/>
                <a:latin typeface="+mn-lt"/>
                <a:ea typeface="+mn-ea"/>
                <a:cs typeface="+mn-cs"/>
              </a:rPr>
              <a:t> that comes to mind.</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56</a:t>
            </a:fld>
            <a:endParaRPr lang="en-AU"/>
          </a:p>
        </p:txBody>
      </p:sp>
    </p:spTree>
    <p:extLst>
      <p:ext uri="{BB962C8B-B14F-4D97-AF65-F5344CB8AC3E}">
        <p14:creationId xmlns:p14="http://schemas.microsoft.com/office/powerpoint/2010/main" val="2698239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[Ask</a:t>
            </a:r>
            <a:r>
              <a:rPr lang="en-AU" sz="1200" baseline="0" dirty="0"/>
              <a:t> about each colour and ask participants to </a:t>
            </a:r>
            <a:r>
              <a:rPr lang="en-AU" sz="1200" b="1" baseline="0" dirty="0"/>
              <a:t>tally</a:t>
            </a:r>
            <a:r>
              <a:rPr lang="en-AU" sz="1200" baseline="0" dirty="0"/>
              <a:t> responses.]</a:t>
            </a:r>
          </a:p>
          <a:p>
            <a:endParaRPr lang="en-AU" sz="1200" kern="1200" dirty="0">
              <a:solidFill>
                <a:schemeClr val="tx1"/>
              </a:solidFill>
              <a:effectLst/>
            </a:endParaRPr>
          </a:p>
          <a:p>
            <a:r>
              <a:rPr lang="en-AU" sz="1200" kern="1200" dirty="0">
                <a:solidFill>
                  <a:schemeClr val="tx1"/>
                </a:solidFill>
                <a:effectLst/>
              </a:rPr>
              <a:t>[More participants should have chosen red.]</a:t>
            </a:r>
          </a:p>
          <a:p>
            <a:r>
              <a:rPr lang="en-AU" sz="1200" kern="1200" dirty="0">
                <a:solidFill>
                  <a:schemeClr val="tx1"/>
                </a:solidFill>
                <a:effectLst/>
              </a:rPr>
              <a:t> </a:t>
            </a:r>
          </a:p>
          <a:p>
            <a:r>
              <a:rPr lang="en-AU" sz="1200" kern="1200" dirty="0">
                <a:solidFill>
                  <a:schemeClr val="tx1"/>
                </a:solidFill>
                <a:effectLst/>
              </a:rPr>
              <a:t>Why do you think more of you chose red?</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57</a:t>
            </a:fld>
            <a:endParaRPr lang="en-AU"/>
          </a:p>
        </p:txBody>
      </p:sp>
    </p:spTree>
    <p:extLst>
      <p:ext uri="{BB962C8B-B14F-4D97-AF65-F5344CB8AC3E}">
        <p14:creationId xmlns:p14="http://schemas.microsoft.com/office/powerpoint/2010/main" val="39472823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[Explain that it is because every single word from the first list was associated with the colour red in some way. They were probably not aware of this when they did the task.]</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[If</a:t>
            </a:r>
            <a:r>
              <a:rPr lang="en-AU" sz="1200" kern="1200" baseline="0" dirty="0">
                <a:solidFill>
                  <a:schemeClr val="tx1"/>
                </a:solidFill>
                <a:effectLst/>
                <a:latin typeface="+mn-lt"/>
                <a:ea typeface="+mn-ea"/>
                <a:cs typeface="+mn-cs"/>
              </a:rPr>
              <a:t> the majority of participants selected a colour other than red, this may be because there was a dominant colour in the room e.g. blue paint on the walls, blue being a dominant colour in this presentation, etc.]</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 these types of memories, learning occurs by creating a connection in the mind between events or responses to events.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For example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If you crave dessert after dinner each night, it is probably because you have associated the end of dinner with the beginning of dessert.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You might have connected using or drinking to a bus route used to score, an area where you meet people in to drink, or a thought or feeling, etc., so you get cravings when on that bus, in that area or having that thought or feeling.</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These are examples of implicit memory – remembering something that you encoded automatically without awareness.</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58</a:t>
            </a:fld>
            <a:endParaRPr lang="en-AU"/>
          </a:p>
        </p:txBody>
      </p:sp>
    </p:spTree>
    <p:extLst>
      <p:ext uri="{BB962C8B-B14F-4D97-AF65-F5344CB8AC3E}">
        <p14:creationId xmlns:p14="http://schemas.microsoft.com/office/powerpoint/2010/main" val="14614581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Procedural memory</a:t>
            </a:r>
            <a:r>
              <a:rPr lang="en-AU" sz="1200" kern="1200" dirty="0">
                <a:solidFill>
                  <a:schemeClr val="tx1"/>
                </a:solidFill>
                <a:effectLst/>
                <a:latin typeface="+mn-lt"/>
                <a:ea typeface="+mn-ea"/>
                <a:cs typeface="+mn-cs"/>
              </a:rPr>
              <a:t> refers to skill learning, like learning to draw or ride a bike.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This is sometimes referred to as ‘muscle memory’ because your memory of how to do those things doesn’t rely on you thinking about doing them, but more on just doing them. At first, forming this type of memory takes a lot of effort, but with more and more practice, it becomes second nature.</a:t>
            </a:r>
          </a:p>
        </p:txBody>
      </p:sp>
      <p:sp>
        <p:nvSpPr>
          <p:cNvPr id="4" name="Slide Number Placeholder 3"/>
          <p:cNvSpPr>
            <a:spLocks noGrp="1"/>
          </p:cNvSpPr>
          <p:nvPr>
            <p:ph type="sldNum" sz="quarter" idx="10"/>
          </p:nvPr>
        </p:nvSpPr>
        <p:spPr/>
        <p:txBody>
          <a:bodyPr/>
          <a:lstStyle/>
          <a:p>
            <a:fld id="{0004903C-C9A2-41B1-9DE8-225613CBD0F1}" type="slidenum">
              <a:rPr lang="en-AU" smtClean="0"/>
              <a:t>59</a:t>
            </a:fld>
            <a:endParaRPr lang="en-AU"/>
          </a:p>
        </p:txBody>
      </p:sp>
    </p:spTree>
    <p:extLst>
      <p:ext uri="{BB962C8B-B14F-4D97-AF65-F5344CB8AC3E}">
        <p14:creationId xmlns:p14="http://schemas.microsoft.com/office/powerpoint/2010/main" val="295140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 to animate slide]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is all about remembering </a:t>
            </a:r>
            <a:r>
              <a:rPr lang="en-AU" sz="1200" i="1" kern="1200" dirty="0">
                <a:solidFill>
                  <a:schemeClr val="tx1"/>
                </a:solidFill>
                <a:effectLst/>
                <a:latin typeface="+mn-lt"/>
                <a:ea typeface="+mn-ea"/>
                <a:cs typeface="+mn-cs"/>
              </a:rPr>
              <a:t>episodes</a:t>
            </a:r>
            <a:r>
              <a:rPr lang="en-AU" sz="1200" kern="1200" dirty="0">
                <a:solidFill>
                  <a:schemeClr val="tx1"/>
                </a:solidFill>
                <a:effectLst/>
                <a:latin typeface="+mn-lt"/>
                <a:ea typeface="+mn-ea"/>
                <a:cs typeface="+mn-cs"/>
              </a:rPr>
              <a:t> from your past (e.g. events, conversations, experiences, </a:t>
            </a:r>
            <a:r>
              <a:rPr lang="en-AU" sz="1200" kern="1200" dirty="0" err="1">
                <a:solidFill>
                  <a:schemeClr val="tx1"/>
                </a:solidFill>
                <a:effectLst/>
                <a:latin typeface="+mn-lt"/>
                <a:ea typeface="+mn-ea"/>
                <a:cs typeface="+mn-cs"/>
              </a:rPr>
              <a:t>etc</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 to animate slide – 3 times]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order to do this, you need to create a memory (encoding), store it (storage), and then find it again (retrieval).</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Encoding, Storage and Retrieval are the three different elements that make up Episodic memory.</a:t>
            </a:r>
          </a:p>
        </p:txBody>
      </p:sp>
      <p:sp>
        <p:nvSpPr>
          <p:cNvPr id="4" name="Slide Number Placeholder 3"/>
          <p:cNvSpPr>
            <a:spLocks noGrp="1"/>
          </p:cNvSpPr>
          <p:nvPr>
            <p:ph type="sldNum" sz="quarter" idx="10"/>
          </p:nvPr>
        </p:nvSpPr>
        <p:spPr/>
        <p:txBody>
          <a:bodyPr/>
          <a:lstStyle/>
          <a:p>
            <a:fld id="{0004903C-C9A2-41B1-9DE8-225613CBD0F1}" type="slidenum">
              <a:rPr lang="en-AU" smtClean="0"/>
              <a:t>60</a:t>
            </a:fld>
            <a:endParaRPr lang="en-AU"/>
          </a:p>
        </p:txBody>
      </p:sp>
    </p:spTree>
    <p:extLst>
      <p:ext uri="{BB962C8B-B14F-4D97-AF65-F5344CB8AC3E}">
        <p14:creationId xmlns:p14="http://schemas.microsoft.com/office/powerpoint/2010/main" val="11629098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kern="1200" dirty="0">
                <a:solidFill>
                  <a:schemeClr val="tx1"/>
                </a:solidFill>
                <a:effectLst/>
                <a:latin typeface="+mn-lt"/>
                <a:ea typeface="+mn-ea"/>
                <a:cs typeface="+mn-cs"/>
              </a:rPr>
              <a:t>Encoding is the process of creating (saving) a new memory. When you are learning something new, if you remember that thing for longer than a few minutes, then some encoding has occurred.</a:t>
            </a:r>
          </a:p>
          <a:p>
            <a:r>
              <a:rPr lang="en-AU" sz="1600" kern="1200" dirty="0">
                <a:solidFill>
                  <a:schemeClr val="tx1"/>
                </a:solidFill>
                <a:effectLst/>
                <a:latin typeface="+mn-lt"/>
                <a:ea typeface="+mn-ea"/>
                <a:cs typeface="+mn-cs"/>
              </a:rPr>
              <a:t> </a:t>
            </a:r>
          </a:p>
          <a:p>
            <a:r>
              <a:rPr lang="en-AU" sz="1600" kern="1200" dirty="0">
                <a:solidFill>
                  <a:schemeClr val="tx1"/>
                </a:solidFill>
                <a:effectLst/>
                <a:latin typeface="+mn-lt"/>
                <a:ea typeface="+mn-ea"/>
                <a:cs typeface="+mn-cs"/>
              </a:rPr>
              <a:t>Encoding is one of the most important stages of memory, because, if you don’t encode information, there will be nothing there to ‘remember’ in the future.</a:t>
            </a:r>
          </a:p>
          <a:p>
            <a:endParaRPr lang="en-AU" sz="16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200" dirty="0">
                <a:solidFill>
                  <a:schemeClr val="tx1"/>
                </a:solidFill>
                <a:effectLst/>
                <a:latin typeface="+mn-lt"/>
                <a:ea typeface="+mn-ea"/>
                <a:cs typeface="+mn-cs"/>
              </a:rPr>
              <a:t>Encoding is like putting money in the bank or putting a piece of paper in a filing cabinet. If you do either of those things properly, you will make sure that the money gets into your account at the bank or that the piece of paper is filed in the right order in the filing cabinet. </a:t>
            </a:r>
          </a:p>
          <a:p>
            <a:endParaRPr lang="en-AU" sz="1600" kern="1200" dirty="0">
              <a:solidFill>
                <a:schemeClr val="tx1"/>
              </a:solidFill>
              <a:effectLst/>
              <a:latin typeface="+mn-lt"/>
              <a:ea typeface="+mn-ea"/>
              <a:cs typeface="+mn-cs"/>
            </a:endParaRPr>
          </a:p>
          <a:p>
            <a:r>
              <a:rPr lang="en-AU" sz="1600" kern="1200" dirty="0">
                <a:solidFill>
                  <a:schemeClr val="tx1"/>
                </a:solidFill>
                <a:effectLst/>
                <a:latin typeface="+mn-lt"/>
                <a:ea typeface="+mn-ea"/>
                <a:cs typeface="+mn-cs"/>
              </a:rPr>
              <a:t>It is also like putting a new contact in your phone. If you enter</a:t>
            </a:r>
            <a:r>
              <a:rPr lang="en-AU" sz="1600" kern="1200" baseline="0" dirty="0">
                <a:solidFill>
                  <a:schemeClr val="tx1"/>
                </a:solidFill>
                <a:effectLst/>
                <a:latin typeface="+mn-lt"/>
                <a:ea typeface="+mn-ea"/>
                <a:cs typeface="+mn-cs"/>
              </a:rPr>
              <a:t> </a:t>
            </a:r>
            <a:r>
              <a:rPr lang="en-AU" sz="1600" kern="1200" dirty="0">
                <a:solidFill>
                  <a:schemeClr val="tx1"/>
                </a:solidFill>
                <a:effectLst/>
                <a:latin typeface="+mn-lt"/>
                <a:ea typeface="+mn-ea"/>
                <a:cs typeface="+mn-cs"/>
              </a:rPr>
              <a:t>the name with the right spelling, you will be able to find that contact easily in the future.</a:t>
            </a:r>
          </a:p>
          <a:p>
            <a:r>
              <a:rPr lang="en-AU" sz="1600" kern="1200" dirty="0">
                <a:solidFill>
                  <a:schemeClr val="tx1"/>
                </a:solidFill>
                <a:effectLst/>
                <a:latin typeface="+mn-lt"/>
                <a:ea typeface="+mn-ea"/>
                <a:cs typeface="+mn-cs"/>
              </a:rPr>
              <a:t> </a:t>
            </a:r>
          </a:p>
          <a:p>
            <a:r>
              <a:rPr lang="en-AU" sz="1600" kern="1200" dirty="0">
                <a:solidFill>
                  <a:schemeClr val="tx1"/>
                </a:solidFill>
                <a:effectLst/>
                <a:latin typeface="+mn-lt"/>
                <a:ea typeface="+mn-ea"/>
                <a:cs typeface="+mn-cs"/>
              </a:rPr>
              <a:t>Encoding represents the ‘learning’ part of episodic memory. This type of learning requires attention and a lot of effort.</a:t>
            </a:r>
          </a:p>
          <a:p>
            <a:endParaRPr lang="en-AU"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04903C-C9A2-41B1-9DE8-225613CBD0F1}" type="slidenum">
              <a:rPr lang="en-AU" smtClean="0"/>
              <a:t>61</a:t>
            </a:fld>
            <a:endParaRPr lang="en-AU"/>
          </a:p>
        </p:txBody>
      </p:sp>
    </p:spTree>
    <p:extLst>
      <p:ext uri="{BB962C8B-B14F-4D97-AF65-F5344CB8AC3E}">
        <p14:creationId xmlns:p14="http://schemas.microsoft.com/office/powerpoint/2010/main" val="243155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this session you will learn about the three types of memory</a:t>
            </a:r>
            <a:r>
              <a:rPr lang="en-AU" baseline="0" dirty="0"/>
              <a:t> (</a:t>
            </a:r>
            <a:r>
              <a:rPr lang="en-AU" dirty="0"/>
              <a:t>Automatic, Episodic and Prospective).</a:t>
            </a:r>
          </a:p>
          <a:p>
            <a:endParaRPr lang="en-AU" dirty="0"/>
          </a:p>
          <a:p>
            <a:r>
              <a:rPr lang="en-AU" dirty="0"/>
              <a:t>We</a:t>
            </a:r>
            <a:r>
              <a:rPr lang="en-AU" baseline="0" dirty="0"/>
              <a:t> will use some </a:t>
            </a:r>
            <a:r>
              <a:rPr lang="en-AU" dirty="0"/>
              <a:t>practical examples</a:t>
            </a:r>
            <a:r>
              <a:rPr lang="en-AU" baseline="0" dirty="0"/>
              <a:t> using games</a:t>
            </a:r>
            <a:r>
              <a:rPr lang="en-AU" dirty="0"/>
              <a:t>. The games are designed to be fun, though some people in the group may find them more challenging than others.</a:t>
            </a:r>
          </a:p>
        </p:txBody>
      </p:sp>
      <p:sp>
        <p:nvSpPr>
          <p:cNvPr id="4" name="Slide Number Placeholder 3"/>
          <p:cNvSpPr>
            <a:spLocks noGrp="1"/>
          </p:cNvSpPr>
          <p:nvPr>
            <p:ph type="sldNum" sz="quarter" idx="10"/>
          </p:nvPr>
        </p:nvSpPr>
        <p:spPr/>
        <p:txBody>
          <a:bodyPr/>
          <a:lstStyle/>
          <a:p>
            <a:fld id="{0004903C-C9A2-41B1-9DE8-225613CBD0F1}" type="slidenum">
              <a:rPr lang="en-AU" smtClean="0"/>
              <a:t>6</a:t>
            </a:fld>
            <a:endParaRPr lang="en-AU"/>
          </a:p>
        </p:txBody>
      </p:sp>
    </p:spTree>
    <p:extLst>
      <p:ext uri="{BB962C8B-B14F-4D97-AF65-F5344CB8AC3E}">
        <p14:creationId xmlns:p14="http://schemas.microsoft.com/office/powerpoint/2010/main" val="12403479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200" dirty="0">
                <a:solidFill>
                  <a:schemeClr val="tx1"/>
                </a:solidFill>
                <a:effectLst/>
                <a:latin typeface="+mn-lt"/>
                <a:ea typeface="+mn-ea"/>
                <a:cs typeface="+mn-cs"/>
              </a:rPr>
              <a:t>Storage refers to how well the information is kept over time. So, if it is a reputable bank that you put your money into, you would expect it to still be there after many years.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200" dirty="0">
                <a:solidFill>
                  <a:schemeClr val="tx1"/>
                </a:solidFill>
                <a:effectLst/>
                <a:latin typeface="+mn-lt"/>
                <a:ea typeface="+mn-ea"/>
                <a:cs typeface="+mn-cs"/>
              </a:rPr>
              <a:t>If your mobile phone is working properly, you would expect your contact list to remain unchanged</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200" dirty="0">
                <a:solidFill>
                  <a:schemeClr val="tx1"/>
                </a:solidFill>
                <a:effectLst/>
                <a:latin typeface="+mn-lt"/>
                <a:ea typeface="+mn-ea"/>
                <a:cs typeface="+mn-cs"/>
              </a:rPr>
              <a:t>And if your filing cabinet is locked and no-one else has access to it, you would expect your papers to remain filed in the right order, just as you had filed them to start with.</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kern="1200" dirty="0">
              <a:solidFill>
                <a:schemeClr val="tx1"/>
              </a:solidFill>
              <a:effectLst/>
              <a:latin typeface="+mn-lt"/>
              <a:ea typeface="+mn-ea"/>
              <a:cs typeface="+mn-cs"/>
            </a:endParaRPr>
          </a:p>
          <a:p>
            <a:endParaRPr lang="en-AU"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04903C-C9A2-41B1-9DE8-225613CBD0F1}" type="slidenum">
              <a:rPr lang="en-AU" smtClean="0"/>
              <a:t>62</a:t>
            </a:fld>
            <a:endParaRPr lang="en-AU"/>
          </a:p>
        </p:txBody>
      </p:sp>
    </p:spTree>
    <p:extLst>
      <p:ext uri="{BB962C8B-B14F-4D97-AF65-F5344CB8AC3E}">
        <p14:creationId xmlns:p14="http://schemas.microsoft.com/office/powerpoint/2010/main" val="42283516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kern="1200" dirty="0">
                <a:solidFill>
                  <a:schemeClr val="tx1"/>
                </a:solidFill>
                <a:effectLst/>
                <a:latin typeface="+mn-lt"/>
                <a:ea typeface="+mn-ea"/>
                <a:cs typeface="+mn-cs"/>
              </a:rPr>
              <a:t>In many ways, retrieval is the most important part of memory, because encoding and storage are no good to you if you can’t find the right information at the right time. An example of when retrieval malfunctions is a tip-of-the-tongue moment. </a:t>
            </a:r>
          </a:p>
          <a:p>
            <a:endParaRPr lang="en-AU" sz="1600" kern="1200" dirty="0">
              <a:solidFill>
                <a:schemeClr val="tx1"/>
              </a:solidFill>
              <a:effectLst/>
              <a:latin typeface="+mn-lt"/>
              <a:ea typeface="+mn-ea"/>
              <a:cs typeface="+mn-cs"/>
            </a:endParaRPr>
          </a:p>
          <a:p>
            <a:r>
              <a:rPr lang="en-AU" sz="1600" kern="1200" dirty="0">
                <a:solidFill>
                  <a:schemeClr val="tx1"/>
                </a:solidFill>
                <a:effectLst/>
                <a:latin typeface="+mn-lt"/>
                <a:ea typeface="+mn-ea"/>
                <a:cs typeface="+mn-cs"/>
              </a:rPr>
              <a:t>Has anyone experienced that? Well, that is a classic retrieval failure.</a:t>
            </a:r>
          </a:p>
          <a:p>
            <a:endParaRPr lang="en-AU" sz="1600" kern="1200" dirty="0">
              <a:solidFill>
                <a:schemeClr val="tx1"/>
              </a:solidFill>
              <a:effectLst/>
              <a:latin typeface="+mn-lt"/>
              <a:ea typeface="+mn-ea"/>
              <a:cs typeface="+mn-cs"/>
            </a:endParaRPr>
          </a:p>
          <a:p>
            <a:r>
              <a:rPr lang="en-AU" sz="1600" kern="1200" dirty="0">
                <a:solidFill>
                  <a:schemeClr val="tx1"/>
                </a:solidFill>
                <a:effectLst/>
                <a:latin typeface="+mn-lt"/>
                <a:ea typeface="+mn-ea"/>
                <a:cs typeface="+mn-cs"/>
              </a:rPr>
              <a:t>Retrieval is like going to the ATM to withdraw money,</a:t>
            </a:r>
            <a:r>
              <a:rPr lang="en-AU" sz="1600" kern="1200" baseline="0" dirty="0">
                <a:solidFill>
                  <a:schemeClr val="tx1"/>
                </a:solidFill>
                <a:effectLst/>
                <a:latin typeface="+mn-lt"/>
                <a:ea typeface="+mn-ea"/>
                <a:cs typeface="+mn-cs"/>
              </a:rPr>
              <a:t> </a:t>
            </a:r>
            <a:r>
              <a:rPr lang="en-AU" sz="1600" kern="1200" dirty="0">
                <a:solidFill>
                  <a:schemeClr val="tx1"/>
                </a:solidFill>
                <a:effectLst/>
                <a:latin typeface="+mn-lt"/>
                <a:ea typeface="+mn-ea"/>
                <a:cs typeface="+mn-cs"/>
              </a:rPr>
              <a:t>looking up the person you want to talk to in your contacts list on your mobile phone or opening up your filing cabinet to get a document. </a:t>
            </a:r>
          </a:p>
          <a:p>
            <a:endParaRPr lang="en-AU" sz="1600" kern="1200" dirty="0">
              <a:solidFill>
                <a:schemeClr val="tx1"/>
              </a:solidFill>
              <a:effectLst/>
              <a:latin typeface="+mn-lt"/>
              <a:ea typeface="+mn-ea"/>
              <a:cs typeface="+mn-cs"/>
            </a:endParaRPr>
          </a:p>
          <a:p>
            <a:r>
              <a:rPr lang="en-AU" sz="1600" kern="1200" dirty="0">
                <a:solidFill>
                  <a:schemeClr val="tx1"/>
                </a:solidFill>
                <a:effectLst/>
                <a:latin typeface="+mn-lt"/>
                <a:ea typeface="+mn-ea"/>
                <a:cs typeface="+mn-cs"/>
              </a:rPr>
              <a:t>Even though the information might be in there, if you didn’t enter it correctly to start with (e.g. put money into the wrong account, misfiled the document, or spelt the name of the person incorrectly), it will be very difficult for you to find that information when you need it.</a:t>
            </a:r>
          </a:p>
          <a:p>
            <a:endParaRPr lang="en-AU" sz="1600" kern="1200" dirty="0">
              <a:solidFill>
                <a:schemeClr val="tx1"/>
              </a:solidFill>
              <a:effectLst/>
              <a:latin typeface="+mn-lt"/>
              <a:ea typeface="+mn-ea"/>
              <a:cs typeface="+mn-cs"/>
            </a:endParaRPr>
          </a:p>
          <a:p>
            <a:endParaRPr lang="en-AU"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04903C-C9A2-41B1-9DE8-225613CBD0F1}" type="slidenum">
              <a:rPr lang="en-AU" smtClean="0"/>
              <a:t>63</a:t>
            </a:fld>
            <a:endParaRPr lang="en-AU"/>
          </a:p>
        </p:txBody>
      </p:sp>
    </p:spTree>
    <p:extLst>
      <p:ext uri="{BB962C8B-B14F-4D97-AF65-F5344CB8AC3E}">
        <p14:creationId xmlns:p14="http://schemas.microsoft.com/office/powerpoint/2010/main" val="26181388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third type</a:t>
            </a:r>
            <a:r>
              <a:rPr lang="en-AU" sz="1200" kern="1200" baseline="0" dirty="0">
                <a:solidFill>
                  <a:schemeClr val="tx1"/>
                </a:solidFill>
                <a:effectLst/>
                <a:latin typeface="+mn-lt"/>
                <a:ea typeface="+mn-ea"/>
                <a:cs typeface="+mn-cs"/>
              </a:rPr>
              <a:t> of memory is prospective memory.</a:t>
            </a:r>
          </a:p>
          <a:p>
            <a:endParaRPr lang="en-AU" sz="1200" kern="1200" baseline="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Prospective memory is when you want to remember to do something in the future.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is about the ‘prospect’ of doing something. Another way of thinking about it is it is remembering to remember. For example, remembering to buy milk on the way home, or remembering to pick up a notebook!</a:t>
            </a:r>
          </a:p>
        </p:txBody>
      </p:sp>
      <p:sp>
        <p:nvSpPr>
          <p:cNvPr id="4" name="Slide Number Placeholder 3"/>
          <p:cNvSpPr>
            <a:spLocks noGrp="1"/>
          </p:cNvSpPr>
          <p:nvPr>
            <p:ph type="sldNum" sz="quarter" idx="10"/>
          </p:nvPr>
        </p:nvSpPr>
        <p:spPr/>
        <p:txBody>
          <a:bodyPr/>
          <a:lstStyle/>
          <a:p>
            <a:fld id="{0004903C-C9A2-41B1-9DE8-225613CBD0F1}" type="slidenum">
              <a:rPr lang="en-AU" smtClean="0"/>
              <a:t>64</a:t>
            </a:fld>
            <a:endParaRPr lang="en-AU"/>
          </a:p>
        </p:txBody>
      </p:sp>
    </p:spTree>
    <p:extLst>
      <p:ext uri="{BB962C8B-B14F-4D97-AF65-F5344CB8AC3E}">
        <p14:creationId xmlns:p14="http://schemas.microsoft.com/office/powerpoint/2010/main" val="35645495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[click to animate slide]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If you are having an subconscious response </a:t>
            </a:r>
            <a:r>
              <a:rPr lang="en-AU" sz="1200" kern="1200" baseline="0" dirty="0">
                <a:solidFill>
                  <a:schemeClr val="tx1"/>
                </a:solidFill>
                <a:effectLst/>
                <a:latin typeface="+mn-lt"/>
                <a:ea typeface="+mn-ea"/>
                <a:cs typeface="+mn-cs"/>
              </a:rPr>
              <a:t>(f</a:t>
            </a:r>
            <a:r>
              <a:rPr lang="en-AU" sz="1200" kern="1200" dirty="0">
                <a:solidFill>
                  <a:schemeClr val="tx1"/>
                </a:solidFill>
                <a:effectLst/>
                <a:latin typeface="+mn-lt"/>
                <a:ea typeface="+mn-ea"/>
                <a:cs typeface="+mn-cs"/>
              </a:rPr>
              <a:t>or</a:t>
            </a:r>
            <a:r>
              <a:rPr lang="en-AU" sz="1200" kern="1200" baseline="0" dirty="0">
                <a:solidFill>
                  <a:schemeClr val="tx1"/>
                </a:solidFill>
                <a:effectLst/>
                <a:latin typeface="+mn-lt"/>
                <a:ea typeface="+mn-ea"/>
                <a:cs typeface="+mn-cs"/>
              </a:rPr>
              <a:t> example, having a food aversion without remembering the experience that created that aversion) </a:t>
            </a:r>
            <a:r>
              <a:rPr lang="en-AU" sz="1200" kern="1200" dirty="0">
                <a:solidFill>
                  <a:schemeClr val="tx1"/>
                </a:solidFill>
                <a:effectLst/>
                <a:latin typeface="+mn-lt"/>
                <a:ea typeface="+mn-ea"/>
                <a:cs typeface="+mn-cs"/>
              </a:rPr>
              <a:t>or using a skill in the present (like riding a bike), you likely do so because you automatically learned the skill through practice or had an subconscious experience in the past. You are using your </a:t>
            </a:r>
            <a:r>
              <a:rPr lang="en-AU" sz="1200" b="1" kern="1200" dirty="0">
                <a:solidFill>
                  <a:schemeClr val="tx1"/>
                </a:solidFill>
                <a:effectLst/>
                <a:latin typeface="+mn-lt"/>
                <a:ea typeface="+mn-ea"/>
                <a:cs typeface="+mn-cs"/>
              </a:rPr>
              <a:t>automatic memory.</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If you are consciously recalling something from your past (for example, remembering what you did last weekend), you are using </a:t>
            </a:r>
            <a:r>
              <a:rPr lang="en-AU" sz="1200" b="1" kern="1200" dirty="0">
                <a:solidFill>
                  <a:schemeClr val="tx1"/>
                </a:solidFill>
                <a:effectLst/>
                <a:latin typeface="+mn-lt"/>
                <a:ea typeface="+mn-ea"/>
                <a:cs typeface="+mn-cs"/>
              </a:rPr>
              <a:t>episodic memory.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 </a:t>
            </a:r>
          </a:p>
          <a:p>
            <a:r>
              <a:rPr lang="en-AU" sz="1200" kern="1200" dirty="0">
                <a:solidFill>
                  <a:schemeClr val="tx1"/>
                </a:solidFill>
                <a:effectLst/>
                <a:latin typeface="+mn-lt"/>
                <a:ea typeface="+mn-ea"/>
                <a:cs typeface="+mn-cs"/>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And if you are intending to do something in the future (for example, remembering</a:t>
            </a:r>
            <a:r>
              <a:rPr lang="en-AU" sz="1200" kern="1200" baseline="0" dirty="0">
                <a:solidFill>
                  <a:schemeClr val="tx1"/>
                </a:solidFill>
                <a:effectLst/>
                <a:latin typeface="+mn-lt"/>
                <a:ea typeface="+mn-ea"/>
                <a:cs typeface="+mn-cs"/>
              </a:rPr>
              <a:t> to pick up a notebook!)</a:t>
            </a:r>
            <a:r>
              <a:rPr lang="en-AU" sz="1200" kern="1200" dirty="0">
                <a:solidFill>
                  <a:schemeClr val="tx1"/>
                </a:solidFill>
                <a:effectLst/>
                <a:latin typeface="+mn-lt"/>
                <a:ea typeface="+mn-ea"/>
                <a:cs typeface="+mn-cs"/>
              </a:rPr>
              <a:t>, you are using </a:t>
            </a:r>
            <a:r>
              <a:rPr lang="en-AU" sz="1200" b="1" kern="1200" dirty="0">
                <a:solidFill>
                  <a:schemeClr val="tx1"/>
                </a:solidFill>
                <a:effectLst/>
                <a:latin typeface="+mn-lt"/>
                <a:ea typeface="+mn-ea"/>
                <a:cs typeface="+mn-cs"/>
              </a:rPr>
              <a:t>prospective memory</a:t>
            </a:r>
            <a:r>
              <a:rPr lang="en-AU"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It is mainly the limbic system that is involved in automatic and episodic memory and the frontal lobe that is involved in </a:t>
            </a:r>
            <a:r>
              <a:rPr lang="en-AU" sz="1200" b="1" kern="1200" dirty="0">
                <a:solidFill>
                  <a:schemeClr val="tx1"/>
                </a:solidFill>
                <a:effectLst/>
                <a:latin typeface="+mn-lt"/>
                <a:ea typeface="+mn-ea"/>
                <a:cs typeface="+mn-cs"/>
              </a:rPr>
              <a:t>prospective memory.</a:t>
            </a:r>
          </a:p>
        </p:txBody>
      </p:sp>
      <p:sp>
        <p:nvSpPr>
          <p:cNvPr id="4" name="Slide Number Placeholder 3"/>
          <p:cNvSpPr>
            <a:spLocks noGrp="1"/>
          </p:cNvSpPr>
          <p:nvPr>
            <p:ph type="sldNum" sz="quarter" idx="10"/>
          </p:nvPr>
        </p:nvSpPr>
        <p:spPr/>
        <p:txBody>
          <a:bodyPr/>
          <a:lstStyle/>
          <a:p>
            <a:fld id="{0004903C-C9A2-41B1-9DE8-225613CBD0F1}" type="slidenum">
              <a:rPr lang="en-AU" smtClean="0"/>
              <a:t>65</a:t>
            </a:fld>
            <a:endParaRPr lang="en-AU"/>
          </a:p>
        </p:txBody>
      </p:sp>
    </p:spTree>
    <p:extLst>
      <p:ext uri="{BB962C8B-B14F-4D97-AF65-F5344CB8AC3E}">
        <p14:creationId xmlns:p14="http://schemas.microsoft.com/office/powerpoint/2010/main" val="4761195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Turn back to the counting game worksheet on page 4 in</a:t>
            </a:r>
            <a:r>
              <a:rPr lang="en-AU" sz="1200" kern="1200" baseline="0" dirty="0">
                <a:solidFill>
                  <a:schemeClr val="tx1"/>
                </a:solidFill>
                <a:effectLst/>
                <a:latin typeface="+mn-lt"/>
                <a:ea typeface="+mn-ea"/>
                <a:cs typeface="+mn-cs"/>
              </a:rPr>
              <a:t> your</a:t>
            </a:r>
            <a:r>
              <a:rPr lang="en-AU" sz="1200" kern="1200" dirty="0">
                <a:solidFill>
                  <a:schemeClr val="tx1"/>
                </a:solidFill>
                <a:effectLst/>
                <a:latin typeface="+mn-lt"/>
                <a:ea typeface="+mn-ea"/>
                <a:cs typeface="+mn-cs"/>
              </a:rPr>
              <a:t> Participant Workbook.</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Let’s now look at the results of the memory test you didn’t know was a memory test.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[Ask if anyone remembered the same number of ‘A’ words and ‘living things’. Then ask how many people remembered more ‘A’ words than ‘living things’. Explain that on average, people will have remembered more words from the ‘living things’ list.]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[Ask participants why they think they achieved that result.]</a:t>
            </a: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66</a:t>
            </a:fld>
            <a:endParaRPr lang="en-AU"/>
          </a:p>
        </p:txBody>
      </p:sp>
    </p:spTree>
    <p:extLst>
      <p:ext uri="{BB962C8B-B14F-4D97-AF65-F5344CB8AC3E}">
        <p14:creationId xmlns:p14="http://schemas.microsoft.com/office/powerpoint/2010/main" val="14348783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rPr>
              <a:t>(TIP:</a:t>
            </a:r>
            <a:r>
              <a:rPr lang="en-AU" sz="1200" kern="1200" baseline="0" dirty="0">
                <a:solidFill>
                  <a:schemeClr val="tx1"/>
                </a:solidFill>
                <a:effectLst/>
              </a:rPr>
              <a:t> Expansion strategies are types of strategies to improve memory, noting that Memory Strategies will also be addressed in Module 3)</a:t>
            </a:r>
            <a:endParaRPr lang="en-AU" sz="1200" kern="1200" dirty="0">
              <a:solidFill>
                <a:schemeClr val="tx1"/>
              </a:solidFill>
              <a:effectLst/>
            </a:endParaRPr>
          </a:p>
          <a:p>
            <a:endParaRPr lang="en-AU" sz="1200" kern="1200" dirty="0">
              <a:solidFill>
                <a:schemeClr val="tx1"/>
              </a:solidFill>
              <a:effectLst/>
            </a:endParaRPr>
          </a:p>
          <a:p>
            <a:r>
              <a:rPr lang="en-AU" sz="1200" kern="1200" dirty="0">
                <a:solidFill>
                  <a:schemeClr val="tx1"/>
                </a:solidFill>
                <a:effectLst/>
              </a:rPr>
              <a:t>The reason that as a group you remembered more words from that list is you processed the information at a deeper level. </a:t>
            </a:r>
          </a:p>
          <a:p>
            <a:endParaRPr lang="en-AU" sz="1200" kern="1200" dirty="0">
              <a:solidFill>
                <a:schemeClr val="tx1"/>
              </a:solidFill>
              <a:effectLst/>
            </a:endParaRPr>
          </a:p>
          <a:p>
            <a:r>
              <a:rPr lang="en-AU" sz="1200" kern="1200" dirty="0">
                <a:solidFill>
                  <a:schemeClr val="tx1"/>
                </a:solidFill>
                <a:effectLst/>
              </a:rPr>
              <a:t>This is why we always remember things that are meaningful to us. So, if you want to remember something that someone has told you or information you have come across, spend some time thinking about this at as deep a level as possible.</a:t>
            </a:r>
          </a:p>
          <a:p>
            <a:r>
              <a:rPr lang="en-AU" sz="1200" kern="1200" dirty="0">
                <a:solidFill>
                  <a:schemeClr val="tx1"/>
                </a:solidFill>
                <a:effectLst/>
              </a:rPr>
              <a:t> </a:t>
            </a:r>
          </a:p>
          <a:p>
            <a:r>
              <a:rPr lang="en-AU" sz="1200" kern="1200" dirty="0">
                <a:solidFill>
                  <a:schemeClr val="tx1"/>
                </a:solidFill>
                <a:effectLst/>
              </a:rPr>
              <a:t>You can do this by:</a:t>
            </a:r>
          </a:p>
          <a:p>
            <a:pPr marL="228600" lvl="0" indent="-228600">
              <a:buFont typeface="+mj-lt"/>
              <a:buAutoNum type="arabicPeriod"/>
            </a:pPr>
            <a:r>
              <a:rPr lang="en-AU" sz="1200" kern="1200" dirty="0">
                <a:solidFill>
                  <a:schemeClr val="tx1"/>
                </a:solidFill>
                <a:effectLst/>
              </a:rPr>
              <a:t>linking the information to what you already know</a:t>
            </a:r>
          </a:p>
          <a:p>
            <a:pPr marL="228600" lvl="0" indent="-228600">
              <a:buFont typeface="+mj-lt"/>
              <a:buAutoNum type="arabicPeriod"/>
            </a:pPr>
            <a:r>
              <a:rPr lang="en-AU" sz="1200" kern="1200" dirty="0">
                <a:solidFill>
                  <a:schemeClr val="tx1"/>
                </a:solidFill>
                <a:effectLst/>
              </a:rPr>
              <a:t>thinking about how this information came about (e.g. ‘how do we know this?’)</a:t>
            </a:r>
          </a:p>
          <a:p>
            <a:pPr marL="228600" lvl="0" indent="-228600">
              <a:buFont typeface="+mj-lt"/>
              <a:buAutoNum type="arabicPeriod"/>
            </a:pPr>
            <a:r>
              <a:rPr lang="en-AU" sz="1200" kern="1200" dirty="0">
                <a:solidFill>
                  <a:schemeClr val="tx1"/>
                </a:solidFill>
                <a:effectLst/>
              </a:rPr>
              <a:t>asking yourself as many questions as you can about the information (what, who, why, where, when and how?)</a:t>
            </a:r>
          </a:p>
          <a:p>
            <a:pPr marL="228600" lvl="0" indent="-228600">
              <a:buFont typeface="+mj-lt"/>
              <a:buAutoNum type="arabicPeriod"/>
            </a:pPr>
            <a:r>
              <a:rPr lang="en-AU" sz="1200" kern="1200" dirty="0">
                <a:solidFill>
                  <a:schemeClr val="tx1"/>
                </a:solidFill>
                <a:effectLst/>
              </a:rPr>
              <a:t>simply spending time thinking about it. The more time you spend thinking about it, the stronger the memory will be.</a:t>
            </a:r>
          </a:p>
          <a:p>
            <a:pPr marL="228600" lvl="0" indent="-228600">
              <a:buFont typeface="+mj-lt"/>
              <a:buAutoNum type="arabicPeriod"/>
            </a:pPr>
            <a:r>
              <a:rPr lang="en-AU" sz="1200" kern="1200" dirty="0">
                <a:solidFill>
                  <a:schemeClr val="tx1"/>
                </a:solidFill>
                <a:effectLst/>
              </a:rPr>
              <a:t>explaining it to someone else in your own words (paraphrase), as they say: ‘The best way to learn is to teach’.</a:t>
            </a:r>
          </a:p>
          <a:p>
            <a:pPr marL="228600" lvl="0" indent="-228600">
              <a:buFont typeface="+mj-lt"/>
              <a:buAutoNum type="arabicPeriod"/>
            </a:pPr>
            <a:endParaRPr lang="en-AU" sz="1200" kern="1200" dirty="0">
              <a:solidFill>
                <a:schemeClr val="tx1"/>
              </a:solidFill>
              <a:effectLst/>
            </a:endParaRPr>
          </a:p>
          <a:p>
            <a:pPr marL="0" lvl="0" indent="0">
              <a:buFont typeface="+mj-lt"/>
              <a:buNone/>
            </a:pPr>
            <a:r>
              <a:rPr lang="en-AU" sz="1200" kern="1200" dirty="0">
                <a:solidFill>
                  <a:schemeClr val="tx1"/>
                </a:solidFill>
                <a:effectLst/>
              </a:rPr>
              <a:t>[Use this guided example if the</a:t>
            </a:r>
            <a:r>
              <a:rPr lang="en-AU" sz="1200" kern="1200" baseline="0" dirty="0">
                <a:solidFill>
                  <a:schemeClr val="tx1"/>
                </a:solidFill>
                <a:effectLst/>
              </a:rPr>
              <a:t> group requires further information to understand the Expansion strategies]</a:t>
            </a:r>
          </a:p>
          <a:p>
            <a:pPr marL="0" lvl="0" indent="0">
              <a:buFont typeface="+mj-lt"/>
              <a:buNone/>
            </a:pPr>
            <a:endParaRPr lang="en-AU" sz="1200" kern="1200" dirty="0">
              <a:solidFill>
                <a:schemeClr val="tx1"/>
              </a:solidFill>
              <a:effectLst/>
            </a:endParaRPr>
          </a:p>
          <a:p>
            <a:pPr marL="228600" lvl="0" indent="-228600">
              <a:buFont typeface="+mj-lt"/>
              <a:buAutoNum type="arabicPeriod"/>
            </a:pPr>
            <a:r>
              <a:rPr lang="en-AU" sz="1200" kern="1200" dirty="0">
                <a:solidFill>
                  <a:schemeClr val="tx1"/>
                </a:solidFill>
                <a:effectLst/>
              </a:rPr>
              <a:t>Linking the information to what you already know</a:t>
            </a:r>
          </a:p>
          <a:p>
            <a:pPr marL="609585" lvl="1" indent="0">
              <a:buFont typeface="+mj-lt"/>
              <a:buNone/>
            </a:pPr>
            <a:r>
              <a:rPr lang="en-AU" sz="1200" kern="1200" dirty="0">
                <a:solidFill>
                  <a:schemeClr val="tx1"/>
                </a:solidFill>
                <a:effectLst/>
              </a:rPr>
              <a:t>[EXAMPLE:</a:t>
            </a:r>
            <a:r>
              <a:rPr lang="en-AU" sz="1200" kern="1200" baseline="0" dirty="0">
                <a:solidFill>
                  <a:schemeClr val="tx1"/>
                </a:solidFill>
                <a:effectLst/>
              </a:rPr>
              <a:t> Well, I know that driving is automatic. I don't have to think about driving and I can still do it. If episodic memory is about episodes from my past, then I can think about the episode of this year versus the episode of last year - that will help me remember what 'episodic' means. And prospective memory is about the future. This sounds to me like 'prospecting', which is when people look for gold or other valuable material - because they want to find it in the future.]</a:t>
            </a:r>
            <a:endParaRPr lang="en-AU" sz="1200" kern="1200" dirty="0">
              <a:solidFill>
                <a:schemeClr val="tx1"/>
              </a:solidFill>
              <a:effectLst/>
            </a:endParaRPr>
          </a:p>
          <a:p>
            <a:pPr marL="228600" lvl="0" indent="-228600">
              <a:buFont typeface="+mj-lt"/>
              <a:buAutoNum type="arabicPeriod"/>
            </a:pPr>
            <a:endParaRPr lang="en-AU" sz="1200" kern="1200" dirty="0">
              <a:solidFill>
                <a:schemeClr val="tx1"/>
              </a:solidFill>
              <a:effectLst/>
            </a:endParaRPr>
          </a:p>
          <a:p>
            <a:pPr marL="228600" lvl="0" indent="-228600">
              <a:buFont typeface="+mj-lt"/>
              <a:buAutoNum type="arabicPeriod"/>
            </a:pPr>
            <a:r>
              <a:rPr lang="en-AU" sz="1200" kern="1200" dirty="0">
                <a:solidFill>
                  <a:schemeClr val="tx1"/>
                </a:solidFill>
                <a:effectLst/>
              </a:rPr>
              <a:t>Thinking about how this information came about (e.g. ‘how do we know this?’)</a:t>
            </a:r>
          </a:p>
          <a:p>
            <a:pPr marL="609585" lvl="1" indent="0">
              <a:buFont typeface="+mj-lt"/>
              <a:buNone/>
            </a:pPr>
            <a:r>
              <a:rPr lang="en-AU" sz="1200" kern="1200" dirty="0">
                <a:solidFill>
                  <a:schemeClr val="tx1"/>
                </a:solidFill>
                <a:effectLst/>
              </a:rPr>
              <a:t>[EXAMPLE: I'm not sure how we know about these different types of memory. I imagine people have researched it in the past. Maybe I can look it up when I have time.]</a:t>
            </a:r>
          </a:p>
          <a:p>
            <a:pPr marL="228600" lvl="0" indent="-228600">
              <a:buFont typeface="+mj-lt"/>
              <a:buAutoNum type="arabicPeriod"/>
            </a:pPr>
            <a:endParaRPr lang="en-AU" sz="1200" kern="1200" dirty="0">
              <a:solidFill>
                <a:schemeClr val="tx1"/>
              </a:solidFill>
              <a:effectLst/>
            </a:endParaRPr>
          </a:p>
          <a:p>
            <a:pPr marL="228600" lvl="0" indent="-228600">
              <a:buFont typeface="+mj-lt"/>
              <a:buAutoNum type="arabicPeriod"/>
            </a:pPr>
            <a:r>
              <a:rPr lang="en-AU" sz="1200" kern="1200" dirty="0">
                <a:solidFill>
                  <a:schemeClr val="tx1"/>
                </a:solidFill>
                <a:effectLst/>
              </a:rPr>
              <a:t>Asking yourself as many questions as you can about the information (what, who, why, where, when and how?)</a:t>
            </a:r>
          </a:p>
          <a:p>
            <a:pPr marL="609585" lvl="1" indent="0">
              <a:buFont typeface="+mj-lt"/>
              <a:buNone/>
            </a:pPr>
            <a:r>
              <a:rPr lang="en-AU" sz="1200" kern="1200" dirty="0">
                <a:solidFill>
                  <a:schemeClr val="tx1"/>
                </a:solidFill>
                <a:effectLst/>
              </a:rPr>
              <a:t>[EXAMPLE: I wonder who did the research to discover these different types of memory? Why would we have these different types of memory? I suppose it's helpful to automatically remember some things. And it's important to remember to do things in the future. I wonder how the brain actually causes these types of memory to occur.]</a:t>
            </a:r>
          </a:p>
          <a:p>
            <a:pPr marL="228600" lvl="0" indent="-228600">
              <a:buFont typeface="+mj-lt"/>
              <a:buAutoNum type="arabicPeriod"/>
            </a:pPr>
            <a:endParaRPr lang="en-AU" sz="1200" kern="1200" dirty="0">
              <a:solidFill>
                <a:schemeClr val="tx1"/>
              </a:solidFill>
              <a:effectLst/>
            </a:endParaRPr>
          </a:p>
          <a:p>
            <a:pPr marL="228600" lvl="0" indent="-228600">
              <a:buFont typeface="+mj-lt"/>
              <a:buAutoNum type="arabicPeriod"/>
            </a:pPr>
            <a:r>
              <a:rPr lang="en-AU" sz="1200" kern="1200" dirty="0">
                <a:solidFill>
                  <a:schemeClr val="tx1"/>
                </a:solidFill>
                <a:effectLst/>
              </a:rPr>
              <a:t>Simply spending time thinking about it. The more time you spend thinking about it, the stronger the memory will be.</a:t>
            </a:r>
          </a:p>
          <a:p>
            <a:pPr marL="609585" lvl="1" indent="0">
              <a:buFont typeface="+mj-lt"/>
              <a:buNone/>
            </a:pPr>
            <a:r>
              <a:rPr lang="en-AU" sz="1200" kern="1200" dirty="0">
                <a:solidFill>
                  <a:schemeClr val="tx1"/>
                </a:solidFill>
                <a:effectLst/>
              </a:rPr>
              <a:t>[EXAMPLE: I'm going to try to be more aware of when I'm using my automatic, episodic and prospective memory for the next week. When other use those types of memory, I'll point it out to them.]</a:t>
            </a:r>
          </a:p>
          <a:p>
            <a:pPr marL="609585" lvl="1" indent="0">
              <a:buFont typeface="+mj-lt"/>
              <a:buNone/>
            </a:pPr>
            <a:endParaRPr lang="en-AU" sz="1200" kern="1200" dirty="0">
              <a:solidFill>
                <a:schemeClr val="tx1"/>
              </a:solidFill>
              <a:effectLst/>
            </a:endParaRPr>
          </a:p>
          <a:p>
            <a:pPr marL="228600" lvl="0" indent="-228600">
              <a:buFont typeface="+mj-lt"/>
              <a:buAutoNum type="arabicPeriod"/>
            </a:pPr>
            <a:r>
              <a:rPr lang="en-AU" sz="1200" kern="1200" dirty="0">
                <a:solidFill>
                  <a:schemeClr val="tx1"/>
                </a:solidFill>
                <a:effectLst/>
              </a:rPr>
              <a:t>Explaining it to someone else in your own words (paraphrase), as they say: ‘The best way to learn is to teach’.</a:t>
            </a:r>
          </a:p>
          <a:p>
            <a:endParaRPr lang="en-AU" sz="1200" dirty="0"/>
          </a:p>
        </p:txBody>
      </p:sp>
      <p:sp>
        <p:nvSpPr>
          <p:cNvPr id="4" name="Slide Number Placeholder 3"/>
          <p:cNvSpPr>
            <a:spLocks noGrp="1"/>
          </p:cNvSpPr>
          <p:nvPr>
            <p:ph type="sldNum" sz="quarter" idx="10"/>
          </p:nvPr>
        </p:nvSpPr>
        <p:spPr/>
        <p:txBody>
          <a:bodyPr/>
          <a:lstStyle/>
          <a:p>
            <a:fld id="{0004903C-C9A2-41B1-9DE8-225613CBD0F1}" type="slidenum">
              <a:rPr lang="en-AU" smtClean="0"/>
              <a:t>67</a:t>
            </a:fld>
            <a:endParaRPr lang="en-AU"/>
          </a:p>
        </p:txBody>
      </p:sp>
    </p:spTree>
    <p:extLst>
      <p:ext uri="{BB962C8B-B14F-4D97-AF65-F5344CB8AC3E}">
        <p14:creationId xmlns:p14="http://schemas.microsoft.com/office/powerpoint/2010/main" val="812977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Record the date next to the assigned brainwork task.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Today’s brainwork task is ‘Apply expansion strategies’, so go ahead and put today’s date next to that task. Practice the expansion strategies (from page</a:t>
            </a:r>
            <a:r>
              <a:rPr lang="en-AU" sz="1200" kern="1200" baseline="0" dirty="0">
                <a:solidFill>
                  <a:schemeClr val="tx1"/>
                </a:solidFill>
                <a:effectLst/>
                <a:latin typeface="+mn-lt"/>
                <a:ea typeface="+mn-ea"/>
                <a:cs typeface="+mn-cs"/>
              </a:rPr>
              <a:t> 3 of Participant Workbook) </a:t>
            </a:r>
            <a:r>
              <a:rPr lang="en-AU" sz="1200" kern="1200" dirty="0">
                <a:solidFill>
                  <a:schemeClr val="tx1"/>
                </a:solidFill>
                <a:effectLst/>
                <a:latin typeface="+mn-lt"/>
                <a:ea typeface="+mn-ea"/>
                <a:cs typeface="+mn-cs"/>
              </a:rPr>
              <a:t>by applying them to the information learnt in today’s session.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Then circle 3, 2, 1, or 0 depending on how much of the brainwork you think you will complete.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 the next session, you will be asked to honestly then circle how much of your brainwork you actually completed. Then you are to simply subtract actual from predicted brainwork completion to obtain a score ranging between -3 and +3. </a:t>
            </a:r>
          </a:p>
          <a:p>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Predict how much of the brainwork you think you will complete</a:t>
            </a:r>
            <a:r>
              <a:rPr lang="en-AU" sz="1200" kern="1200" baseline="0" dirty="0">
                <a:solidFill>
                  <a:schemeClr val="tx1"/>
                </a:solidFill>
                <a:effectLst/>
                <a:latin typeface="+mn-lt"/>
                <a:ea typeface="+mn-ea"/>
                <a:cs typeface="+mn-cs"/>
              </a:rPr>
              <a:t> and write this down now.</a:t>
            </a:r>
            <a:endParaRPr lang="en-AU" dirty="0"/>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4903C-C9A2-41B1-9DE8-225613CBD0F1}" type="slidenum">
              <a:rPr lang="en-AU" smtClean="0"/>
              <a:t>68</a:t>
            </a:fld>
            <a:endParaRPr lang="en-AU"/>
          </a:p>
        </p:txBody>
      </p:sp>
    </p:spTree>
    <p:extLst>
      <p:ext uri="{BB962C8B-B14F-4D97-AF65-F5344CB8AC3E}">
        <p14:creationId xmlns:p14="http://schemas.microsoft.com/office/powerpoint/2010/main" val="23477644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69</a:t>
            </a:fld>
            <a:endParaRPr lang="en-AU"/>
          </a:p>
        </p:txBody>
      </p:sp>
    </p:spTree>
    <p:extLst>
      <p:ext uri="{BB962C8B-B14F-4D97-AF65-F5344CB8AC3E}">
        <p14:creationId xmlns:p14="http://schemas.microsoft.com/office/powerpoint/2010/main" val="13782728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004903C-C9A2-41B1-9DE8-225613CBD0F1}" type="slidenum">
              <a:rPr lang="en-AU" smtClean="0"/>
              <a:t>71</a:t>
            </a:fld>
            <a:endParaRPr lang="en-AU"/>
          </a:p>
        </p:txBody>
      </p:sp>
    </p:spTree>
    <p:extLst>
      <p:ext uri="{BB962C8B-B14F-4D97-AF65-F5344CB8AC3E}">
        <p14:creationId xmlns:p14="http://schemas.microsoft.com/office/powerpoint/2010/main" val="275232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[Ask participants to turn to the </a:t>
            </a:r>
            <a:r>
              <a:rPr lang="en-AU" sz="1200" b="1" dirty="0"/>
              <a:t>counting game worksheet </a:t>
            </a:r>
            <a:r>
              <a:rPr lang="en-AU" sz="1200" dirty="0"/>
              <a:t>(page 4 of the Workbook)]</a:t>
            </a:r>
          </a:p>
          <a:p>
            <a:endParaRPr lang="en-AU" sz="1200" dirty="0"/>
          </a:p>
          <a:p>
            <a:r>
              <a:rPr lang="en-AU" sz="1200" dirty="0"/>
              <a:t>We are going to play a game where your job is to count how many times you see a certain thing on the screen.</a:t>
            </a:r>
          </a:p>
          <a:p>
            <a:endParaRPr lang="en-AU" sz="1200" dirty="0"/>
          </a:p>
          <a:p>
            <a:r>
              <a:rPr lang="en-AU" sz="1200" dirty="0"/>
              <a:t>[click to animate slide]</a:t>
            </a:r>
          </a:p>
          <a:p>
            <a:endParaRPr lang="en-AU" sz="1200" dirty="0"/>
          </a:p>
          <a:p>
            <a:r>
              <a:rPr lang="en-AU" sz="1200" dirty="0"/>
              <a:t>To help you count, you can make marks on a page, like a tick or line, every time you see the thing I’m going to ask you to count.  Record your answers in </a:t>
            </a:r>
            <a:r>
              <a:rPr lang="en-AU" sz="1200" b="1" dirty="0"/>
              <a:t>Game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Any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 to animate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OK, count the words with the letter ‘</a:t>
            </a:r>
            <a:r>
              <a:rPr lang="en-AU" sz="1200" b="1" dirty="0"/>
              <a:t>A</a:t>
            </a:r>
            <a:r>
              <a:rPr lang="en-AU" sz="1200" dirty="0"/>
              <a:t>’ in them. Ready?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r>
              <a:rPr lang="en-AU" sz="1200" dirty="0"/>
              <a:t>[The</a:t>
            </a:r>
            <a:r>
              <a:rPr lang="en-AU" sz="1200" baseline="0" dirty="0"/>
              <a:t> next 20 slides will progress at a rate of one per second, and stop on a blank slide.]</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7</a:t>
            </a:fld>
            <a:endParaRPr lang="en-AU"/>
          </a:p>
        </p:txBody>
      </p:sp>
    </p:spTree>
    <p:extLst>
      <p:ext uri="{BB962C8B-B14F-4D97-AF65-F5344CB8AC3E}">
        <p14:creationId xmlns:p14="http://schemas.microsoft.com/office/powerpoint/2010/main" val="230420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04903C-C9A2-41B1-9DE8-225613CBD0F1}" type="slidenum">
              <a:rPr lang="en-AU" smtClean="0"/>
              <a:t>8</a:t>
            </a:fld>
            <a:endParaRPr lang="en-AU"/>
          </a:p>
        </p:txBody>
      </p:sp>
    </p:spTree>
    <p:extLst>
      <p:ext uri="{BB962C8B-B14F-4D97-AF65-F5344CB8AC3E}">
        <p14:creationId xmlns:p14="http://schemas.microsoft.com/office/powerpoint/2010/main" val="197748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04903C-C9A2-41B1-9DE8-225613CBD0F1}" type="slidenum">
              <a:rPr lang="en-AU" smtClean="0"/>
              <a:t>9</a:t>
            </a:fld>
            <a:endParaRPr lang="en-AU"/>
          </a:p>
        </p:txBody>
      </p:sp>
    </p:spTree>
    <p:extLst>
      <p:ext uri="{BB962C8B-B14F-4D97-AF65-F5344CB8AC3E}">
        <p14:creationId xmlns:p14="http://schemas.microsoft.com/office/powerpoint/2010/main" val="154420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None/>
              <a:defRPr sz="1800" b="0" i="0" spc="0" baseline="0"/>
            </a:lvl1pPr>
            <a:lvl2pPr marL="959976" indent="-479988">
              <a:spcBef>
                <a:spcPts val="800"/>
              </a:spcBef>
              <a:defRPr sz="1800" spc="0"/>
            </a:lvl2pPr>
            <a:lvl3pPr marL="1439964" indent="-479988">
              <a:spcBef>
                <a:spcPts val="800"/>
              </a:spcBef>
              <a:defRPr sz="1800" spc="0"/>
            </a:lvl3pPr>
            <a:lvl4pPr marL="1919952" indent="-479988">
              <a:spcBef>
                <a:spcPts val="800"/>
              </a:spcBef>
              <a:defRPr sz="1800" spc="0"/>
            </a:lvl4pPr>
            <a:lvl5pPr marL="2399940" indent="-479988">
              <a:spcBef>
                <a:spcPts val="800"/>
              </a:spcBef>
              <a:defRPr sz="18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Slide Number Placeholder 5"/>
          <p:cNvSpPr>
            <a:spLocks noGrp="1"/>
          </p:cNvSpPr>
          <p:nvPr>
            <p:ph type="sldNum" sz="quarter" idx="4"/>
          </p:nvPr>
        </p:nvSpPr>
        <p:spPr>
          <a:xfrm>
            <a:off x="9696400" y="640762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302974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Blue_No Banner_2 Col">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8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9"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solidFill>
                  <a:schemeClr val="bg1"/>
                </a:solidFill>
                <a:latin typeface="Arial" panose="020B0604020202020204" pitchFamily="34" charset="0"/>
              </a:defRPr>
            </a:lvl1pPr>
            <a:lvl2pPr>
              <a:defRPr sz="1800" spc="0" baseline="0">
                <a:solidFill>
                  <a:schemeClr val="bg1"/>
                </a:solidFill>
                <a:latin typeface="Arial" panose="020B0604020202020204" pitchFamily="34" charset="0"/>
              </a:defRPr>
            </a:lvl2pPr>
            <a:lvl3pPr>
              <a:defRPr sz="1800" spc="0" baseline="0">
                <a:solidFill>
                  <a:schemeClr val="bg1"/>
                </a:solidFill>
                <a:latin typeface="Arial" panose="020B0604020202020204" pitchFamily="34" charset="0"/>
              </a:defRPr>
            </a:lvl3pPr>
            <a:lvl4pPr>
              <a:defRPr sz="1800" spc="0" baseline="0">
                <a:solidFill>
                  <a:schemeClr val="bg1"/>
                </a:solidFill>
                <a:latin typeface="Arial" panose="020B0604020202020204" pitchFamily="34" charset="0"/>
              </a:defRPr>
            </a:lvl4pPr>
            <a:lvl5pPr>
              <a:defRPr sz="18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3"/>
          <p:cNvSpPr>
            <a:spLocks noGrp="1"/>
          </p:cNvSpPr>
          <p:nvPr>
            <p:ph sz="half" idx="2"/>
          </p:nvPr>
        </p:nvSpPr>
        <p:spPr>
          <a:xfrm>
            <a:off x="6383584" y="1411817"/>
            <a:ext cx="5184000" cy="4512000"/>
          </a:xfrm>
          <a:prstGeom prst="rect">
            <a:avLst/>
          </a:prstGeom>
        </p:spPr>
        <p:txBody>
          <a:bodyPr lIns="0" tIns="0" rIns="0" bIns="0"/>
          <a:lstStyle>
            <a:lvl1pPr marL="0" indent="0">
              <a:buNone/>
              <a:defRPr sz="1800" b="0" spc="0">
                <a:solidFill>
                  <a:schemeClr val="bg1"/>
                </a:solidFill>
              </a:defRPr>
            </a:lvl1pPr>
            <a:lvl2pPr>
              <a:defRPr sz="1800" spc="0">
                <a:solidFill>
                  <a:schemeClr val="bg1"/>
                </a:solidFill>
              </a:defRPr>
            </a:lvl2pPr>
            <a:lvl3pPr>
              <a:defRPr sz="1800" spc="0">
                <a:solidFill>
                  <a:schemeClr val="bg1"/>
                </a:solidFill>
              </a:defRPr>
            </a:lvl3pPr>
            <a:lvl4pPr>
              <a:defRPr sz="1800" spc="0">
                <a:solidFill>
                  <a:schemeClr val="bg1"/>
                </a:solidFill>
              </a:defRPr>
            </a:lvl4pPr>
            <a:lvl5pPr>
              <a:defRPr sz="18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1209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2"/>
            <a:ext cx="10847917" cy="4511773"/>
          </a:xfrm>
          <a:prstGeom prst="rect">
            <a:avLst/>
          </a:prstGeom>
        </p:spPr>
        <p:txBody>
          <a:bodyPr anchor="ctr"/>
          <a:lstStyle>
            <a:lvl1pPr marL="0" indent="0" algn="ctr">
              <a:buFontTx/>
              <a:buNone/>
              <a:defRPr sz="5333"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7"/>
            <a:ext cx="4991531" cy="432495"/>
          </a:xfrm>
          <a:prstGeom prst="rect">
            <a:avLst/>
          </a:prstGeom>
        </p:spPr>
        <p:txBody>
          <a:bodyPr anchor="ctr"/>
          <a:lstStyle>
            <a:lvl1pPr marL="0" indent="0" algn="r">
              <a:buFontTx/>
              <a:buNone/>
              <a:defRPr sz="3200"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54456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4400">
                <a:solidFill>
                  <a:schemeClr val="bg1"/>
                </a:solidFill>
              </a:defRPr>
            </a:lvl1pPr>
          </a:lstStyle>
          <a:p>
            <a:r>
              <a:rPr lang="en-US" dirty="0"/>
              <a:t>Presentation Title</a:t>
            </a:r>
            <a:endParaRPr lang="en-AU" dirty="0"/>
          </a:p>
        </p:txBody>
      </p:sp>
      <p:sp>
        <p:nvSpPr>
          <p:cNvPr id="8" name="Text Placeholder 12"/>
          <p:cNvSpPr>
            <a:spLocks noGrp="1"/>
          </p:cNvSpPr>
          <p:nvPr>
            <p:ph type="body" sz="quarter" idx="13" hasCustomPrompt="1"/>
          </p:nvPr>
        </p:nvSpPr>
        <p:spPr>
          <a:xfrm>
            <a:off x="705611" y="2708152"/>
            <a:ext cx="10190923" cy="432817"/>
          </a:xfrm>
          <a:prstGeom prst="rect">
            <a:avLst/>
          </a:prstGeom>
        </p:spPr>
        <p:txBody>
          <a:bodyPr lIns="0" tIns="0" rIns="0" bIns="0" anchor="b"/>
          <a:lstStyle>
            <a:lvl1pPr marL="0" indent="0">
              <a:buFontTx/>
              <a:buNone/>
              <a:defRPr sz="2800">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Subheading </a:t>
            </a:r>
            <a:endParaRPr lang="en-AU" dirty="0"/>
          </a:p>
        </p:txBody>
      </p:sp>
      <p:sp>
        <p:nvSpPr>
          <p:cNvPr id="9" name="Content Placeholder 18"/>
          <p:cNvSpPr>
            <a:spLocks noGrp="1"/>
          </p:cNvSpPr>
          <p:nvPr>
            <p:ph sz="quarter" idx="15" hasCustomPrompt="1"/>
          </p:nvPr>
        </p:nvSpPr>
        <p:spPr>
          <a:xfrm>
            <a:off x="726021" y="4506784"/>
            <a:ext cx="2622970" cy="432495"/>
          </a:xfrm>
          <a:prstGeom prst="rect">
            <a:avLst/>
          </a:prstGeom>
        </p:spPr>
        <p:txBody>
          <a:bodyPr lIns="0" tIns="0" rIns="0" bIns="0" anchor="ctr"/>
          <a:lstStyle>
            <a:lvl1pPr marL="0" indent="0">
              <a:buFontTx/>
              <a:buNone/>
              <a:defRPr sz="240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n-AU" dirty="0"/>
              <a:t>Name  |  Date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5541" y="5849331"/>
            <a:ext cx="1825889" cy="594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1515" y="5849331"/>
            <a:ext cx="1722764" cy="664780"/>
          </a:xfrm>
          <a:prstGeom prst="rect">
            <a:avLst/>
          </a:prstGeom>
        </p:spPr>
      </p:pic>
    </p:spTree>
    <p:extLst>
      <p:ext uri="{BB962C8B-B14F-4D97-AF65-F5344CB8AC3E}">
        <p14:creationId xmlns:p14="http://schemas.microsoft.com/office/powerpoint/2010/main" val="27852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latin typeface="Arial" panose="020B0604020202020204" pitchFamily="34" charset="0"/>
              </a:defRPr>
            </a:lvl1pPr>
            <a:lvl2pPr>
              <a:defRPr sz="1800" spc="0" baseline="0">
                <a:latin typeface="Arial" panose="020B0604020202020204" pitchFamily="34" charset="0"/>
              </a:defRPr>
            </a:lvl2pPr>
            <a:lvl3pPr>
              <a:defRPr sz="1800" spc="0" baseline="0">
                <a:latin typeface="Arial" panose="020B0604020202020204" pitchFamily="34" charset="0"/>
              </a:defRPr>
            </a:lvl3pPr>
            <a:lvl4pPr>
              <a:defRPr sz="1800" spc="0" baseline="0">
                <a:latin typeface="Arial" panose="020B0604020202020204" pitchFamily="34" charset="0"/>
              </a:defRPr>
            </a:lvl4pPr>
            <a:lvl5pPr>
              <a:defRPr sz="1800" spc="0" baseline="0">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lvl1pPr>
            <a:lvl2pPr>
              <a:defRPr sz="1800" spc="0"/>
            </a:lvl2pPr>
            <a:lvl3pPr>
              <a:defRPr sz="1800" spc="0"/>
            </a:lvl3pPr>
            <a:lvl4pPr>
              <a:defRPr sz="1800" spc="0"/>
            </a:lvl4pPr>
            <a:lvl5pPr>
              <a:defRPr sz="1800" spc="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98942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126799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_2 Col">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382527"/>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solidFill>
                  <a:schemeClr val="bg1"/>
                </a:solidFill>
                <a:latin typeface="Arial" panose="020B0604020202020204" pitchFamily="34" charset="0"/>
              </a:defRPr>
            </a:lvl1pPr>
            <a:lvl2pPr>
              <a:defRPr sz="1800" spc="0" baseline="0">
                <a:solidFill>
                  <a:schemeClr val="bg1"/>
                </a:solidFill>
                <a:latin typeface="Arial" panose="020B0604020202020204" pitchFamily="34" charset="0"/>
              </a:defRPr>
            </a:lvl2pPr>
            <a:lvl3pPr>
              <a:defRPr sz="1800" spc="0" baseline="0">
                <a:solidFill>
                  <a:schemeClr val="bg1"/>
                </a:solidFill>
                <a:latin typeface="Arial" panose="020B0604020202020204" pitchFamily="34" charset="0"/>
              </a:defRPr>
            </a:lvl3pPr>
            <a:lvl4pPr>
              <a:defRPr sz="1800" spc="0" baseline="0">
                <a:solidFill>
                  <a:schemeClr val="bg1"/>
                </a:solidFill>
                <a:latin typeface="Arial" panose="020B0604020202020204" pitchFamily="34" charset="0"/>
              </a:defRPr>
            </a:lvl4pPr>
            <a:lvl5pPr>
              <a:defRPr sz="18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solidFill>
                  <a:schemeClr val="bg1"/>
                </a:solidFill>
              </a:defRPr>
            </a:lvl1pPr>
            <a:lvl2pPr>
              <a:defRPr sz="1800" spc="0">
                <a:solidFill>
                  <a:schemeClr val="bg1"/>
                </a:solidFill>
              </a:defRPr>
            </a:lvl2pPr>
            <a:lvl3pPr>
              <a:defRPr sz="1800" spc="0">
                <a:solidFill>
                  <a:schemeClr val="bg1"/>
                </a:solidFill>
              </a:defRPr>
            </a:lvl3pPr>
            <a:lvl4pPr>
              <a:defRPr sz="1800" spc="0">
                <a:solidFill>
                  <a:schemeClr val="bg1"/>
                </a:solidFill>
              </a:defRPr>
            </a:lvl4pPr>
            <a:lvl5pPr>
              <a:defRPr sz="18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7110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Slide_3 imag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1" y="0"/>
            <a:ext cx="4080387"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9" name="Content Placeholder 18"/>
          <p:cNvSpPr>
            <a:spLocks noGrp="1"/>
          </p:cNvSpPr>
          <p:nvPr>
            <p:ph sz="quarter" idx="18"/>
          </p:nvPr>
        </p:nvSpPr>
        <p:spPr>
          <a:xfrm>
            <a:off x="695325" y="6313702"/>
            <a:ext cx="1226609" cy="544298"/>
          </a:xfrm>
          <a:prstGeom prst="rect">
            <a:avLst/>
          </a:prstGeom>
          <a:solidFill>
            <a:srgbClr val="006892"/>
          </a:solidFill>
        </p:spPr>
        <p:txBody>
          <a:bodyPr lIns="0" tIns="0" rIns="0" bIns="0" anchor="ctr"/>
          <a:lstStyle>
            <a:lvl1pPr marL="0" indent="0" algn="ctr">
              <a:buFontTx/>
              <a:buNone/>
              <a:defRPr sz="1400" b="1" spc="0" baseline="0">
                <a:solidFill>
                  <a:schemeClr val="tx2"/>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1" name="Content Placeholder 18"/>
          <p:cNvSpPr>
            <a:spLocks noGrp="1"/>
          </p:cNvSpPr>
          <p:nvPr>
            <p:ph sz="quarter" idx="16"/>
          </p:nvPr>
        </p:nvSpPr>
        <p:spPr>
          <a:xfrm>
            <a:off x="700030" y="6313744"/>
            <a:ext cx="1221904" cy="432495"/>
          </a:xfrm>
          <a:prstGeom prst="rect">
            <a:avLst/>
          </a:prstGeom>
        </p:spPr>
        <p:txBody>
          <a:bodyPr lIns="0" tIns="0" rIns="0" bIns="0" anchor="ctr"/>
          <a:lstStyle>
            <a:lvl1pPr marL="0" indent="0" algn="ctr">
              <a:buFontTx/>
              <a:buNone/>
              <a:defRPr sz="1400" b="1" spc="0" baseline="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375259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1800" b="0" i="0" spc="0" baseline="0"/>
            </a:lvl1pPr>
            <a:lvl2pPr marL="959976" indent="-479988">
              <a:spcBef>
                <a:spcPts val="800"/>
              </a:spcBef>
              <a:defRPr sz="1800" spc="0"/>
            </a:lvl2pPr>
            <a:lvl3pPr marL="1439964" indent="-479988">
              <a:spcBef>
                <a:spcPts val="800"/>
              </a:spcBef>
              <a:defRPr sz="1800" spc="0"/>
            </a:lvl3pPr>
            <a:lvl4pPr marL="1919952" indent="-479988">
              <a:spcBef>
                <a:spcPts val="800"/>
              </a:spcBef>
              <a:defRPr sz="1800" spc="0"/>
            </a:lvl4pPr>
            <a:lvl5pPr marL="2399940" indent="-479988">
              <a:spcBef>
                <a:spcPts val="800"/>
              </a:spcBef>
              <a:defRPr sz="18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291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8111614"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1800" b="0" i="0" spc="0" baseline="0"/>
            </a:lvl1pPr>
            <a:lvl2pPr marL="959976" indent="-479988">
              <a:spcBef>
                <a:spcPts val="800"/>
              </a:spcBef>
              <a:defRPr sz="1800" spc="0"/>
            </a:lvl2pPr>
            <a:lvl3pPr marL="1439964" indent="-479988">
              <a:spcBef>
                <a:spcPts val="800"/>
              </a:spcBef>
              <a:defRPr sz="1800" spc="0"/>
            </a:lvl3pPr>
            <a:lvl4pPr marL="1919952" indent="-479988">
              <a:spcBef>
                <a:spcPts val="800"/>
              </a:spcBef>
              <a:defRPr sz="1800" spc="0"/>
            </a:lvl4pPr>
            <a:lvl5pPr marL="2399940" indent="-479988">
              <a:spcBef>
                <a:spcPts val="800"/>
              </a:spcBef>
              <a:defRPr sz="18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587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mage Slide_1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dirty="0"/>
          </a:p>
        </p:txBody>
      </p:sp>
      <p:sp>
        <p:nvSpPr>
          <p:cNvPr id="11" name="Content Placeholder 18"/>
          <p:cNvSpPr>
            <a:spLocks noGrp="1"/>
          </p:cNvSpPr>
          <p:nvPr>
            <p:ph sz="quarter" idx="15"/>
          </p:nvPr>
        </p:nvSpPr>
        <p:spPr>
          <a:xfrm>
            <a:off x="719668" y="308207"/>
            <a:ext cx="7230799"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4" name="Content Placeholder 2"/>
          <p:cNvSpPr>
            <a:spLocks noGrp="1"/>
          </p:cNvSpPr>
          <p:nvPr>
            <p:ph idx="1"/>
          </p:nvPr>
        </p:nvSpPr>
        <p:spPr>
          <a:xfrm>
            <a:off x="719667" y="1412777"/>
            <a:ext cx="7230800" cy="4512017"/>
          </a:xfrm>
          <a:prstGeom prst="rect">
            <a:avLst/>
          </a:prstGeom>
        </p:spPr>
        <p:txBody>
          <a:bodyPr lIns="0" tIns="0" rIns="0" bIns="0"/>
          <a:lstStyle>
            <a:lvl1pPr marL="0" indent="0">
              <a:spcBef>
                <a:spcPts val="800"/>
              </a:spcBef>
              <a:buNone/>
              <a:defRPr sz="1800" b="0" i="0" spc="0" baseline="0"/>
            </a:lvl1pPr>
            <a:lvl2pPr marL="959976" indent="-479988">
              <a:spcBef>
                <a:spcPts val="800"/>
              </a:spcBef>
              <a:defRPr sz="1800" spc="0"/>
            </a:lvl2pPr>
            <a:lvl3pPr marL="1439964" indent="-479988">
              <a:spcBef>
                <a:spcPts val="800"/>
              </a:spcBef>
              <a:defRPr sz="1800" spc="0"/>
            </a:lvl3pPr>
            <a:lvl4pPr marL="1919952" indent="-479988">
              <a:spcBef>
                <a:spcPts val="800"/>
              </a:spcBef>
              <a:defRPr sz="1800" spc="0"/>
            </a:lvl4pPr>
            <a:lvl5pPr marL="2399940" indent="-479988">
              <a:spcBef>
                <a:spcPts val="800"/>
              </a:spcBef>
              <a:defRPr sz="18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149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Blu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8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None/>
              <a:defRPr sz="1800" b="0" spc="0">
                <a:solidFill>
                  <a:schemeClr val="bg1"/>
                </a:solidFill>
              </a:defRPr>
            </a:lvl1pPr>
            <a:lvl2pPr marL="959976" indent="-479988">
              <a:spcBef>
                <a:spcPts val="800"/>
              </a:spcBef>
              <a:defRPr sz="1800" spc="0">
                <a:solidFill>
                  <a:schemeClr val="bg1"/>
                </a:solidFill>
              </a:defRPr>
            </a:lvl2pPr>
            <a:lvl3pPr marL="1439964" indent="-479988">
              <a:spcBef>
                <a:spcPts val="800"/>
              </a:spcBef>
              <a:defRPr sz="1800" spc="0">
                <a:solidFill>
                  <a:schemeClr val="bg1"/>
                </a:solidFill>
              </a:defRPr>
            </a:lvl3pPr>
            <a:lvl4pPr marL="1919952" indent="-479988">
              <a:spcBef>
                <a:spcPts val="800"/>
              </a:spcBef>
              <a:defRPr sz="1800" spc="0">
                <a:solidFill>
                  <a:schemeClr val="bg1"/>
                </a:solidFill>
              </a:defRPr>
            </a:lvl4pPr>
            <a:lvl5pPr marL="2399940" indent="-479988">
              <a:spcBef>
                <a:spcPts val="800"/>
              </a:spcBef>
              <a:defRPr sz="1800"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8276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Alcohol and Drug Cognitive Enhancement (ACE) Program</a:t>
            </a:r>
          </a:p>
        </p:txBody>
      </p:sp>
      <p:sp>
        <p:nvSpPr>
          <p:cNvPr id="4" name="Rectangle 3"/>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776696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5" r:id="rId7"/>
    <p:sldLayoutId id="2147483784" r:id="rId8"/>
  </p:sldLayoutIdLst>
  <p:hf hdr="0" ftr="0" dt="0"/>
  <p:txStyles>
    <p:title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479988"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4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27384"/>
            <a:ext cx="12240683" cy="6885384"/>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Rectangle 6"/>
          <p:cNvSpPr/>
          <p:nvPr userDrawn="1"/>
        </p:nvSpPr>
        <p:spPr>
          <a:xfrm>
            <a:off x="695325" y="6324720"/>
            <a:ext cx="1226609" cy="54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solidFill>
                  <a:schemeClr val="bg1"/>
                </a:solidFill>
              </a:rPr>
              <a:t>Alcohol and Drug Cognitive Enhancement (ACE) Program</a:t>
            </a:r>
          </a:p>
        </p:txBody>
      </p:sp>
    </p:spTree>
    <p:extLst>
      <p:ext uri="{BB962C8B-B14F-4D97-AF65-F5344CB8AC3E}">
        <p14:creationId xmlns:p14="http://schemas.microsoft.com/office/powerpoint/2010/main" val="29926802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Lst>
  <p:hf hdr="0" ftr="0" dt="0"/>
  <p:txStyles>
    <p:titleStyle>
      <a:lvl1pPr algn="l" defTabSz="1219170" rtl="0" eaLnBrk="1" latinLnBrk="0" hangingPunct="1">
        <a:spcBef>
          <a:spcPct val="0"/>
        </a:spcBef>
        <a:buNone/>
        <a:defRPr sz="2400"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spcBef>
          <a:spcPts val="800"/>
        </a:spcBef>
        <a:buClr>
          <a:schemeClr val="accent2"/>
        </a:buClr>
        <a:buFont typeface="Wingdings" panose="05000000000000000000" pitchFamily="2" charset="2"/>
        <a:buNone/>
        <a:defRPr sz="240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1" y="568"/>
            <a:ext cx="12187989" cy="6857432"/>
          </a:xfrm>
          <a:prstGeom prst="rect">
            <a:avLst/>
          </a:prstGeom>
        </p:spPr>
      </p:pic>
      <p:sp>
        <p:nvSpPr>
          <p:cNvPr id="10" name="Rectangle 9"/>
          <p:cNvSpPr/>
          <p:nvPr userDrawn="1"/>
        </p:nvSpPr>
        <p:spPr>
          <a:xfrm>
            <a:off x="0" y="5372100"/>
            <a:ext cx="1219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286" y="5635043"/>
            <a:ext cx="3155933" cy="842499"/>
          </a:xfrm>
          <a:prstGeom prst="rect">
            <a:avLst/>
          </a:prstGeom>
        </p:spPr>
      </p:pic>
      <p:sp>
        <p:nvSpPr>
          <p:cNvPr id="13" name="Content Placeholder 18"/>
          <p:cNvSpPr txBox="1">
            <a:spLocks/>
          </p:cNvSpPr>
          <p:nvPr userDrawn="1"/>
        </p:nvSpPr>
        <p:spPr>
          <a:xfrm>
            <a:off x="7439240" y="4506783"/>
            <a:ext cx="3945040" cy="432495"/>
          </a:xfrm>
          <a:prstGeom prst="rect">
            <a:avLst/>
          </a:prstGeom>
        </p:spPr>
        <p:txBody>
          <a:bodyPr lIns="0" tIns="0" rIns="0" bIns="0" anchor="ctr"/>
          <a:lstStyle>
            <a:lvl1pPr marL="0" indent="0" algn="r" defTabSz="1219170" rtl="0" eaLnBrk="1" latinLnBrk="0" hangingPunct="1">
              <a:spcBef>
                <a:spcPct val="20000"/>
              </a:spcBef>
              <a:buFontTx/>
              <a:buNone/>
              <a:defRPr sz="2400" b="1" kern="1200">
                <a:solidFill>
                  <a:schemeClr val="bg1"/>
                </a:solidFill>
                <a:latin typeface="+mn-lt"/>
                <a:ea typeface="+mn-ea"/>
                <a:cs typeface="+mn-cs"/>
              </a:defRPr>
            </a:lvl1pPr>
            <a:lvl2pPr marL="609585" indent="0" algn="l" defTabSz="1219170" rtl="0" eaLnBrk="1" latinLnBrk="0" hangingPunct="1">
              <a:spcBef>
                <a:spcPct val="20000"/>
              </a:spcBef>
              <a:buFontTx/>
              <a:buNone/>
              <a:defRPr sz="3733" kern="1200">
                <a:solidFill>
                  <a:schemeClr val="bg1"/>
                </a:solidFill>
                <a:latin typeface="+mn-lt"/>
                <a:ea typeface="+mn-ea"/>
                <a:cs typeface="+mn-cs"/>
              </a:defRPr>
            </a:lvl2pPr>
            <a:lvl3pPr marL="1219170" indent="0" algn="l" defTabSz="1219170" rtl="0" eaLnBrk="1" latinLnBrk="0" hangingPunct="1">
              <a:spcBef>
                <a:spcPct val="20000"/>
              </a:spcBef>
              <a:buFontTx/>
              <a:buNone/>
              <a:defRPr sz="3200" kern="1200">
                <a:solidFill>
                  <a:schemeClr val="bg1"/>
                </a:solidFill>
                <a:latin typeface="+mn-lt"/>
                <a:ea typeface="+mn-ea"/>
                <a:cs typeface="+mn-cs"/>
              </a:defRPr>
            </a:lvl3pPr>
            <a:lvl4pPr marL="1828754" indent="0" algn="l" defTabSz="1219170" rtl="0" eaLnBrk="1" latinLnBrk="0" hangingPunct="1">
              <a:spcBef>
                <a:spcPct val="20000"/>
              </a:spcBef>
              <a:buFontTx/>
              <a:buNone/>
              <a:defRPr sz="2667" kern="1200">
                <a:solidFill>
                  <a:schemeClr val="bg1"/>
                </a:solidFill>
                <a:latin typeface="+mn-lt"/>
                <a:ea typeface="+mn-ea"/>
                <a:cs typeface="+mn-cs"/>
              </a:defRPr>
            </a:lvl4pPr>
            <a:lvl5pPr marL="2438339"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Drug and Alcohol Network</a:t>
            </a:r>
          </a:p>
        </p:txBody>
      </p:sp>
    </p:spTree>
    <p:extLst>
      <p:ext uri="{BB962C8B-B14F-4D97-AF65-F5344CB8AC3E}">
        <p14:creationId xmlns:p14="http://schemas.microsoft.com/office/powerpoint/2010/main" val="3493282588"/>
      </p:ext>
    </p:extLst>
  </p:cSld>
  <p:clrMap bg1="lt1" tx1="dk1" bg2="lt2" tx2="dk2" accent1="accent1" accent2="accent2" accent3="accent3" accent4="accent4" accent5="accent5" accent6="accent6" hlink="hlink" folHlink="folHlink"/>
  <p:sldLayoutIdLst>
    <p:sldLayoutId id="2147483772" r:id="rId1"/>
  </p:sldLayoutIdLst>
  <p:hf hdr="0" ftr="0" dt="0"/>
  <p:txStyles>
    <p:titleStyle>
      <a:lvl1pPr algn="l" defTabSz="1219170" rtl="0" eaLnBrk="1" latinLnBrk="0" hangingPunct="1">
        <a:spcBef>
          <a:spcPct val="0"/>
        </a:spcBef>
        <a:buNone/>
        <a:defRPr sz="5867" b="1" kern="1200" spc="-93" baseline="0">
          <a:solidFill>
            <a:schemeClr val="accent2"/>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g"/></Relationships>
</file>

<file path=ppt/slides/_rels/slide6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g"/></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8.jp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hyperlink" Target="https://www.aci.health.nsw.gov.au/"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8.pn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prstGeom prst="rect">
            <a:avLst/>
          </a:prstGeom>
        </p:spPr>
        <p:txBody>
          <a:bodyPr>
            <a:noAutofit/>
          </a:bodyPr>
          <a:lstStyle/>
          <a:p>
            <a:r>
              <a:rPr lang="en-AU" dirty="0"/>
              <a:t>Module 2: Learning and memory</a:t>
            </a:r>
            <a:endParaRPr lang="en-US" dirty="0"/>
          </a:p>
        </p:txBody>
      </p:sp>
      <p:sp>
        <p:nvSpPr>
          <p:cNvPr id="18" name="Text Placeholder 17"/>
          <p:cNvSpPr>
            <a:spLocks noGrp="1"/>
          </p:cNvSpPr>
          <p:nvPr>
            <p:ph type="body" sz="quarter" idx="13"/>
          </p:nvPr>
        </p:nvSpPr>
        <p:spPr>
          <a:prstGeom prst="rect">
            <a:avLst/>
          </a:prstGeom>
        </p:spPr>
        <p:txBody>
          <a:bodyPr/>
          <a:lstStyle/>
          <a:p>
            <a:r>
              <a:rPr lang="en-AU" dirty="0"/>
              <a:t>Alcohol and drug Cognitive Enhancement (ACE) Program</a:t>
            </a:r>
          </a:p>
        </p:txBody>
      </p:sp>
      <p:sp>
        <p:nvSpPr>
          <p:cNvPr id="2" name="Slide Number Placeholder 1"/>
          <p:cNvSpPr>
            <a:spLocks noGrp="1"/>
          </p:cNvSpPr>
          <p:nvPr>
            <p:ph type="sldNum" sz="quarter" idx="4294967295"/>
          </p:nvPr>
        </p:nvSpPr>
        <p:spPr>
          <a:xfrm>
            <a:off x="9347200" y="6232525"/>
            <a:ext cx="2844800" cy="365125"/>
          </a:xfrm>
          <a:prstGeom prst="rect">
            <a:avLst/>
          </a:prstGeom>
        </p:spPr>
        <p:txBody>
          <a:bodyPr/>
          <a:lstStyle/>
          <a:p>
            <a:fld id="{2666A4D5-7240-46E6-A9F1-9EEE0FFC11FF}" type="slidenum">
              <a:rPr lang="en-AU" smtClean="0">
                <a:solidFill>
                  <a:prstClr val="white"/>
                </a:solidFill>
              </a:rPr>
              <a:pPr/>
              <a:t>1</a:t>
            </a:fld>
            <a:endParaRPr lang="en-AU" dirty="0">
              <a:solidFill>
                <a:prstClr val="white"/>
              </a:solidFill>
            </a:endParaRPr>
          </a:p>
        </p:txBody>
      </p:sp>
      <p:sp>
        <p:nvSpPr>
          <p:cNvPr id="4" name="Content Placeholder 3">
            <a:extLst>
              <a:ext uri="{FF2B5EF4-FFF2-40B4-BE49-F238E27FC236}">
                <a16:creationId xmlns:a16="http://schemas.microsoft.com/office/drawing/2014/main" id="{5BF3D384-A20B-4B3A-B454-8278C3061E96}"/>
              </a:ext>
            </a:extLst>
          </p:cNvPr>
          <p:cNvSpPr>
            <a:spLocks noGrp="1"/>
          </p:cNvSpPr>
          <p:nvPr>
            <p:ph sz="quarter" idx="15"/>
          </p:nvPr>
        </p:nvSpPr>
        <p:spPr/>
        <p:txBody>
          <a:bodyPr/>
          <a:lstStyle/>
          <a:p>
            <a:endParaRPr lang="en-AU" dirty="0"/>
          </a:p>
        </p:txBody>
      </p:sp>
    </p:spTree>
    <p:extLst>
      <p:ext uri="{BB962C8B-B14F-4D97-AF65-F5344CB8AC3E}">
        <p14:creationId xmlns:p14="http://schemas.microsoft.com/office/powerpoint/2010/main" val="297355423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dirty="0"/>
          </a:p>
        </p:txBody>
      </p:sp>
      <p:sp>
        <p:nvSpPr>
          <p:cNvPr id="3" name="Slide Number Placeholder 2"/>
          <p:cNvSpPr>
            <a:spLocks noGrp="1"/>
          </p:cNvSpPr>
          <p:nvPr>
            <p:ph type="sldNum" sz="quarter" idx="4"/>
          </p:nvPr>
        </p:nvSpPr>
        <p:spPr/>
        <p:txBody>
          <a:bodyPr/>
          <a:lstStyle/>
          <a:p>
            <a:fld id="{5EA579A0-2D03-40E0-9AF7-97C6E3FFE6EE}" type="slidenum">
              <a:rPr lang="en-AU" smtClean="0"/>
              <a:pPr/>
              <a:t>10</a:t>
            </a:fld>
            <a:endParaRPr lang="en-AU" dirty="0"/>
          </a:p>
        </p:txBody>
      </p:sp>
      <p:sp>
        <p:nvSpPr>
          <p:cNvPr id="2" name="Title 1"/>
          <p:cNvSpPr>
            <a:spLocks noGrp="1"/>
          </p:cNvSpPr>
          <p:nvPr>
            <p:ph type="ctrTitle" idx="4294967295"/>
          </p:nvPr>
        </p:nvSpPr>
        <p:spPr>
          <a:xfrm>
            <a:off x="695324" y="2693988"/>
            <a:ext cx="10824946" cy="1470025"/>
          </a:xfrm>
          <a:prstGeom prst="rect">
            <a:avLst/>
          </a:prstGeom>
        </p:spPr>
        <p:txBody>
          <a:bodyPr/>
          <a:lstStyle/>
          <a:p>
            <a:pPr algn="ctr"/>
            <a:r>
              <a:rPr lang="en-US" sz="8000" dirty="0">
                <a:solidFill>
                  <a:schemeClr val="tx1"/>
                </a:solidFill>
              </a:rPr>
              <a:t>FIRE</a:t>
            </a:r>
          </a:p>
        </p:txBody>
      </p:sp>
    </p:spTree>
    <p:extLst>
      <p:ext uri="{BB962C8B-B14F-4D97-AF65-F5344CB8AC3E}">
        <p14:creationId xmlns:p14="http://schemas.microsoft.com/office/powerpoint/2010/main" val="14420137"/>
      </p:ext>
    </p:extLst>
  </p:cSld>
  <p:clrMapOvr>
    <a:masterClrMapping/>
  </p:clrMapOvr>
  <p:transition advClick="0" advTm="1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11</a:t>
            </a:fld>
            <a:endParaRPr lang="en-AU" dirty="0"/>
          </a:p>
        </p:txBody>
      </p:sp>
      <p:sp>
        <p:nvSpPr>
          <p:cNvPr id="2" name="Title 1"/>
          <p:cNvSpPr>
            <a:spLocks noGrp="1"/>
          </p:cNvSpPr>
          <p:nvPr>
            <p:ph type="ctrTitle" idx="4294967295"/>
          </p:nvPr>
        </p:nvSpPr>
        <p:spPr>
          <a:xfrm>
            <a:off x="695324" y="2693988"/>
            <a:ext cx="10824946" cy="1470025"/>
          </a:xfrm>
          <a:prstGeom prst="rect">
            <a:avLst/>
          </a:prstGeom>
        </p:spPr>
        <p:txBody>
          <a:bodyPr/>
          <a:lstStyle/>
          <a:p>
            <a:pPr algn="ctr"/>
            <a:r>
              <a:rPr lang="en-US" sz="8000" dirty="0">
                <a:solidFill>
                  <a:schemeClr val="tx1"/>
                </a:solidFill>
              </a:rPr>
              <a:t>LIPS</a:t>
            </a:r>
          </a:p>
        </p:txBody>
      </p:sp>
    </p:spTree>
    <p:extLst>
      <p:ext uri="{BB962C8B-B14F-4D97-AF65-F5344CB8AC3E}">
        <p14:creationId xmlns:p14="http://schemas.microsoft.com/office/powerpoint/2010/main" val="254501716"/>
      </p:ext>
    </p:extLst>
  </p:cSld>
  <p:clrMapOvr>
    <a:masterClrMapping/>
  </p:clrMapOvr>
  <p:transition advClick="0" advTm="1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12</a:t>
            </a:fld>
            <a:endParaRPr lang="en-AU" dirty="0"/>
          </a:p>
        </p:txBody>
      </p:sp>
      <p:sp>
        <p:nvSpPr>
          <p:cNvPr id="10" name="Title 9"/>
          <p:cNvSpPr>
            <a:spLocks noGrp="1"/>
          </p:cNvSpPr>
          <p:nvPr>
            <p:ph type="ctrTitle" idx="4294967295"/>
          </p:nvPr>
        </p:nvSpPr>
        <p:spPr>
          <a:xfrm>
            <a:off x="719666" y="2693988"/>
            <a:ext cx="10848447" cy="1470025"/>
          </a:xfrm>
          <a:prstGeom prst="rect">
            <a:avLst/>
          </a:prstGeom>
        </p:spPr>
        <p:txBody>
          <a:bodyPr/>
          <a:lstStyle/>
          <a:p>
            <a:pPr algn="ctr"/>
            <a:r>
              <a:rPr lang="en-US" sz="8000" dirty="0">
                <a:solidFill>
                  <a:schemeClr val="tx1"/>
                </a:solidFill>
              </a:rPr>
              <a:t>FERRARI</a:t>
            </a:r>
          </a:p>
        </p:txBody>
      </p:sp>
    </p:spTree>
    <p:extLst>
      <p:ext uri="{BB962C8B-B14F-4D97-AF65-F5344CB8AC3E}">
        <p14:creationId xmlns:p14="http://schemas.microsoft.com/office/powerpoint/2010/main" val="985560916"/>
      </p:ext>
    </p:extLst>
  </p:cSld>
  <p:clrMapOvr>
    <a:masterClrMapping/>
  </p:clrMapOvr>
  <p:transition advClick="0" advTm="1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13</a:t>
            </a:fld>
            <a:endParaRPr lang="en-AU" dirty="0"/>
          </a:p>
        </p:txBody>
      </p:sp>
      <p:sp>
        <p:nvSpPr>
          <p:cNvPr id="2" name="Title 1"/>
          <p:cNvSpPr>
            <a:spLocks noGrp="1"/>
          </p:cNvSpPr>
          <p:nvPr>
            <p:ph type="ctrTitle" idx="4294967295"/>
          </p:nvPr>
        </p:nvSpPr>
        <p:spPr>
          <a:xfrm>
            <a:off x="695324" y="2693988"/>
            <a:ext cx="10824946" cy="1470025"/>
          </a:xfrm>
          <a:prstGeom prst="rect">
            <a:avLst/>
          </a:prstGeom>
        </p:spPr>
        <p:txBody>
          <a:bodyPr/>
          <a:lstStyle/>
          <a:p>
            <a:pPr algn="ctr"/>
            <a:r>
              <a:rPr lang="en-US" sz="8000" dirty="0">
                <a:solidFill>
                  <a:schemeClr val="tx1"/>
                </a:solidFill>
              </a:rPr>
              <a:t>RUBY</a:t>
            </a:r>
          </a:p>
        </p:txBody>
      </p:sp>
    </p:spTree>
    <p:extLst>
      <p:ext uri="{BB962C8B-B14F-4D97-AF65-F5344CB8AC3E}">
        <p14:creationId xmlns:p14="http://schemas.microsoft.com/office/powerpoint/2010/main" val="4018938299"/>
      </p:ext>
    </p:extLst>
  </p:cSld>
  <p:clrMapOvr>
    <a:masterClrMapping/>
  </p:clrMapOvr>
  <p:transition advClick="0" advTm="1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14</a:t>
            </a:fld>
            <a:endParaRPr lang="en-AU" dirty="0"/>
          </a:p>
        </p:txBody>
      </p:sp>
      <p:sp>
        <p:nvSpPr>
          <p:cNvPr id="2" name="Title 1"/>
          <p:cNvSpPr>
            <a:spLocks noGrp="1"/>
          </p:cNvSpPr>
          <p:nvPr>
            <p:ph type="ctrTitle" idx="4294967295"/>
          </p:nvPr>
        </p:nvSpPr>
        <p:spPr>
          <a:xfrm>
            <a:off x="695324" y="2693988"/>
            <a:ext cx="10824946" cy="1470025"/>
          </a:xfrm>
          <a:prstGeom prst="rect">
            <a:avLst/>
          </a:prstGeom>
        </p:spPr>
        <p:txBody>
          <a:bodyPr/>
          <a:lstStyle/>
          <a:p>
            <a:pPr algn="ctr"/>
            <a:r>
              <a:rPr lang="en-US" sz="8000" dirty="0">
                <a:solidFill>
                  <a:schemeClr val="tx1"/>
                </a:solidFill>
              </a:rPr>
              <a:t>SUN</a:t>
            </a:r>
          </a:p>
        </p:txBody>
      </p:sp>
    </p:spTree>
    <p:extLst>
      <p:ext uri="{BB962C8B-B14F-4D97-AF65-F5344CB8AC3E}">
        <p14:creationId xmlns:p14="http://schemas.microsoft.com/office/powerpoint/2010/main" val="1808151103"/>
      </p:ext>
    </p:extLst>
  </p:cSld>
  <p:clrMapOvr>
    <a:masterClrMapping/>
  </p:clrMapOvr>
  <p:transition advClick="0" advTm="1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15</a:t>
            </a:fld>
            <a:endParaRPr lang="en-AU" dirty="0"/>
          </a:p>
        </p:txBody>
      </p:sp>
      <p:sp>
        <p:nvSpPr>
          <p:cNvPr id="2" name="Title 1"/>
          <p:cNvSpPr>
            <a:spLocks noGrp="1"/>
          </p:cNvSpPr>
          <p:nvPr>
            <p:ph type="ctrTitle" idx="4294967295"/>
          </p:nvPr>
        </p:nvSpPr>
        <p:spPr>
          <a:xfrm>
            <a:off x="695324" y="2693988"/>
            <a:ext cx="10824946" cy="1470025"/>
          </a:xfrm>
          <a:prstGeom prst="rect">
            <a:avLst/>
          </a:prstGeom>
        </p:spPr>
        <p:txBody>
          <a:bodyPr/>
          <a:lstStyle/>
          <a:p>
            <a:pPr algn="ctr"/>
            <a:r>
              <a:rPr lang="en-US" sz="8000" dirty="0">
                <a:solidFill>
                  <a:schemeClr val="tx1"/>
                </a:solidFill>
              </a:rPr>
              <a:t>WINE</a:t>
            </a:r>
          </a:p>
        </p:txBody>
      </p:sp>
    </p:spTree>
    <p:extLst>
      <p:ext uri="{BB962C8B-B14F-4D97-AF65-F5344CB8AC3E}">
        <p14:creationId xmlns:p14="http://schemas.microsoft.com/office/powerpoint/2010/main" val="2920846450"/>
      </p:ext>
    </p:extLst>
  </p:cSld>
  <p:clrMapOvr>
    <a:masterClrMapping/>
  </p:clrMapOvr>
  <p:transition advClick="0" advTm="1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16</a:t>
            </a:fld>
            <a:endParaRPr lang="en-AU" dirty="0"/>
          </a:p>
        </p:txBody>
      </p:sp>
      <p:sp>
        <p:nvSpPr>
          <p:cNvPr id="2" name="Title 1"/>
          <p:cNvSpPr>
            <a:spLocks noGrp="1"/>
          </p:cNvSpPr>
          <p:nvPr>
            <p:ph type="ctrTitle" idx="4294967295"/>
          </p:nvPr>
        </p:nvSpPr>
        <p:spPr>
          <a:xfrm>
            <a:off x="719666" y="2693988"/>
            <a:ext cx="10848447" cy="1470025"/>
          </a:xfrm>
          <a:prstGeom prst="rect">
            <a:avLst/>
          </a:prstGeom>
        </p:spPr>
        <p:txBody>
          <a:bodyPr/>
          <a:lstStyle/>
          <a:p>
            <a:pPr algn="ctr"/>
            <a:r>
              <a:rPr lang="en-US" sz="8000" dirty="0">
                <a:solidFill>
                  <a:schemeClr val="tx1"/>
                </a:solidFill>
              </a:rPr>
              <a:t>HOT</a:t>
            </a:r>
          </a:p>
        </p:txBody>
      </p:sp>
    </p:spTree>
    <p:extLst>
      <p:ext uri="{BB962C8B-B14F-4D97-AF65-F5344CB8AC3E}">
        <p14:creationId xmlns:p14="http://schemas.microsoft.com/office/powerpoint/2010/main" val="3913913874"/>
      </p:ext>
    </p:extLst>
  </p:cSld>
  <p:clrMapOvr>
    <a:masterClrMapping/>
  </p:clrMapOvr>
  <p:transition advClick="0" advTm="1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17</a:t>
            </a:fld>
            <a:endParaRPr lang="en-AU" dirty="0"/>
          </a:p>
        </p:txBody>
      </p:sp>
      <p:sp>
        <p:nvSpPr>
          <p:cNvPr id="2" name="Title 1"/>
          <p:cNvSpPr>
            <a:spLocks noGrp="1"/>
          </p:cNvSpPr>
          <p:nvPr>
            <p:ph type="ctrTitle" idx="4294967295"/>
          </p:nvPr>
        </p:nvSpPr>
        <p:spPr>
          <a:xfrm>
            <a:off x="695324" y="2693988"/>
            <a:ext cx="10824946" cy="1470025"/>
          </a:xfrm>
          <a:prstGeom prst="rect">
            <a:avLst/>
          </a:prstGeom>
        </p:spPr>
        <p:txBody>
          <a:bodyPr/>
          <a:lstStyle/>
          <a:p>
            <a:pPr algn="ctr"/>
            <a:r>
              <a:rPr lang="en-US" sz="8000" dirty="0">
                <a:solidFill>
                  <a:schemeClr val="tx1"/>
                </a:solidFill>
              </a:rPr>
              <a:t>WESTPAC</a:t>
            </a:r>
          </a:p>
        </p:txBody>
      </p:sp>
    </p:spTree>
    <p:extLst>
      <p:ext uri="{BB962C8B-B14F-4D97-AF65-F5344CB8AC3E}">
        <p14:creationId xmlns:p14="http://schemas.microsoft.com/office/powerpoint/2010/main" val="3424211037"/>
      </p:ext>
    </p:extLst>
  </p:cSld>
  <p:clrMapOvr>
    <a:masterClrMapping/>
  </p:clrMapOvr>
  <p:transition advClick="0" advTm="1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18</a:t>
            </a:fld>
            <a:endParaRPr lang="en-AU" dirty="0"/>
          </a:p>
        </p:txBody>
      </p:sp>
      <p:sp>
        <p:nvSpPr>
          <p:cNvPr id="2" name="Title 1"/>
          <p:cNvSpPr>
            <a:spLocks noGrp="1"/>
          </p:cNvSpPr>
          <p:nvPr>
            <p:ph type="ctrTitle" idx="4294967295"/>
          </p:nvPr>
        </p:nvSpPr>
        <p:spPr>
          <a:xfrm>
            <a:off x="719666" y="2693988"/>
            <a:ext cx="10848447" cy="1470025"/>
          </a:xfrm>
          <a:prstGeom prst="rect">
            <a:avLst/>
          </a:prstGeom>
        </p:spPr>
        <p:txBody>
          <a:bodyPr/>
          <a:lstStyle/>
          <a:p>
            <a:pPr algn="ctr"/>
            <a:r>
              <a:rPr lang="en-US" sz="8000" dirty="0">
                <a:solidFill>
                  <a:schemeClr val="tx1"/>
                </a:solidFill>
              </a:rPr>
              <a:t>BLUSH</a:t>
            </a:r>
          </a:p>
        </p:txBody>
      </p:sp>
    </p:spTree>
    <p:extLst>
      <p:ext uri="{BB962C8B-B14F-4D97-AF65-F5344CB8AC3E}">
        <p14:creationId xmlns:p14="http://schemas.microsoft.com/office/powerpoint/2010/main" val="2212351292"/>
      </p:ext>
    </p:extLst>
  </p:cSld>
  <p:clrMapOvr>
    <a:masterClrMapping/>
  </p:clrMapOvr>
  <p:transition advClick="0" advTm="1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19</a:t>
            </a:fld>
            <a:endParaRPr lang="en-AU" dirty="0"/>
          </a:p>
        </p:txBody>
      </p:sp>
      <p:sp>
        <p:nvSpPr>
          <p:cNvPr id="2" name="Title 1"/>
          <p:cNvSpPr>
            <a:spLocks noGrp="1"/>
          </p:cNvSpPr>
          <p:nvPr>
            <p:ph type="ctrTitle" idx="4294967295"/>
          </p:nvPr>
        </p:nvSpPr>
        <p:spPr>
          <a:xfrm>
            <a:off x="719666" y="2693988"/>
            <a:ext cx="10800604" cy="1470025"/>
          </a:xfrm>
          <a:prstGeom prst="rect">
            <a:avLst/>
          </a:prstGeom>
        </p:spPr>
        <p:txBody>
          <a:bodyPr/>
          <a:lstStyle/>
          <a:p>
            <a:pPr algn="ctr"/>
            <a:r>
              <a:rPr lang="en-US" sz="8000" dirty="0">
                <a:solidFill>
                  <a:schemeClr val="tx1"/>
                </a:solidFill>
              </a:rPr>
              <a:t>READ</a:t>
            </a:r>
          </a:p>
        </p:txBody>
      </p:sp>
    </p:spTree>
    <p:extLst>
      <p:ext uri="{BB962C8B-B14F-4D97-AF65-F5344CB8AC3E}">
        <p14:creationId xmlns:p14="http://schemas.microsoft.com/office/powerpoint/2010/main" val="1823970416"/>
      </p:ext>
    </p:extLst>
  </p:cSld>
  <p:clrMapOvr>
    <a:masterClrMapping/>
  </p:clrMapOvr>
  <p:transition advClick="0" advTm="1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a:t>Revision</a:t>
            </a:r>
            <a:endParaRPr lang="en-AU" dirty="0"/>
          </a:p>
        </p:txBody>
      </p:sp>
      <p:sp>
        <p:nvSpPr>
          <p:cNvPr id="5" name="Content Placeholder 4"/>
          <p:cNvSpPr>
            <a:spLocks noGrp="1"/>
          </p:cNvSpPr>
          <p:nvPr>
            <p:ph idx="1"/>
          </p:nvPr>
        </p:nvSpPr>
        <p:spPr/>
        <p:txBody>
          <a:bodyPr>
            <a:noAutofit/>
          </a:bodyPr>
          <a:lstStyle/>
          <a:p>
            <a:pPr marL="457189" indent="-457189">
              <a:buFont typeface="Arial" panose="020B0604020202020204" pitchFamily="34" charset="0"/>
              <a:buChar char="•"/>
            </a:pPr>
            <a:r>
              <a:rPr lang="en-AU" sz="2000" dirty="0"/>
              <a:t>What range of behaviour does a reptile brain allow in response to environmental triggers? </a:t>
            </a:r>
          </a:p>
          <a:p>
            <a:pPr marL="457189" indent="-457189">
              <a:buFont typeface="Arial" panose="020B0604020202020204" pitchFamily="34" charset="0"/>
              <a:buChar char="•"/>
            </a:pPr>
            <a:endParaRPr lang="en-AU" sz="2000" dirty="0"/>
          </a:p>
          <a:p>
            <a:pPr marL="457189" indent="-457189">
              <a:buFont typeface="Arial" panose="020B0604020202020204" pitchFamily="34" charset="0"/>
              <a:buChar char="•"/>
            </a:pPr>
            <a:r>
              <a:rPr lang="en-AU" sz="2000" dirty="0"/>
              <a:t>What part of the human brain allows us to think about our behaviour before we act?</a:t>
            </a:r>
          </a:p>
          <a:p>
            <a:pPr marL="457189" indent="-457189">
              <a:buFont typeface="Arial" panose="020B0604020202020204" pitchFamily="34" charset="0"/>
              <a:buChar char="•"/>
            </a:pPr>
            <a:endParaRPr lang="en-AU" sz="2000" dirty="0"/>
          </a:p>
          <a:p>
            <a:pPr marL="457189" indent="-457189">
              <a:buFont typeface="Arial" panose="020B0604020202020204" pitchFamily="34" charset="0"/>
              <a:buChar char="•"/>
            </a:pPr>
            <a:r>
              <a:rPr lang="en-AU" sz="2000" dirty="0"/>
              <a:t>What part of the brain is being used during a purely emotional response?</a:t>
            </a:r>
          </a:p>
        </p:txBody>
      </p:sp>
      <p:sp>
        <p:nvSpPr>
          <p:cNvPr id="2" name="Slide Number Placeholder 1"/>
          <p:cNvSpPr>
            <a:spLocks noGrp="1"/>
          </p:cNvSpPr>
          <p:nvPr>
            <p:ph type="sldNum" sz="quarter" idx="4"/>
          </p:nvPr>
        </p:nvSpPr>
        <p:spPr/>
        <p:txBody>
          <a:bodyPr/>
          <a:lstStyle/>
          <a:p>
            <a:fld id="{EAFF9662-E427-214F-A0F2-1EADCCA1E85B}" type="slidenum">
              <a:rPr lang="en-US" smtClean="0"/>
              <a:t>2</a:t>
            </a:fld>
            <a:endParaRPr lang="en-US" dirty="0"/>
          </a:p>
        </p:txBody>
      </p:sp>
    </p:spTree>
    <p:extLst>
      <p:ext uri="{BB962C8B-B14F-4D97-AF65-F5344CB8AC3E}">
        <p14:creationId xmlns:p14="http://schemas.microsoft.com/office/powerpoint/2010/main" val="103464258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20</a:t>
            </a:fld>
            <a:endParaRPr lang="en-AU" dirty="0"/>
          </a:p>
        </p:txBody>
      </p:sp>
      <p:sp>
        <p:nvSpPr>
          <p:cNvPr id="2" name="Title 1"/>
          <p:cNvSpPr>
            <a:spLocks noGrp="1"/>
          </p:cNvSpPr>
          <p:nvPr>
            <p:ph type="ctrTitle" idx="4294967295"/>
          </p:nvPr>
        </p:nvSpPr>
        <p:spPr>
          <a:xfrm>
            <a:off x="695324" y="2693988"/>
            <a:ext cx="10824946" cy="1470025"/>
          </a:xfrm>
          <a:prstGeom prst="rect">
            <a:avLst/>
          </a:prstGeom>
        </p:spPr>
        <p:txBody>
          <a:bodyPr/>
          <a:lstStyle/>
          <a:p>
            <a:pPr algn="ctr"/>
            <a:r>
              <a:rPr lang="en-US" sz="8000" dirty="0">
                <a:solidFill>
                  <a:schemeClr val="tx1"/>
                </a:solidFill>
              </a:rPr>
              <a:t>BLOOD</a:t>
            </a:r>
          </a:p>
        </p:txBody>
      </p:sp>
    </p:spTree>
    <p:extLst>
      <p:ext uri="{BB962C8B-B14F-4D97-AF65-F5344CB8AC3E}">
        <p14:creationId xmlns:p14="http://schemas.microsoft.com/office/powerpoint/2010/main" val="43625074"/>
      </p:ext>
    </p:extLst>
  </p:cSld>
  <p:clrMapOvr>
    <a:masterClrMapping/>
  </p:clrMapOvr>
  <p:transition advClick="0" advTm="1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dirty="0"/>
          </a:p>
        </p:txBody>
      </p:sp>
      <p:sp>
        <p:nvSpPr>
          <p:cNvPr id="3" name="Slide Number Placeholder 2"/>
          <p:cNvSpPr>
            <a:spLocks noGrp="1"/>
          </p:cNvSpPr>
          <p:nvPr>
            <p:ph type="sldNum" sz="quarter" idx="4"/>
          </p:nvPr>
        </p:nvSpPr>
        <p:spPr/>
        <p:txBody>
          <a:bodyPr/>
          <a:lstStyle/>
          <a:p>
            <a:fld id="{5EA579A0-2D03-40E0-9AF7-97C6E3FFE6EE}" type="slidenum">
              <a:rPr lang="en-AU" smtClean="0"/>
              <a:pPr/>
              <a:t>21</a:t>
            </a:fld>
            <a:endParaRPr lang="en-AU" dirty="0"/>
          </a:p>
        </p:txBody>
      </p:sp>
      <p:sp>
        <p:nvSpPr>
          <p:cNvPr id="2" name="Title 1"/>
          <p:cNvSpPr>
            <a:spLocks noGrp="1"/>
          </p:cNvSpPr>
          <p:nvPr>
            <p:ph type="ctrTitle" idx="4294967295"/>
          </p:nvPr>
        </p:nvSpPr>
        <p:spPr>
          <a:xfrm>
            <a:off x="695324" y="2693988"/>
            <a:ext cx="10872789" cy="1470025"/>
          </a:xfrm>
          <a:prstGeom prst="rect">
            <a:avLst/>
          </a:prstGeom>
        </p:spPr>
        <p:txBody>
          <a:bodyPr/>
          <a:lstStyle/>
          <a:p>
            <a:pPr algn="ctr"/>
            <a:r>
              <a:rPr lang="en-US" sz="8000" dirty="0">
                <a:solidFill>
                  <a:schemeClr val="tx1"/>
                </a:solidFill>
              </a:rPr>
              <a:t>TAPE</a:t>
            </a:r>
          </a:p>
        </p:txBody>
      </p:sp>
    </p:spTree>
    <p:extLst>
      <p:ext uri="{BB962C8B-B14F-4D97-AF65-F5344CB8AC3E}">
        <p14:creationId xmlns:p14="http://schemas.microsoft.com/office/powerpoint/2010/main" val="3325772190"/>
      </p:ext>
    </p:extLst>
  </p:cSld>
  <p:clrMapOvr>
    <a:masterClrMapping/>
  </p:clrMapOvr>
  <p:transition advClick="0" advTm="1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22</a:t>
            </a:fld>
            <a:endParaRPr lang="en-AU" dirty="0"/>
          </a:p>
        </p:txBody>
      </p:sp>
      <p:sp>
        <p:nvSpPr>
          <p:cNvPr id="2" name="Title 1"/>
          <p:cNvSpPr>
            <a:spLocks noGrp="1"/>
          </p:cNvSpPr>
          <p:nvPr>
            <p:ph type="ctrTitle" idx="4294967295"/>
          </p:nvPr>
        </p:nvSpPr>
        <p:spPr>
          <a:xfrm>
            <a:off x="695324" y="2693988"/>
            <a:ext cx="10824946" cy="1470025"/>
          </a:xfrm>
          <a:prstGeom prst="rect">
            <a:avLst/>
          </a:prstGeom>
        </p:spPr>
        <p:txBody>
          <a:bodyPr/>
          <a:lstStyle/>
          <a:p>
            <a:pPr algn="ctr"/>
            <a:r>
              <a:rPr lang="en-US" sz="8000" dirty="0">
                <a:solidFill>
                  <a:schemeClr val="tx1"/>
                </a:solidFill>
              </a:rPr>
              <a:t>CHINA</a:t>
            </a:r>
          </a:p>
        </p:txBody>
      </p:sp>
    </p:spTree>
    <p:extLst>
      <p:ext uri="{BB962C8B-B14F-4D97-AF65-F5344CB8AC3E}">
        <p14:creationId xmlns:p14="http://schemas.microsoft.com/office/powerpoint/2010/main" val="2342324495"/>
      </p:ext>
    </p:extLst>
  </p:cSld>
  <p:clrMapOvr>
    <a:masterClrMapping/>
  </p:clrMapOvr>
  <p:transition advClick="0" advTm="1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23</a:t>
            </a:fld>
            <a:endParaRPr lang="en-AU" dirty="0"/>
          </a:p>
        </p:txBody>
      </p:sp>
      <p:sp>
        <p:nvSpPr>
          <p:cNvPr id="2" name="Title 1"/>
          <p:cNvSpPr>
            <a:spLocks noGrp="1"/>
          </p:cNvSpPr>
          <p:nvPr>
            <p:ph type="ctrTitle" idx="4294967295"/>
          </p:nvPr>
        </p:nvSpPr>
        <p:spPr>
          <a:xfrm>
            <a:off x="719666" y="2693988"/>
            <a:ext cx="10800604" cy="1470025"/>
          </a:xfrm>
          <a:prstGeom prst="rect">
            <a:avLst/>
          </a:prstGeom>
        </p:spPr>
        <p:txBody>
          <a:bodyPr/>
          <a:lstStyle/>
          <a:p>
            <a:pPr algn="ctr"/>
            <a:r>
              <a:rPr lang="en-US" sz="8000" dirty="0">
                <a:solidFill>
                  <a:schemeClr val="tx1"/>
                </a:solidFill>
              </a:rPr>
              <a:t>ROSE</a:t>
            </a:r>
          </a:p>
        </p:txBody>
      </p:sp>
    </p:spTree>
    <p:extLst>
      <p:ext uri="{BB962C8B-B14F-4D97-AF65-F5344CB8AC3E}">
        <p14:creationId xmlns:p14="http://schemas.microsoft.com/office/powerpoint/2010/main" val="1955570943"/>
      </p:ext>
    </p:extLst>
  </p:cSld>
  <p:clrMapOvr>
    <a:masterClrMapping/>
  </p:clrMapOvr>
  <p:transition advClick="0" advTm="1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24</a:t>
            </a:fld>
            <a:endParaRPr lang="en-AU" dirty="0"/>
          </a:p>
        </p:txBody>
      </p:sp>
      <p:sp>
        <p:nvSpPr>
          <p:cNvPr id="2" name="Title 1"/>
          <p:cNvSpPr>
            <a:spLocks noGrp="1"/>
          </p:cNvSpPr>
          <p:nvPr>
            <p:ph type="ctrTitle" idx="4294967295"/>
          </p:nvPr>
        </p:nvSpPr>
        <p:spPr>
          <a:xfrm>
            <a:off x="695324" y="2693988"/>
            <a:ext cx="10824946" cy="1470025"/>
          </a:xfrm>
          <a:prstGeom prst="rect">
            <a:avLst/>
          </a:prstGeom>
        </p:spPr>
        <p:txBody>
          <a:bodyPr/>
          <a:lstStyle/>
          <a:p>
            <a:pPr algn="ctr"/>
            <a:r>
              <a:rPr lang="en-US" sz="8000" dirty="0">
                <a:solidFill>
                  <a:schemeClr val="tx1"/>
                </a:solidFill>
              </a:rPr>
              <a:t>CHILLI</a:t>
            </a:r>
          </a:p>
        </p:txBody>
      </p:sp>
    </p:spTree>
    <p:extLst>
      <p:ext uri="{BB962C8B-B14F-4D97-AF65-F5344CB8AC3E}">
        <p14:creationId xmlns:p14="http://schemas.microsoft.com/office/powerpoint/2010/main" val="1563281637"/>
      </p:ext>
    </p:extLst>
  </p:cSld>
  <p:clrMapOvr>
    <a:masterClrMapping/>
  </p:clrMapOvr>
  <p:transition advClick="0" advTm="1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25</a:t>
            </a:fld>
            <a:endParaRPr lang="en-AU" dirty="0"/>
          </a:p>
        </p:txBody>
      </p:sp>
      <p:sp>
        <p:nvSpPr>
          <p:cNvPr id="2" name="Title 1"/>
          <p:cNvSpPr>
            <a:spLocks noGrp="1"/>
          </p:cNvSpPr>
          <p:nvPr>
            <p:ph type="ctrTitle" idx="4294967295"/>
          </p:nvPr>
        </p:nvSpPr>
        <p:spPr>
          <a:xfrm>
            <a:off x="695324" y="2693988"/>
            <a:ext cx="10872789" cy="1470025"/>
          </a:xfrm>
          <a:prstGeom prst="rect">
            <a:avLst/>
          </a:prstGeom>
        </p:spPr>
        <p:txBody>
          <a:bodyPr/>
          <a:lstStyle/>
          <a:p>
            <a:pPr algn="ctr"/>
            <a:r>
              <a:rPr lang="en-US" sz="8000" dirty="0">
                <a:solidFill>
                  <a:schemeClr val="tx1"/>
                </a:solidFill>
              </a:rPr>
              <a:t>MATCH</a:t>
            </a:r>
          </a:p>
        </p:txBody>
      </p:sp>
    </p:spTree>
    <p:extLst>
      <p:ext uri="{BB962C8B-B14F-4D97-AF65-F5344CB8AC3E}">
        <p14:creationId xmlns:p14="http://schemas.microsoft.com/office/powerpoint/2010/main" val="159303835"/>
      </p:ext>
    </p:extLst>
  </p:cSld>
  <p:clrMapOvr>
    <a:masterClrMapping/>
  </p:clrMapOvr>
  <p:transition advClick="0" advTm="1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dirty="0"/>
          </a:p>
        </p:txBody>
      </p:sp>
      <p:sp>
        <p:nvSpPr>
          <p:cNvPr id="3" name="Slide Number Placeholder 2"/>
          <p:cNvSpPr>
            <a:spLocks noGrp="1"/>
          </p:cNvSpPr>
          <p:nvPr>
            <p:ph type="sldNum" sz="quarter" idx="4"/>
          </p:nvPr>
        </p:nvSpPr>
        <p:spPr/>
        <p:txBody>
          <a:bodyPr/>
          <a:lstStyle/>
          <a:p>
            <a:fld id="{5EA579A0-2D03-40E0-9AF7-97C6E3FFE6EE}" type="slidenum">
              <a:rPr lang="en-AU" smtClean="0"/>
              <a:pPr/>
              <a:t>26</a:t>
            </a:fld>
            <a:endParaRPr lang="en-AU" dirty="0"/>
          </a:p>
        </p:txBody>
      </p:sp>
      <p:sp>
        <p:nvSpPr>
          <p:cNvPr id="2" name="Title 1"/>
          <p:cNvSpPr>
            <a:spLocks noGrp="1"/>
          </p:cNvSpPr>
          <p:nvPr>
            <p:ph type="ctrTitle" idx="4294967295"/>
          </p:nvPr>
        </p:nvSpPr>
        <p:spPr>
          <a:xfrm>
            <a:off x="719666" y="2693988"/>
            <a:ext cx="10848447" cy="1470025"/>
          </a:xfrm>
          <a:prstGeom prst="rect">
            <a:avLst/>
          </a:prstGeom>
        </p:spPr>
        <p:txBody>
          <a:bodyPr/>
          <a:lstStyle/>
          <a:p>
            <a:pPr algn="ctr"/>
            <a:r>
              <a:rPr lang="en-US" sz="8000" dirty="0">
                <a:solidFill>
                  <a:schemeClr val="tx1"/>
                </a:solidFill>
              </a:rPr>
              <a:t>RADISH</a:t>
            </a:r>
          </a:p>
        </p:txBody>
      </p:sp>
    </p:spTree>
    <p:extLst>
      <p:ext uri="{BB962C8B-B14F-4D97-AF65-F5344CB8AC3E}">
        <p14:creationId xmlns:p14="http://schemas.microsoft.com/office/powerpoint/2010/main" val="2819029569"/>
      </p:ext>
    </p:extLst>
  </p:cSld>
  <p:clrMapOvr>
    <a:masterClrMapping/>
  </p:clrMapOvr>
  <p:transition advClick="0" advTm="1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dirty="0"/>
          </a:p>
        </p:txBody>
      </p:sp>
      <p:sp>
        <p:nvSpPr>
          <p:cNvPr id="3" name="Slide Number Placeholder 2"/>
          <p:cNvSpPr>
            <a:spLocks noGrp="1"/>
          </p:cNvSpPr>
          <p:nvPr>
            <p:ph type="sldNum" sz="quarter" idx="4"/>
          </p:nvPr>
        </p:nvSpPr>
        <p:spPr/>
        <p:txBody>
          <a:bodyPr/>
          <a:lstStyle/>
          <a:p>
            <a:fld id="{5EA579A0-2D03-40E0-9AF7-97C6E3FFE6EE}" type="slidenum">
              <a:rPr lang="en-AU" smtClean="0"/>
              <a:pPr/>
              <a:t>27</a:t>
            </a:fld>
            <a:endParaRPr lang="en-AU" dirty="0"/>
          </a:p>
        </p:txBody>
      </p:sp>
      <p:sp>
        <p:nvSpPr>
          <p:cNvPr id="2" name="Title 1"/>
          <p:cNvSpPr>
            <a:spLocks noGrp="1"/>
          </p:cNvSpPr>
          <p:nvPr>
            <p:ph type="ctrTitle" idx="4294967295"/>
          </p:nvPr>
        </p:nvSpPr>
        <p:spPr>
          <a:xfrm>
            <a:off x="695324" y="2693988"/>
            <a:ext cx="10824945" cy="1470025"/>
          </a:xfrm>
          <a:prstGeom prst="rect">
            <a:avLst/>
          </a:prstGeom>
        </p:spPr>
        <p:txBody>
          <a:bodyPr/>
          <a:lstStyle/>
          <a:p>
            <a:pPr algn="ctr"/>
            <a:r>
              <a:rPr lang="en-US" sz="8000" dirty="0">
                <a:solidFill>
                  <a:schemeClr val="tx1"/>
                </a:solidFill>
              </a:rPr>
              <a:t>COMMUNIST</a:t>
            </a:r>
          </a:p>
        </p:txBody>
      </p:sp>
    </p:spTree>
    <p:extLst>
      <p:ext uri="{BB962C8B-B14F-4D97-AF65-F5344CB8AC3E}">
        <p14:creationId xmlns:p14="http://schemas.microsoft.com/office/powerpoint/2010/main" val="805404214"/>
      </p:ext>
    </p:extLst>
  </p:cSld>
  <p:clrMapOvr>
    <a:masterClrMapping/>
  </p:clrMapOvr>
  <p:transition advClick="0" advTm="1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AU"/>
          </a:p>
        </p:txBody>
      </p:sp>
      <p:sp>
        <p:nvSpPr>
          <p:cNvPr id="3" name="Content Placeholder 2"/>
          <p:cNvSpPr>
            <a:spLocks noGrp="1"/>
          </p:cNvSpPr>
          <p:nvPr>
            <p:ph sz="half" idx="2"/>
          </p:nvPr>
        </p:nvSpPr>
        <p:spPr/>
        <p:txBody>
          <a:bodyPr/>
          <a:lstStyle/>
          <a:p>
            <a:endParaRPr lang="en-AU"/>
          </a:p>
        </p:txBody>
      </p:sp>
      <p:sp>
        <p:nvSpPr>
          <p:cNvPr id="4" name="Slide Number Placeholder 3"/>
          <p:cNvSpPr>
            <a:spLocks noGrp="1"/>
          </p:cNvSpPr>
          <p:nvPr>
            <p:ph type="sldNum" sz="quarter" idx="4"/>
          </p:nvPr>
        </p:nvSpPr>
        <p:spPr/>
        <p:txBody>
          <a:bodyPr/>
          <a:lstStyle/>
          <a:p>
            <a:fld id="{5EA579A0-2D03-40E0-9AF7-97C6E3FFE6EE}" type="slidenum">
              <a:rPr lang="en-AU" smtClean="0"/>
              <a:pPr/>
              <a:t>28</a:t>
            </a:fld>
            <a:endParaRPr lang="en-AU" dirty="0"/>
          </a:p>
        </p:txBody>
      </p:sp>
      <p:sp>
        <p:nvSpPr>
          <p:cNvPr id="5" name="Content Placeholder 4"/>
          <p:cNvSpPr>
            <a:spLocks noGrp="1"/>
          </p:cNvSpPr>
          <p:nvPr>
            <p:ph sz="quarter" idx="15"/>
          </p:nvPr>
        </p:nvSpPr>
        <p:spPr/>
        <p:txBody>
          <a:bodyPr/>
          <a:lstStyle/>
          <a:p>
            <a:endParaRPr lang="en-AU"/>
          </a:p>
        </p:txBody>
      </p:sp>
    </p:spTree>
    <p:extLst>
      <p:ext uri="{BB962C8B-B14F-4D97-AF65-F5344CB8AC3E}">
        <p14:creationId xmlns:p14="http://schemas.microsoft.com/office/powerpoint/2010/main" val="1193313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t>29</a:t>
            </a:fld>
            <a:endParaRPr lang="en-US"/>
          </a:p>
        </p:txBody>
      </p:sp>
      <p:sp>
        <p:nvSpPr>
          <p:cNvPr id="5" name="Content Placeholder 4"/>
          <p:cNvSpPr>
            <a:spLocks noGrp="1"/>
          </p:cNvSpPr>
          <p:nvPr>
            <p:ph sz="quarter" idx="16"/>
          </p:nvPr>
        </p:nvSpPr>
        <p:spPr/>
        <p:txBody>
          <a:bodyPr lIns="0" tIns="0" rIns="0" bIns="0" anchor="ctr"/>
          <a:lstStyle/>
          <a:p>
            <a:r>
              <a:rPr lang="en-US" sz="2400" dirty="0"/>
              <a:t>Next counting game</a:t>
            </a:r>
            <a:endParaRPr lang="en-AU" sz="2400" dirty="0"/>
          </a:p>
        </p:txBody>
      </p:sp>
      <p:sp>
        <p:nvSpPr>
          <p:cNvPr id="3" name="Content Placeholder 2"/>
          <p:cNvSpPr>
            <a:spLocks noGrp="1"/>
          </p:cNvSpPr>
          <p:nvPr>
            <p:ph idx="1"/>
          </p:nvPr>
        </p:nvSpPr>
        <p:spPr>
          <a:xfrm>
            <a:off x="719667" y="1412777"/>
            <a:ext cx="5376333" cy="4512017"/>
          </a:xfrm>
        </p:spPr>
        <p:txBody>
          <a:bodyPr/>
          <a:lstStyle/>
          <a:p>
            <a:r>
              <a:rPr lang="en-US" sz="2000" b="1" dirty="0"/>
              <a:t>Living things</a:t>
            </a:r>
            <a:r>
              <a:rPr lang="en-US" sz="2000" dirty="0"/>
              <a:t>: count when you see a word for</a:t>
            </a:r>
          </a:p>
          <a:p>
            <a:pPr lvl="1">
              <a:buClr>
                <a:schemeClr val="bg1"/>
              </a:buClr>
              <a:buFont typeface="Arial" panose="020B0604020202020204" pitchFamily="34" charset="0"/>
              <a:buChar char="•"/>
            </a:pPr>
            <a:r>
              <a:rPr lang="en-US" sz="2000" dirty="0"/>
              <a:t>an actual living thing</a:t>
            </a:r>
          </a:p>
          <a:p>
            <a:pPr lvl="1">
              <a:buClr>
                <a:schemeClr val="bg1"/>
              </a:buClr>
              <a:buFont typeface="Arial" panose="020B0604020202020204" pitchFamily="34" charset="0"/>
              <a:buChar char="•"/>
            </a:pPr>
            <a:r>
              <a:rPr lang="en-US" sz="2000" dirty="0"/>
              <a:t>part of a living thing</a:t>
            </a:r>
          </a:p>
        </p:txBody>
      </p:sp>
      <p:sp>
        <p:nvSpPr>
          <p:cNvPr id="15" name="TextBox 14"/>
          <p:cNvSpPr txBox="1"/>
          <p:nvPr/>
        </p:nvSpPr>
        <p:spPr>
          <a:xfrm>
            <a:off x="10531285" y="570564"/>
            <a:ext cx="1257675" cy="523220"/>
          </a:xfrm>
          <a:prstGeom prst="rect">
            <a:avLst/>
          </a:prstGeom>
          <a:noFill/>
        </p:spPr>
        <p:txBody>
          <a:bodyPr wrap="square" rtlCol="0">
            <a:spAutoFit/>
          </a:bodyPr>
          <a:lstStyle/>
          <a:p>
            <a:pPr algn="ctr"/>
            <a:r>
              <a:rPr lang="en-AU" sz="1400" b="1" dirty="0">
                <a:solidFill>
                  <a:schemeClr val="bg1"/>
                </a:solidFill>
              </a:rPr>
              <a:t>Page 4 in workbook </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7087" y="387619"/>
            <a:ext cx="703713" cy="706165"/>
          </a:xfrm>
          <a:prstGeom prst="rect">
            <a:avLst/>
          </a:prstGeom>
        </p:spPr>
      </p:pic>
    </p:spTree>
    <p:extLst>
      <p:ext uri="{BB962C8B-B14F-4D97-AF65-F5344CB8AC3E}">
        <p14:creationId xmlns:p14="http://schemas.microsoft.com/office/powerpoint/2010/main" val="2370631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lIns="0" tIns="0" rIns="0" bIns="0" anchor="ctr"/>
          <a:lstStyle/>
          <a:p>
            <a:r>
              <a:rPr lang="en-US" dirty="0"/>
              <a:t>Brainwork</a:t>
            </a:r>
            <a:endParaRPr lang="en-AU" dirty="0"/>
          </a:p>
        </p:txBody>
      </p:sp>
      <p:sp>
        <p:nvSpPr>
          <p:cNvPr id="3" name="Content Placeholder 2"/>
          <p:cNvSpPr>
            <a:spLocks noGrp="1"/>
          </p:cNvSpPr>
          <p:nvPr>
            <p:ph idx="1"/>
          </p:nvPr>
        </p:nvSpPr>
        <p:spPr/>
        <p:txBody>
          <a:bodyPr lIns="0" tIns="0" rIns="0" bIns="0">
            <a:noAutofit/>
          </a:bodyPr>
          <a:lstStyle/>
          <a:p>
            <a:pPr marL="457189" indent="-457189">
              <a:buFont typeface="Arial" panose="020B0604020202020204" pitchFamily="34" charset="0"/>
              <a:buChar char="•"/>
            </a:pPr>
            <a:r>
              <a:rPr lang="en-US" sz="2000" dirty="0"/>
              <a:t>How many of you got your notebook?</a:t>
            </a:r>
          </a:p>
          <a:p>
            <a:pPr marL="457189" indent="-457189">
              <a:buFont typeface="Arial" panose="020B0604020202020204" pitchFamily="34" charset="0"/>
              <a:buChar char="•"/>
            </a:pPr>
            <a:endParaRPr lang="en-US" sz="2000" dirty="0"/>
          </a:p>
          <a:p>
            <a:pPr marL="457189" indent="-457189">
              <a:buFont typeface="Arial" panose="020B0604020202020204" pitchFamily="34" charset="0"/>
              <a:buChar char="•"/>
            </a:pPr>
            <a:r>
              <a:rPr lang="en-US" sz="2000" dirty="0"/>
              <a:t>If you didn’t, raise your hand so we can give you one.</a:t>
            </a:r>
          </a:p>
          <a:p>
            <a:pPr marL="457189" indent="-457189">
              <a:buFont typeface="Arial" panose="020B0604020202020204" pitchFamily="34" charset="0"/>
              <a:buChar char="•"/>
            </a:pPr>
            <a:endParaRPr lang="en-US" sz="2000" dirty="0"/>
          </a:p>
        </p:txBody>
      </p:sp>
      <p:sp>
        <p:nvSpPr>
          <p:cNvPr id="4" name="Slide Number Placeholder 3"/>
          <p:cNvSpPr>
            <a:spLocks noGrp="1"/>
          </p:cNvSpPr>
          <p:nvPr>
            <p:ph type="sldNum" sz="quarter" idx="4"/>
          </p:nvPr>
        </p:nvSpPr>
        <p:spPr/>
        <p:txBody>
          <a:bodyPr/>
          <a:lstStyle/>
          <a:p>
            <a:fld id="{EAFF9662-E427-214F-A0F2-1EADCCA1E85B}" type="slidenum">
              <a:rPr lang="en-US" smtClean="0"/>
              <a:t>3</a:t>
            </a:fld>
            <a:endParaRPr lang="en-US"/>
          </a:p>
        </p:txBody>
      </p:sp>
    </p:spTree>
    <p:extLst>
      <p:ext uri="{BB962C8B-B14F-4D97-AF65-F5344CB8AC3E}">
        <p14:creationId xmlns:p14="http://schemas.microsoft.com/office/powerpoint/2010/main" val="9351572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30</a:t>
            </a:fld>
            <a:endParaRPr lang="en-AU" dirty="0"/>
          </a:p>
        </p:txBody>
      </p:sp>
      <p:sp>
        <p:nvSpPr>
          <p:cNvPr id="2" name="Title 1"/>
          <p:cNvSpPr>
            <a:spLocks noGrp="1"/>
          </p:cNvSpPr>
          <p:nvPr>
            <p:ph type="ctrTitle" idx="4294967295"/>
          </p:nvPr>
        </p:nvSpPr>
        <p:spPr>
          <a:xfrm>
            <a:off x="695324" y="2693988"/>
            <a:ext cx="10824945" cy="1470025"/>
          </a:xfrm>
          <a:prstGeom prst="rect">
            <a:avLst/>
          </a:prstGeom>
        </p:spPr>
        <p:txBody>
          <a:bodyPr/>
          <a:lstStyle/>
          <a:p>
            <a:pPr algn="ctr"/>
            <a:r>
              <a:rPr lang="en-US" sz="8000" dirty="0">
                <a:solidFill>
                  <a:schemeClr val="tx1"/>
                </a:solidFill>
              </a:rPr>
              <a:t>APPLE</a:t>
            </a:r>
          </a:p>
        </p:txBody>
      </p:sp>
    </p:spTree>
    <p:extLst>
      <p:ext uri="{BB962C8B-B14F-4D97-AF65-F5344CB8AC3E}">
        <p14:creationId xmlns:p14="http://schemas.microsoft.com/office/powerpoint/2010/main" val="1710266769"/>
      </p:ext>
    </p:extLst>
  </p:cSld>
  <p:clrMapOvr>
    <a:masterClrMapping/>
  </p:clrMapOvr>
  <p:transition advClick="0" advTm="1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31</a:t>
            </a:fld>
            <a:endParaRPr lang="en-AU" dirty="0"/>
          </a:p>
        </p:txBody>
      </p:sp>
      <p:sp>
        <p:nvSpPr>
          <p:cNvPr id="2" name="Title 1"/>
          <p:cNvSpPr>
            <a:spLocks noGrp="1"/>
          </p:cNvSpPr>
          <p:nvPr>
            <p:ph type="ctrTitle" idx="4294967295"/>
          </p:nvPr>
        </p:nvSpPr>
        <p:spPr>
          <a:xfrm>
            <a:off x="719666" y="2693988"/>
            <a:ext cx="10800603" cy="1470025"/>
          </a:xfrm>
          <a:prstGeom prst="rect">
            <a:avLst/>
          </a:prstGeom>
        </p:spPr>
        <p:txBody>
          <a:bodyPr/>
          <a:lstStyle/>
          <a:p>
            <a:pPr algn="ctr"/>
            <a:r>
              <a:rPr lang="en-US" sz="8000" dirty="0">
                <a:solidFill>
                  <a:schemeClr val="tx1"/>
                </a:solidFill>
              </a:rPr>
              <a:t>CASTLE</a:t>
            </a:r>
          </a:p>
        </p:txBody>
      </p:sp>
    </p:spTree>
    <p:extLst>
      <p:ext uri="{BB962C8B-B14F-4D97-AF65-F5344CB8AC3E}">
        <p14:creationId xmlns:p14="http://schemas.microsoft.com/office/powerpoint/2010/main" val="12691108"/>
      </p:ext>
    </p:extLst>
  </p:cSld>
  <p:clrMapOvr>
    <a:masterClrMapping/>
  </p:clrMapOvr>
  <p:transition advClick="0" advTm="10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32</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CARROT</a:t>
            </a:r>
          </a:p>
        </p:txBody>
      </p:sp>
    </p:spTree>
    <p:extLst>
      <p:ext uri="{BB962C8B-B14F-4D97-AF65-F5344CB8AC3E}">
        <p14:creationId xmlns:p14="http://schemas.microsoft.com/office/powerpoint/2010/main" val="3451096341"/>
      </p:ext>
    </p:extLst>
  </p:cSld>
  <p:clrMapOvr>
    <a:masterClrMapping/>
  </p:clrMapOvr>
  <p:transition advClick="0" advTm="100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p:txBody>
          <a:bodyPr/>
          <a:lstStyle/>
          <a:p>
            <a:endParaRPr lang="en-AU"/>
          </a:p>
        </p:txBody>
      </p:sp>
      <p:sp>
        <p:nvSpPr>
          <p:cNvPr id="3" name="Slide Number Placeholder 2"/>
          <p:cNvSpPr>
            <a:spLocks noGrp="1"/>
          </p:cNvSpPr>
          <p:nvPr>
            <p:ph type="sldNum" sz="quarter" idx="4"/>
          </p:nvPr>
        </p:nvSpPr>
        <p:spPr/>
        <p:txBody>
          <a:bodyPr/>
          <a:lstStyle/>
          <a:p>
            <a:fld id="{5EA579A0-2D03-40E0-9AF7-97C6E3FFE6EE}" type="slidenum">
              <a:rPr lang="en-AU" smtClean="0"/>
              <a:pPr/>
              <a:t>33</a:t>
            </a:fld>
            <a:endParaRPr lang="en-AU" dirty="0"/>
          </a:p>
        </p:txBody>
      </p:sp>
      <p:sp>
        <p:nvSpPr>
          <p:cNvPr id="7"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BOAT</a:t>
            </a:r>
          </a:p>
        </p:txBody>
      </p:sp>
      <p:sp>
        <p:nvSpPr>
          <p:cNvPr id="5" name="Content Placeholder 4"/>
          <p:cNvSpPr>
            <a:spLocks noGrp="1"/>
          </p:cNvSpPr>
          <p:nvPr>
            <p:ph idx="1"/>
          </p:nvPr>
        </p:nvSpPr>
        <p:spPr/>
        <p:txBody>
          <a:bodyPr/>
          <a:lstStyle/>
          <a:p>
            <a:endParaRPr lang="en-AU"/>
          </a:p>
        </p:txBody>
      </p:sp>
    </p:spTree>
    <p:extLst>
      <p:ext uri="{BB962C8B-B14F-4D97-AF65-F5344CB8AC3E}">
        <p14:creationId xmlns:p14="http://schemas.microsoft.com/office/powerpoint/2010/main" val="3117347928"/>
      </p:ext>
    </p:extLst>
  </p:cSld>
  <p:clrMapOvr>
    <a:masterClrMapping/>
  </p:clrMapOvr>
  <p:transition advClick="0" advTm="100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34</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LION</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1239623192"/>
      </p:ext>
    </p:extLst>
  </p:cSld>
  <p:clrMapOvr>
    <a:masterClrMapping/>
  </p:clrMapOvr>
  <p:transition advClick="0" advTm="100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35</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SINK</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82852227"/>
      </p:ext>
    </p:extLst>
  </p:cSld>
  <p:clrMapOvr>
    <a:masterClrMapping/>
  </p:clrMapOvr>
  <p:transition advClick="0" advTm="100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36</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FLOWER</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759357796"/>
      </p:ext>
    </p:extLst>
  </p:cSld>
  <p:clrMapOvr>
    <a:masterClrMapping/>
  </p:clrMapOvr>
  <p:transition advClick="0" advTm="100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37</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MOUTH</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3545767646"/>
      </p:ext>
    </p:extLst>
  </p:cSld>
  <p:clrMapOvr>
    <a:masterClrMapping/>
  </p:clrMapOvr>
  <p:transition advClick="0" advTm="100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38</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SHOE</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4043859202"/>
      </p:ext>
    </p:extLst>
  </p:cSld>
  <p:clrMapOvr>
    <a:masterClrMapping/>
  </p:clrMapOvr>
  <p:transition advClick="0" advTm="10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39</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FISH</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1348692922"/>
      </p:ext>
    </p:extLst>
  </p:cSld>
  <p:clrMapOvr>
    <a:masterClrMapping/>
  </p:clrMapOvr>
  <p:transition advClick="0" advTm="1000">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1664120291"/>
              </p:ext>
            </p:extLst>
          </p:nvPr>
        </p:nvGraphicFramePr>
        <p:xfrm>
          <a:off x="719669" y="1447954"/>
          <a:ext cx="10800000" cy="32136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0"/>
                    </a:ext>
                  </a:extLst>
                </a:gridCol>
                <a:gridCol w="1386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776262">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2000" dirty="0"/>
                        <a:t>Got the notebook</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marL="0" algn="ctr" defTabSz="914377" rtl="0" eaLnBrk="1" latinLnBrk="0" hangingPunct="1"/>
                      <a:r>
                        <a:rPr lang="en-AU" sz="2000" kern="1200" dirty="0">
                          <a:solidFill>
                            <a:schemeClr val="dk1"/>
                          </a:solidFill>
                          <a:latin typeface="+mn-lt"/>
                          <a:ea typeface="+mn-ea"/>
                          <a:cs typeface="+mn-cs"/>
                        </a:rPr>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p>
                      <a:r>
                        <a:rPr lang="en-US" sz="2000" dirty="0"/>
                        <a:t>Took an action towards the goal of getting the notebook but did not get it</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0">
                <a:tc>
                  <a:txBody>
                    <a:bodyPr/>
                    <a:lstStyle/>
                    <a:p>
                      <a:r>
                        <a:rPr lang="en-US" sz="2000" dirty="0"/>
                        <a:t>Thought about getting the notebook</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0">
                <a:tc>
                  <a:txBody>
                    <a:bodyPr/>
                    <a:lstStyle/>
                    <a:p>
                      <a:r>
                        <a:rPr lang="en-US" sz="2000" dirty="0"/>
                        <a:t>Did nothing towards the goal of getting the notebook</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16" name="Content Placeholder 15"/>
          <p:cNvSpPr>
            <a:spLocks noGrp="1"/>
          </p:cNvSpPr>
          <p:nvPr>
            <p:ph sz="quarter" idx="15"/>
          </p:nvPr>
        </p:nvSpPr>
        <p:spPr/>
        <p:txBody>
          <a:bodyPr lIns="0" tIns="0" rIns="0" bIns="0" anchor="ctr"/>
          <a:lstStyle/>
          <a:p>
            <a:r>
              <a:rPr lang="en-US" dirty="0"/>
              <a:t>Brainwork outcome</a:t>
            </a:r>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t>4</a:t>
            </a:fld>
            <a:endParaRPr lang="en-US"/>
          </a:p>
        </p:txBody>
      </p:sp>
      <p:sp>
        <p:nvSpPr>
          <p:cNvPr id="6" name="TextBox 5"/>
          <p:cNvSpPr txBox="1"/>
          <p:nvPr/>
        </p:nvSpPr>
        <p:spPr>
          <a:xfrm>
            <a:off x="624132" y="958772"/>
            <a:ext cx="3769747" cy="400110"/>
          </a:xfrm>
          <a:prstGeom prst="rect">
            <a:avLst/>
          </a:prstGeom>
          <a:noFill/>
        </p:spPr>
        <p:txBody>
          <a:bodyPr wrap="square" rtlCol="0">
            <a:spAutoFit/>
          </a:bodyPr>
          <a:lstStyle/>
          <a:p>
            <a:r>
              <a:rPr lang="en-US" sz="2000" b="1" dirty="0"/>
              <a:t>Getting a notebook</a:t>
            </a:r>
          </a:p>
        </p:txBody>
      </p:sp>
      <p:sp>
        <p:nvSpPr>
          <p:cNvPr id="13" name="TextBox 12">
            <a:extLst>
              <a:ext uri="{FF2B5EF4-FFF2-40B4-BE49-F238E27FC236}">
                <a16:creationId xmlns:a16="http://schemas.microsoft.com/office/drawing/2014/main" id="{A9E03B15-15F3-4A3C-A5B8-CD9F4D1C9E80}"/>
              </a:ext>
            </a:extLst>
          </p:cNvPr>
          <p:cNvSpPr txBox="1"/>
          <p:nvPr/>
        </p:nvSpPr>
        <p:spPr>
          <a:xfrm>
            <a:off x="10610800" y="477971"/>
            <a:ext cx="1257675" cy="523220"/>
          </a:xfrm>
          <a:prstGeom prst="rect">
            <a:avLst/>
          </a:prstGeom>
          <a:noFill/>
        </p:spPr>
        <p:txBody>
          <a:bodyPr wrap="square" rtlCol="0">
            <a:spAutoFit/>
          </a:bodyPr>
          <a:lstStyle/>
          <a:p>
            <a:r>
              <a:rPr lang="en-AU" sz="1400" b="1" dirty="0">
                <a:solidFill>
                  <a:schemeClr val="accent1"/>
                </a:solidFill>
              </a:rPr>
              <a:t>Page 37 in workbook </a:t>
            </a:r>
          </a:p>
        </p:txBody>
      </p:sp>
      <p:pic>
        <p:nvPicPr>
          <p:cNvPr id="14" name="Picture 13">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100" y="282549"/>
            <a:ext cx="792339" cy="795099"/>
          </a:xfrm>
          <a:prstGeom prst="rect">
            <a:avLst/>
          </a:prstGeom>
        </p:spPr>
      </p:pic>
      <p:sp>
        <p:nvSpPr>
          <p:cNvPr id="8" name="Oval 7"/>
          <p:cNvSpPr/>
          <p:nvPr/>
        </p:nvSpPr>
        <p:spPr>
          <a:xfrm>
            <a:off x="8842270" y="3723140"/>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Oval 8"/>
          <p:cNvSpPr/>
          <p:nvPr/>
        </p:nvSpPr>
        <p:spPr>
          <a:xfrm>
            <a:off x="7452608" y="3046030"/>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extBox 2"/>
          <p:cNvSpPr txBox="1"/>
          <p:nvPr/>
        </p:nvSpPr>
        <p:spPr>
          <a:xfrm>
            <a:off x="8155537" y="2725416"/>
            <a:ext cx="354421" cy="1477328"/>
          </a:xfrm>
          <a:prstGeom prst="rect">
            <a:avLst/>
          </a:prstGeom>
          <a:solidFill>
            <a:schemeClr val="bg1"/>
          </a:solidFill>
          <a:ln w="34925">
            <a:solidFill>
              <a:schemeClr val="accent1"/>
            </a:solidFill>
          </a:ln>
        </p:spPr>
        <p:txBody>
          <a:bodyPr wrap="square" rtlCol="0">
            <a:spAutoFit/>
          </a:bodyPr>
          <a:lstStyle/>
          <a:p>
            <a:pPr algn="ctr"/>
            <a:r>
              <a:rPr lang="en-US" sz="1800" dirty="0"/>
              <a:t>MINUS</a:t>
            </a:r>
          </a:p>
        </p:txBody>
      </p:sp>
      <p:sp>
        <p:nvSpPr>
          <p:cNvPr id="19" name="Content Placeholder 11"/>
          <p:cNvSpPr>
            <a:spLocks noGrp="1"/>
          </p:cNvSpPr>
          <p:nvPr>
            <p:ph idx="1"/>
          </p:nvPr>
        </p:nvSpPr>
        <p:spPr>
          <a:xfrm>
            <a:off x="695325" y="5226030"/>
            <a:ext cx="10800603" cy="883433"/>
          </a:xfrm>
        </p:spPr>
        <p:txBody>
          <a:bodyPr>
            <a:noAutofit/>
          </a:body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
        <p:nvSpPr>
          <p:cNvPr id="18" name="Oval 17"/>
          <p:cNvSpPr/>
          <p:nvPr/>
        </p:nvSpPr>
        <p:spPr>
          <a:xfrm>
            <a:off x="10450914" y="3284077"/>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6339899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40</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AXE</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1801350041"/>
      </p:ext>
    </p:extLst>
  </p:cSld>
  <p:clrMapOvr>
    <a:masterClrMapping/>
  </p:clrMapOvr>
  <p:transition advClick="0" advTm="100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41</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DOG</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3484905903"/>
      </p:ext>
    </p:extLst>
  </p:cSld>
  <p:clrMapOvr>
    <a:masterClrMapping/>
  </p:clrMapOvr>
  <p:transition advClick="0" advTm="100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42</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HAND</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1012979427"/>
      </p:ext>
    </p:extLst>
  </p:cSld>
  <p:clrMapOvr>
    <a:masterClrMapping/>
  </p:clrMapOvr>
  <p:transition advClick="0" advTm="100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43</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BOWL</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4288980973"/>
      </p:ext>
    </p:extLst>
  </p:cSld>
  <p:clrMapOvr>
    <a:masterClrMapping/>
  </p:clrMapOvr>
  <p:transition advClick="0" advTm="100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44</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PAN</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3850359873"/>
      </p:ext>
    </p:extLst>
  </p:cSld>
  <p:clrMapOvr>
    <a:masterClrMapping/>
  </p:clrMapOvr>
  <p:transition advClick="0" advTm="100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45</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POSSUM</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466923941"/>
      </p:ext>
    </p:extLst>
  </p:cSld>
  <p:clrMapOvr>
    <a:masterClrMapping/>
  </p:clrMapOvr>
  <p:transition advClick="0" advTm="100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46</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CAR</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2593254323"/>
      </p:ext>
    </p:extLst>
  </p:cSld>
  <p:clrMapOvr>
    <a:masterClrMapping/>
  </p:clrMapOvr>
  <p:transition advClick="0" advTm="100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47</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HAMMER</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3237728287"/>
      </p:ext>
    </p:extLst>
  </p:cSld>
  <p:clrMapOvr>
    <a:masterClrMapping/>
  </p:clrMapOvr>
  <p:transition advClick="0" advTm="100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48</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BIRD</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4171506573"/>
      </p:ext>
    </p:extLst>
  </p:cSld>
  <p:clrMapOvr>
    <a:masterClrMapping/>
  </p:clrMapOvr>
  <p:transition advClick="0" advTm="100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49</a:t>
            </a:fld>
            <a:endParaRPr lang="en-AU" dirty="0"/>
          </a:p>
        </p:txBody>
      </p:sp>
      <p:sp>
        <p:nvSpPr>
          <p:cNvPr id="6" name="Title 1"/>
          <p:cNvSpPr txBox="1">
            <a:spLocks/>
          </p:cNvSpPr>
          <p:nvPr/>
        </p:nvSpPr>
        <p:spPr>
          <a:xfrm>
            <a:off x="695324" y="2693988"/>
            <a:ext cx="10824945" cy="1470025"/>
          </a:xfrm>
          <a:prstGeom prst="rect">
            <a:avLst/>
          </a:prstGeom>
        </p:spPr>
        <p:txBody>
          <a:bodyPr/>
          <a:lst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a:lstStyle>
          <a:p>
            <a:pPr algn="ctr"/>
            <a:r>
              <a:rPr lang="en-US" sz="8000" dirty="0">
                <a:solidFill>
                  <a:schemeClr val="tx1"/>
                </a:solidFill>
              </a:rPr>
              <a:t>JACKET</a:t>
            </a: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2841617729"/>
      </p:ext>
    </p:extLst>
  </p:cSld>
  <p:clrMapOvr>
    <a:masterClrMapping/>
  </p:clrMapOvr>
  <p:transition advClick="0" advTm="1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DEF5E03-1DB9-4C68-B257-74671A5A1896}"/>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100" b="100"/>
          <a:stretch>
            <a:fillRect/>
          </a:stretch>
        </p:blipFill>
        <p:spPr/>
      </p:pic>
      <p:sp>
        <p:nvSpPr>
          <p:cNvPr id="3" name="Content Placeholder 2">
            <a:extLst>
              <a:ext uri="{FF2B5EF4-FFF2-40B4-BE49-F238E27FC236}">
                <a16:creationId xmlns:a16="http://schemas.microsoft.com/office/drawing/2014/main" id="{A57A384D-254C-4B33-B874-64C70BE1B667}"/>
              </a:ext>
            </a:extLst>
          </p:cNvPr>
          <p:cNvSpPr>
            <a:spLocks noGrp="1"/>
          </p:cNvSpPr>
          <p:nvPr>
            <p:ph sz="quarter" idx="15"/>
          </p:nvPr>
        </p:nvSpPr>
        <p:spPr/>
        <p:txBody>
          <a:bodyPr/>
          <a:lstStyle/>
          <a:p>
            <a:pPr lvl="0">
              <a:buClr>
                <a:srgbClr val="0082AA"/>
              </a:buClr>
            </a:pPr>
            <a:r>
              <a:rPr lang="en-AU" dirty="0">
                <a:solidFill>
                  <a:srgbClr val="006892"/>
                </a:solidFill>
              </a:rPr>
              <a:t>Group agreement</a:t>
            </a:r>
          </a:p>
        </p:txBody>
      </p:sp>
      <p:sp>
        <p:nvSpPr>
          <p:cNvPr id="4" name="Slide Number Placeholder 3">
            <a:extLst>
              <a:ext uri="{FF2B5EF4-FFF2-40B4-BE49-F238E27FC236}">
                <a16:creationId xmlns:a16="http://schemas.microsoft.com/office/drawing/2014/main" id="{BABD85CE-F12B-4F4B-9B56-8F0224C086B8}"/>
              </a:ext>
            </a:extLst>
          </p:cNvPr>
          <p:cNvSpPr>
            <a:spLocks noGrp="1"/>
          </p:cNvSpPr>
          <p:nvPr>
            <p:ph type="sldNum" sz="quarter" idx="4"/>
          </p:nvPr>
        </p:nvSpPr>
        <p:spPr/>
        <p:txBody>
          <a:bodyPr/>
          <a:lstStyle/>
          <a:p>
            <a:fld id="{5EA579A0-2D03-40E0-9AF7-97C6E3FFE6EE}" type="slidenum">
              <a:rPr lang="en-AU" smtClean="0"/>
              <a:pPr/>
              <a:t>5</a:t>
            </a:fld>
            <a:endParaRPr lang="en-AU" dirty="0"/>
          </a:p>
        </p:txBody>
      </p:sp>
      <p:sp>
        <p:nvSpPr>
          <p:cNvPr id="8" name="Rectangle 7">
            <a:extLst>
              <a:ext uri="{FF2B5EF4-FFF2-40B4-BE49-F238E27FC236}">
                <a16:creationId xmlns:a16="http://schemas.microsoft.com/office/drawing/2014/main" id="{8F561D7C-678D-4333-A4F0-ED068A78FBFF}"/>
              </a:ext>
            </a:extLst>
          </p:cNvPr>
          <p:cNvSpPr/>
          <p:nvPr/>
        </p:nvSpPr>
        <p:spPr>
          <a:xfrm>
            <a:off x="695325" y="6324720"/>
            <a:ext cx="1226609" cy="54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0BAB9958-A11E-49AF-96A8-81A615DE7E23}"/>
              </a:ext>
            </a:extLst>
          </p:cNvPr>
          <p:cNvSpPr/>
          <p:nvPr/>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ext Placeholder 17">
            <a:extLst>
              <a:ext uri="{FF2B5EF4-FFF2-40B4-BE49-F238E27FC236}">
                <a16:creationId xmlns:a16="http://schemas.microsoft.com/office/drawing/2014/main" id="{76344E03-D945-4CA8-98FC-3EB106514179}"/>
              </a:ext>
            </a:extLst>
          </p:cNvPr>
          <p:cNvSpPr txBox="1">
            <a:spLocks/>
          </p:cNvSpPr>
          <p:nvPr/>
        </p:nvSpPr>
        <p:spPr>
          <a:xfrm>
            <a:off x="1985772" y="6422328"/>
            <a:ext cx="8827372"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solidFill>
                  <a:schemeClr val="accent1"/>
                </a:solidFill>
              </a:rPr>
              <a:t>Alcohol and Drug Cognitive Enhancement (ACE) Program</a:t>
            </a:r>
          </a:p>
        </p:txBody>
      </p:sp>
    </p:spTree>
    <p:extLst>
      <p:ext uri="{BB962C8B-B14F-4D97-AF65-F5344CB8AC3E}">
        <p14:creationId xmlns:p14="http://schemas.microsoft.com/office/powerpoint/2010/main" val="845234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AU"/>
          </a:p>
        </p:txBody>
      </p:sp>
      <p:sp>
        <p:nvSpPr>
          <p:cNvPr id="3" name="Content Placeholder 2"/>
          <p:cNvSpPr>
            <a:spLocks noGrp="1"/>
          </p:cNvSpPr>
          <p:nvPr>
            <p:ph sz="half" idx="2"/>
          </p:nvPr>
        </p:nvSpPr>
        <p:spPr/>
        <p:txBody>
          <a:bodyPr/>
          <a:lstStyle/>
          <a:p>
            <a:endParaRPr lang="en-AU"/>
          </a:p>
        </p:txBody>
      </p:sp>
      <p:sp>
        <p:nvSpPr>
          <p:cNvPr id="4" name="Slide Number Placeholder 3"/>
          <p:cNvSpPr>
            <a:spLocks noGrp="1"/>
          </p:cNvSpPr>
          <p:nvPr>
            <p:ph type="sldNum" sz="quarter" idx="4"/>
          </p:nvPr>
        </p:nvSpPr>
        <p:spPr/>
        <p:txBody>
          <a:bodyPr/>
          <a:lstStyle/>
          <a:p>
            <a:fld id="{5EA579A0-2D03-40E0-9AF7-97C6E3FFE6EE}" type="slidenum">
              <a:rPr lang="en-AU" smtClean="0"/>
              <a:pPr/>
              <a:t>50</a:t>
            </a:fld>
            <a:endParaRPr lang="en-AU" dirty="0"/>
          </a:p>
        </p:txBody>
      </p:sp>
      <p:sp>
        <p:nvSpPr>
          <p:cNvPr id="5" name="Content Placeholder 4"/>
          <p:cNvSpPr>
            <a:spLocks noGrp="1"/>
          </p:cNvSpPr>
          <p:nvPr>
            <p:ph sz="quarter" idx="15"/>
          </p:nvPr>
        </p:nvSpPr>
        <p:spPr/>
        <p:txBody>
          <a:bodyPr/>
          <a:lstStyle/>
          <a:p>
            <a:endParaRPr lang="en-AU"/>
          </a:p>
        </p:txBody>
      </p:sp>
    </p:spTree>
    <p:extLst>
      <p:ext uri="{BB962C8B-B14F-4D97-AF65-F5344CB8AC3E}">
        <p14:creationId xmlns:p14="http://schemas.microsoft.com/office/powerpoint/2010/main" val="1583418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t>51</a:t>
            </a:fld>
            <a:endParaRPr lang="en-US"/>
          </a:p>
        </p:txBody>
      </p:sp>
      <p:sp>
        <p:nvSpPr>
          <p:cNvPr id="5" name="Content Placeholder 4"/>
          <p:cNvSpPr>
            <a:spLocks noGrp="1"/>
          </p:cNvSpPr>
          <p:nvPr>
            <p:ph sz="quarter" idx="16"/>
          </p:nvPr>
        </p:nvSpPr>
        <p:spPr/>
        <p:txBody>
          <a:bodyPr lIns="0" tIns="0" rIns="0" bIns="0" anchor="ctr"/>
          <a:lstStyle/>
          <a:p>
            <a:r>
              <a:rPr lang="en-US" dirty="0"/>
              <a:t>Scoring</a:t>
            </a:r>
            <a:endParaRPr lang="en-AU" dirty="0"/>
          </a:p>
        </p:txBody>
      </p:sp>
      <p:sp>
        <p:nvSpPr>
          <p:cNvPr id="3" name="Content Placeholder 2"/>
          <p:cNvSpPr>
            <a:spLocks noGrp="1"/>
          </p:cNvSpPr>
          <p:nvPr>
            <p:ph idx="1"/>
          </p:nvPr>
        </p:nvSpPr>
        <p:spPr/>
        <p:txBody>
          <a:bodyPr/>
          <a:lstStyle/>
          <a:p>
            <a:r>
              <a:rPr lang="en-US" sz="2000" dirty="0"/>
              <a:t>Count how many marks you made for Game 1</a:t>
            </a:r>
            <a:br>
              <a:rPr lang="en-US" sz="2000" dirty="0"/>
            </a:br>
            <a:r>
              <a:rPr lang="en-US" sz="2000" dirty="0"/>
              <a:t>and write this next to ‘</a:t>
            </a:r>
            <a:r>
              <a:rPr lang="en-US" sz="2000" b="1" dirty="0"/>
              <a:t>Total</a:t>
            </a:r>
            <a:r>
              <a:rPr lang="en-US" sz="2000" dirty="0"/>
              <a:t>’</a:t>
            </a:r>
          </a:p>
          <a:p>
            <a:pPr lvl="1">
              <a:buClr>
                <a:schemeClr val="bg1"/>
              </a:buClr>
              <a:buFont typeface="Arial" panose="020B0604020202020204" pitchFamily="34" charset="0"/>
              <a:buChar char="•"/>
            </a:pPr>
            <a:r>
              <a:rPr lang="en-US" sz="2000" dirty="0"/>
              <a:t>Correct tally = </a:t>
            </a:r>
            <a:r>
              <a:rPr lang="en-US" sz="2000" b="1" dirty="0"/>
              <a:t>8 words</a:t>
            </a:r>
          </a:p>
          <a:p>
            <a:endParaRPr lang="en-US" sz="2000" dirty="0"/>
          </a:p>
          <a:p>
            <a:r>
              <a:rPr lang="en-US" sz="2000" dirty="0"/>
              <a:t>Count how many marks you made for Game 2 </a:t>
            </a:r>
            <a:br>
              <a:rPr lang="en-US" sz="2000" dirty="0"/>
            </a:br>
            <a:r>
              <a:rPr lang="en-US" sz="2000" dirty="0"/>
              <a:t>and write this next to ‘</a:t>
            </a:r>
            <a:r>
              <a:rPr lang="en-US" sz="2000" b="1" dirty="0"/>
              <a:t>Total</a:t>
            </a:r>
            <a:r>
              <a:rPr lang="en-US" sz="2000" dirty="0"/>
              <a:t>’</a:t>
            </a:r>
          </a:p>
          <a:p>
            <a:pPr lvl="1">
              <a:buClr>
                <a:schemeClr val="bg1"/>
              </a:buClr>
              <a:buFont typeface="Arial" panose="020B0604020202020204" pitchFamily="34" charset="0"/>
              <a:buChar char="•"/>
            </a:pPr>
            <a:r>
              <a:rPr lang="en-US" sz="2000" dirty="0"/>
              <a:t>Correct  tally = </a:t>
            </a:r>
            <a:r>
              <a:rPr lang="en-US" sz="2000" b="1" dirty="0"/>
              <a:t>10 words</a:t>
            </a:r>
          </a:p>
          <a:p>
            <a:endParaRPr lang="en-US" sz="2000" dirty="0"/>
          </a:p>
          <a:p>
            <a:r>
              <a:rPr lang="en-US" sz="2000" dirty="0"/>
              <a:t>We will return to this later.</a:t>
            </a:r>
          </a:p>
        </p:txBody>
      </p:sp>
      <p:sp>
        <p:nvSpPr>
          <p:cNvPr id="8" name="TextBox 7"/>
          <p:cNvSpPr txBox="1"/>
          <p:nvPr/>
        </p:nvSpPr>
        <p:spPr>
          <a:xfrm>
            <a:off x="10460354" y="740702"/>
            <a:ext cx="1257675" cy="523220"/>
          </a:xfrm>
          <a:prstGeom prst="rect">
            <a:avLst/>
          </a:prstGeom>
          <a:noFill/>
        </p:spPr>
        <p:txBody>
          <a:bodyPr wrap="square" rtlCol="0">
            <a:spAutoFit/>
          </a:bodyPr>
          <a:lstStyle/>
          <a:p>
            <a:pPr algn="ctr"/>
            <a:r>
              <a:rPr lang="en-AU" sz="1400" b="1" dirty="0">
                <a:solidFill>
                  <a:schemeClr val="bg1"/>
                </a:solidFill>
              </a:rPr>
              <a:t>Page 4 in workbook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2531" y="439359"/>
            <a:ext cx="778269" cy="780980"/>
          </a:xfrm>
          <a:prstGeom prst="rect">
            <a:avLst/>
          </a:prstGeom>
        </p:spPr>
      </p:pic>
    </p:spTree>
    <p:extLst>
      <p:ext uri="{BB962C8B-B14F-4D97-AF65-F5344CB8AC3E}">
        <p14:creationId xmlns:p14="http://schemas.microsoft.com/office/powerpoint/2010/main" val="1793612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t>52</a:t>
            </a:fld>
            <a:endParaRPr lang="en-US"/>
          </a:p>
        </p:txBody>
      </p:sp>
      <p:sp>
        <p:nvSpPr>
          <p:cNvPr id="6" name="Content Placeholder 5"/>
          <p:cNvSpPr>
            <a:spLocks noGrp="1"/>
          </p:cNvSpPr>
          <p:nvPr>
            <p:ph sz="quarter" idx="16"/>
          </p:nvPr>
        </p:nvSpPr>
        <p:spPr/>
        <p:txBody>
          <a:bodyPr lIns="0" tIns="0" rIns="0" bIns="0" anchor="ctr"/>
          <a:lstStyle/>
          <a:p>
            <a:r>
              <a:rPr lang="en-US" dirty="0"/>
              <a:t>Surprise!</a:t>
            </a:r>
            <a:endParaRPr lang="en-AU" dirty="0"/>
          </a:p>
        </p:txBody>
      </p:sp>
      <p:sp>
        <p:nvSpPr>
          <p:cNvPr id="3" name="Content Placeholder 2"/>
          <p:cNvSpPr>
            <a:spLocks noGrp="1"/>
          </p:cNvSpPr>
          <p:nvPr>
            <p:ph idx="1"/>
          </p:nvPr>
        </p:nvSpPr>
        <p:spPr>
          <a:xfrm>
            <a:off x="719667" y="1412777"/>
            <a:ext cx="9012162" cy="4512017"/>
          </a:xfrm>
        </p:spPr>
        <p:txBody>
          <a:bodyPr>
            <a:noAutofit/>
          </a:bodyPr>
          <a:lstStyle/>
          <a:p>
            <a:r>
              <a:rPr lang="en-AU" sz="2000" dirty="0"/>
              <a:t>In the left column of </a:t>
            </a:r>
            <a:r>
              <a:rPr lang="en-AU" sz="2000" b="1" dirty="0"/>
              <a:t>Game 3</a:t>
            </a:r>
            <a:r>
              <a:rPr lang="en-AU" sz="2000" dirty="0"/>
              <a:t>, write down as many words as you can remember from the first task</a:t>
            </a:r>
          </a:p>
          <a:p>
            <a:endParaRPr lang="en-AU" sz="2000" dirty="0"/>
          </a:p>
          <a:p>
            <a:r>
              <a:rPr lang="en-AU" sz="2000" dirty="0"/>
              <a:t>Write down all the words you can remember from that list, </a:t>
            </a:r>
            <a:r>
              <a:rPr lang="en-AU" sz="2000" b="1" dirty="0"/>
              <a:t>even the ones without the letter ‘A’.</a:t>
            </a:r>
          </a:p>
          <a:p>
            <a:endParaRPr lang="en-AU" sz="2000" dirty="0"/>
          </a:p>
          <a:p>
            <a:r>
              <a:rPr lang="en-AU" sz="2000" dirty="0"/>
              <a:t>You will have one minute to do this.</a:t>
            </a:r>
            <a:endParaRPr lang="en-US" sz="2000" dirty="0"/>
          </a:p>
        </p:txBody>
      </p:sp>
      <p:sp>
        <p:nvSpPr>
          <p:cNvPr id="8" name="TextBox 7"/>
          <p:cNvSpPr txBox="1"/>
          <p:nvPr/>
        </p:nvSpPr>
        <p:spPr>
          <a:xfrm>
            <a:off x="10705851" y="586213"/>
            <a:ext cx="1257675" cy="523220"/>
          </a:xfrm>
          <a:prstGeom prst="rect">
            <a:avLst/>
          </a:prstGeom>
          <a:noFill/>
        </p:spPr>
        <p:txBody>
          <a:bodyPr wrap="square" rtlCol="0">
            <a:spAutoFit/>
          </a:bodyPr>
          <a:lstStyle/>
          <a:p>
            <a:pPr algn="ctr"/>
            <a:r>
              <a:rPr lang="en-AU" sz="1400" b="1" dirty="0">
                <a:solidFill>
                  <a:schemeClr val="bg1"/>
                </a:solidFill>
              </a:rPr>
              <a:t>Page 4 in workbook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168" y="415165"/>
            <a:ext cx="723628" cy="726149"/>
          </a:xfrm>
          <a:prstGeom prst="rect">
            <a:avLst/>
          </a:prstGeom>
        </p:spPr>
      </p:pic>
    </p:spTree>
    <p:extLst>
      <p:ext uri="{BB962C8B-B14F-4D97-AF65-F5344CB8AC3E}">
        <p14:creationId xmlns:p14="http://schemas.microsoft.com/office/powerpoint/2010/main" val="395699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t>53</a:t>
            </a:fld>
            <a:endParaRPr lang="en-US"/>
          </a:p>
        </p:txBody>
      </p:sp>
      <p:sp>
        <p:nvSpPr>
          <p:cNvPr id="6" name="Content Placeholder 5"/>
          <p:cNvSpPr>
            <a:spLocks noGrp="1"/>
          </p:cNvSpPr>
          <p:nvPr>
            <p:ph sz="quarter" idx="16"/>
          </p:nvPr>
        </p:nvSpPr>
        <p:spPr/>
        <p:txBody>
          <a:bodyPr lIns="0" tIns="0" rIns="0" bIns="0" anchor="ctr"/>
          <a:lstStyle/>
          <a:p>
            <a:r>
              <a:rPr lang="en-US" dirty="0"/>
              <a:t>Surprise 2!</a:t>
            </a:r>
            <a:endParaRPr lang="en-AU" dirty="0"/>
          </a:p>
        </p:txBody>
      </p:sp>
      <p:sp>
        <p:nvSpPr>
          <p:cNvPr id="3" name="Content Placeholder 2"/>
          <p:cNvSpPr>
            <a:spLocks noGrp="1"/>
          </p:cNvSpPr>
          <p:nvPr>
            <p:ph idx="1"/>
          </p:nvPr>
        </p:nvSpPr>
        <p:spPr>
          <a:xfrm>
            <a:off x="719667" y="1412777"/>
            <a:ext cx="8976733" cy="4512017"/>
          </a:xfrm>
        </p:spPr>
        <p:txBody>
          <a:bodyPr>
            <a:noAutofit/>
          </a:bodyPr>
          <a:lstStyle/>
          <a:p>
            <a:r>
              <a:rPr lang="en-AU" sz="2000" dirty="0"/>
              <a:t>In the right column of </a:t>
            </a:r>
            <a:r>
              <a:rPr lang="en-AU" sz="2000" b="1" dirty="0"/>
              <a:t>Game 3</a:t>
            </a:r>
            <a:r>
              <a:rPr lang="en-AU" sz="2000" dirty="0"/>
              <a:t>, write down as many words as you can remember from the second counting task</a:t>
            </a:r>
          </a:p>
          <a:p>
            <a:endParaRPr lang="en-AU" sz="2000" dirty="0"/>
          </a:p>
          <a:p>
            <a:r>
              <a:rPr lang="en-AU" sz="2000" dirty="0"/>
              <a:t>Write down all the words you can remember from that list, including words for </a:t>
            </a:r>
            <a:r>
              <a:rPr lang="en-AU" sz="2000" b="1" dirty="0"/>
              <a:t>both living and non-living things.</a:t>
            </a:r>
          </a:p>
          <a:p>
            <a:endParaRPr lang="en-AU" sz="2000" dirty="0"/>
          </a:p>
          <a:p>
            <a:r>
              <a:rPr lang="en-AU" sz="2000" dirty="0"/>
              <a:t>You will have one minute to do this.</a:t>
            </a:r>
            <a:endParaRPr lang="en-US" sz="2000" dirty="0"/>
          </a:p>
        </p:txBody>
      </p:sp>
      <p:sp>
        <p:nvSpPr>
          <p:cNvPr id="8" name="TextBox 7"/>
          <p:cNvSpPr txBox="1"/>
          <p:nvPr/>
        </p:nvSpPr>
        <p:spPr>
          <a:xfrm>
            <a:off x="10539597" y="524454"/>
            <a:ext cx="1257675" cy="523220"/>
          </a:xfrm>
          <a:prstGeom prst="rect">
            <a:avLst/>
          </a:prstGeom>
          <a:noFill/>
        </p:spPr>
        <p:txBody>
          <a:bodyPr wrap="square" rtlCol="0">
            <a:spAutoFit/>
          </a:bodyPr>
          <a:lstStyle/>
          <a:p>
            <a:pPr algn="ctr"/>
            <a:r>
              <a:rPr lang="en-AU" sz="1400" b="1" dirty="0">
                <a:solidFill>
                  <a:schemeClr val="bg1"/>
                </a:solidFill>
              </a:rPr>
              <a:t>Page 4 in workbook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3920" y="308207"/>
            <a:ext cx="756880" cy="759517"/>
          </a:xfrm>
          <a:prstGeom prst="rect">
            <a:avLst/>
          </a:prstGeom>
        </p:spPr>
      </p:pic>
    </p:spTree>
    <p:extLst>
      <p:ext uri="{BB962C8B-B14F-4D97-AF65-F5344CB8AC3E}">
        <p14:creationId xmlns:p14="http://schemas.microsoft.com/office/powerpoint/2010/main" val="1913091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lIns="0" tIns="0" rIns="0" bIns="0" anchor="ctr"/>
          <a:lstStyle/>
          <a:p>
            <a:r>
              <a:rPr lang="en-US" dirty="0"/>
              <a:t>Main types of memory</a:t>
            </a:r>
            <a:endParaRPr lang="en-AU" dirty="0"/>
          </a:p>
        </p:txBody>
      </p:sp>
      <p:sp>
        <p:nvSpPr>
          <p:cNvPr id="3" name="Content Placeholder 2"/>
          <p:cNvSpPr>
            <a:spLocks noGrp="1"/>
          </p:cNvSpPr>
          <p:nvPr>
            <p:ph idx="1"/>
          </p:nvPr>
        </p:nvSpPr>
        <p:spPr>
          <a:xfrm>
            <a:off x="719667" y="1412777"/>
            <a:ext cx="5376333" cy="4512017"/>
          </a:xfrm>
        </p:spPr>
        <p:txBody>
          <a:bodyPr/>
          <a:lstStyle/>
          <a:p>
            <a:pPr marL="457189" indent="-457189">
              <a:buFont typeface="Arial" panose="020B0604020202020204" pitchFamily="34" charset="0"/>
              <a:buChar char="•"/>
            </a:pPr>
            <a:r>
              <a:rPr lang="en-US" sz="2000" dirty="0"/>
              <a:t>Automatic</a:t>
            </a:r>
          </a:p>
          <a:p>
            <a:pPr marL="457189" indent="-457189">
              <a:buFont typeface="Arial" panose="020B0604020202020204" pitchFamily="34" charset="0"/>
              <a:buChar char="•"/>
            </a:pPr>
            <a:endParaRPr lang="en-US" sz="2000" dirty="0"/>
          </a:p>
          <a:p>
            <a:pPr marL="457189" indent="-457189">
              <a:buFont typeface="Arial" panose="020B0604020202020204" pitchFamily="34" charset="0"/>
              <a:buChar char="•"/>
            </a:pPr>
            <a:endParaRPr lang="en-US" sz="2000" dirty="0"/>
          </a:p>
          <a:p>
            <a:pPr marL="457189" indent="-457189">
              <a:buFont typeface="Arial" panose="020B0604020202020204" pitchFamily="34" charset="0"/>
              <a:buChar char="•"/>
            </a:pPr>
            <a:r>
              <a:rPr lang="en-US" sz="2000" dirty="0"/>
              <a:t>Episodic</a:t>
            </a:r>
          </a:p>
          <a:p>
            <a:pPr marL="457189" indent="-457189">
              <a:buFont typeface="Arial" panose="020B0604020202020204" pitchFamily="34" charset="0"/>
              <a:buChar char="•"/>
            </a:pPr>
            <a:endParaRPr lang="en-US" sz="2000" dirty="0"/>
          </a:p>
          <a:p>
            <a:pPr marL="457189" indent="-457189">
              <a:buFont typeface="Arial" panose="020B0604020202020204" pitchFamily="34" charset="0"/>
              <a:buChar char="•"/>
            </a:pPr>
            <a:endParaRPr lang="en-US" sz="2000" dirty="0"/>
          </a:p>
          <a:p>
            <a:pPr marL="457189" indent="-457189">
              <a:buFont typeface="Arial" panose="020B0604020202020204" pitchFamily="34" charset="0"/>
              <a:buChar char="•"/>
            </a:pPr>
            <a:r>
              <a:rPr lang="en-US" sz="2000" dirty="0"/>
              <a:t>Prospective</a:t>
            </a:r>
          </a:p>
        </p:txBody>
      </p:sp>
      <p:sp>
        <p:nvSpPr>
          <p:cNvPr id="4" name="Slide Number Placeholder 3"/>
          <p:cNvSpPr>
            <a:spLocks noGrp="1"/>
          </p:cNvSpPr>
          <p:nvPr>
            <p:ph type="sldNum" sz="quarter" idx="4"/>
          </p:nvPr>
        </p:nvSpPr>
        <p:spPr/>
        <p:txBody>
          <a:bodyPr/>
          <a:lstStyle/>
          <a:p>
            <a:fld id="{EAFF9662-E427-214F-A0F2-1EADCCA1E85B}" type="slidenum">
              <a:rPr lang="en-US" smtClean="0"/>
              <a:t>54</a:t>
            </a:fld>
            <a:endParaRPr lang="en-US"/>
          </a:p>
        </p:txBody>
      </p:sp>
    </p:spTree>
    <p:extLst>
      <p:ext uri="{BB962C8B-B14F-4D97-AF65-F5344CB8AC3E}">
        <p14:creationId xmlns:p14="http://schemas.microsoft.com/office/powerpoint/2010/main" val="1409750958"/>
      </p:ext>
    </p:extLst>
  </p:cSld>
  <p:clrMapOvr>
    <a:overrideClrMapping bg1="lt1" tx1="dk1" bg2="lt2" tx2="dk2" accent1="accent1" accent2="accent2" accent3="accent3" accent4="accent4" accent5="accent5" accent6="accent6" hlink="hlink" folHlink="folHlink"/>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lIns="0" tIns="0" rIns="0" bIns="0" anchor="ctr"/>
          <a:lstStyle/>
          <a:p>
            <a:r>
              <a:rPr lang="en-US" dirty="0"/>
              <a:t>Automatic memory</a:t>
            </a:r>
            <a:endParaRPr lang="en-AU" dirty="0"/>
          </a:p>
        </p:txBody>
      </p:sp>
      <p:sp>
        <p:nvSpPr>
          <p:cNvPr id="3" name="Content Placeholder 2"/>
          <p:cNvSpPr>
            <a:spLocks noGrp="1"/>
          </p:cNvSpPr>
          <p:nvPr>
            <p:ph idx="1"/>
          </p:nvPr>
        </p:nvSpPr>
        <p:spPr/>
        <p:txBody>
          <a:bodyPr>
            <a:noAutofit/>
          </a:bodyPr>
          <a:lstStyle/>
          <a:p>
            <a:pPr>
              <a:spcAft>
                <a:spcPts val="1800"/>
              </a:spcAft>
            </a:pPr>
            <a:r>
              <a:rPr lang="en-AU" sz="2000" b="1" dirty="0"/>
              <a:t>Implicit</a:t>
            </a:r>
            <a:r>
              <a:rPr lang="en-AU" sz="2000" dirty="0"/>
              <a:t> – you don’t remember the event(s) that created the memory</a:t>
            </a:r>
          </a:p>
          <a:p>
            <a:pPr marL="457200" indent="-457200">
              <a:spcBef>
                <a:spcPts val="0"/>
              </a:spcBef>
              <a:spcAft>
                <a:spcPts val="1200"/>
              </a:spcAft>
              <a:buFont typeface="Arial" panose="020B0604020202020204" pitchFamily="34" charset="0"/>
              <a:buChar char="•"/>
            </a:pPr>
            <a:r>
              <a:rPr lang="en-AU" sz="2000" dirty="0"/>
              <a:t>Because you never consciously processed them</a:t>
            </a:r>
          </a:p>
          <a:p>
            <a:pPr marL="457200" indent="-457200">
              <a:spcBef>
                <a:spcPts val="0"/>
              </a:spcBef>
              <a:spcAft>
                <a:spcPts val="1200"/>
              </a:spcAft>
              <a:buFont typeface="Arial" panose="020B0604020202020204" pitchFamily="34" charset="0"/>
              <a:buChar char="•"/>
            </a:pPr>
            <a:r>
              <a:rPr lang="en-AU" sz="2000" dirty="0"/>
              <a:t>The event may have influenced your preferences or strong dislikes </a:t>
            </a:r>
            <a:br>
              <a:rPr lang="en-AU" sz="2000" dirty="0"/>
            </a:br>
            <a:r>
              <a:rPr lang="en-AU" sz="2000" dirty="0"/>
              <a:t>(e.g. to foods)</a:t>
            </a:r>
          </a:p>
          <a:p>
            <a:pPr lvl="1">
              <a:spcBef>
                <a:spcPts val="0"/>
              </a:spcBef>
              <a:spcAft>
                <a:spcPts val="1200"/>
              </a:spcAft>
            </a:pPr>
            <a:r>
              <a:rPr lang="en-AU" sz="2000" dirty="0"/>
              <a:t>Anyone have a food they can’t stand? (</a:t>
            </a:r>
            <a:r>
              <a:rPr lang="en-AU" sz="2000" i="1" dirty="0"/>
              <a:t>not an allergy</a:t>
            </a:r>
            <a:r>
              <a:rPr lang="en-AU" sz="2000" dirty="0"/>
              <a:t>)</a:t>
            </a:r>
          </a:p>
          <a:p>
            <a:pPr lvl="1">
              <a:spcBef>
                <a:spcPts val="0"/>
              </a:spcBef>
              <a:spcAft>
                <a:spcPts val="1200"/>
              </a:spcAft>
            </a:pPr>
            <a:r>
              <a:rPr lang="en-AU" sz="2000" dirty="0"/>
              <a:t>Can you remember what made you hate it so much?</a:t>
            </a:r>
          </a:p>
          <a:p>
            <a:pPr marL="457200" indent="-457200">
              <a:spcBef>
                <a:spcPts val="0"/>
              </a:spcBef>
              <a:spcAft>
                <a:spcPts val="1200"/>
              </a:spcAft>
              <a:buFont typeface="Arial" panose="020B0604020202020204" pitchFamily="34" charset="0"/>
              <a:buChar char="•"/>
            </a:pPr>
            <a:r>
              <a:rPr lang="en-AU" sz="2000" dirty="0"/>
              <a:t>May be influenced by exposure without even realising it</a:t>
            </a:r>
            <a:endParaRPr lang="en-AU" sz="2000" b="1" dirty="0"/>
          </a:p>
          <a:p>
            <a:pPr marL="3657509" lvl="6" indent="0">
              <a:buNone/>
            </a:pPr>
            <a:r>
              <a:rPr lang="en-AU" sz="2000" b="1" dirty="0"/>
              <a:t>Let’s test this!</a:t>
            </a:r>
          </a:p>
        </p:txBody>
      </p:sp>
      <p:sp>
        <p:nvSpPr>
          <p:cNvPr id="4" name="Slide Number Placeholder 3"/>
          <p:cNvSpPr>
            <a:spLocks noGrp="1"/>
          </p:cNvSpPr>
          <p:nvPr>
            <p:ph type="sldNum" sz="quarter" idx="4"/>
          </p:nvPr>
        </p:nvSpPr>
        <p:spPr/>
        <p:txBody>
          <a:bodyPr/>
          <a:lstStyle/>
          <a:p>
            <a:fld id="{EAFF9662-E427-214F-A0F2-1EADCCA1E85B}" type="slidenum">
              <a:rPr lang="en-US" smtClean="0"/>
              <a:t>55</a:t>
            </a:fld>
            <a:endParaRPr lang="en-US"/>
          </a:p>
        </p:txBody>
      </p:sp>
    </p:spTree>
    <p:extLst>
      <p:ext uri="{BB962C8B-B14F-4D97-AF65-F5344CB8AC3E}">
        <p14:creationId xmlns:p14="http://schemas.microsoft.com/office/powerpoint/2010/main" val="3625393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AFF9662-E427-214F-A0F2-1EADCCA1E85B}" type="slidenum">
              <a:rPr lang="en-US" smtClean="0"/>
              <a:t>56</a:t>
            </a:fld>
            <a:endParaRPr lang="en-US"/>
          </a:p>
        </p:txBody>
      </p:sp>
      <p:sp>
        <p:nvSpPr>
          <p:cNvPr id="4" name="Content Placeholder 3"/>
          <p:cNvSpPr>
            <a:spLocks noGrp="1"/>
          </p:cNvSpPr>
          <p:nvPr>
            <p:ph sz="quarter" idx="16"/>
          </p:nvPr>
        </p:nvSpPr>
        <p:spPr/>
        <p:txBody>
          <a:bodyPr lIns="0" tIns="0" rIns="0" bIns="0" anchor="ctr"/>
          <a:lstStyle/>
          <a:p>
            <a:r>
              <a:rPr lang="en-US" dirty="0"/>
              <a:t>First to mind</a:t>
            </a:r>
            <a:endParaRPr lang="en-AU" dirty="0"/>
          </a:p>
        </p:txBody>
      </p:sp>
      <p:sp>
        <p:nvSpPr>
          <p:cNvPr id="5" name="Content Placeholder 4"/>
          <p:cNvSpPr>
            <a:spLocks noGrp="1"/>
          </p:cNvSpPr>
          <p:nvPr>
            <p:ph idx="1"/>
          </p:nvPr>
        </p:nvSpPr>
        <p:spPr/>
        <p:txBody>
          <a:bodyPr/>
          <a:lstStyle/>
          <a:p>
            <a:r>
              <a:rPr lang="en-AU" sz="2000" dirty="0"/>
              <a:t>Turn to the Counting Game Worksheet</a:t>
            </a:r>
          </a:p>
          <a:p>
            <a:endParaRPr lang="en-AU" sz="2000" dirty="0"/>
          </a:p>
          <a:p>
            <a:r>
              <a:rPr lang="en-AU" sz="2000" dirty="0"/>
              <a:t>Write down the first thing that comes to your mind.</a:t>
            </a:r>
          </a:p>
          <a:p>
            <a:endParaRPr lang="en-AU" sz="2000" dirty="0"/>
          </a:p>
          <a:p>
            <a:r>
              <a:rPr lang="en-AU" sz="2000" dirty="0"/>
              <a:t>You will only have </a:t>
            </a:r>
            <a:r>
              <a:rPr lang="en-AU" sz="2000" b="1" dirty="0"/>
              <a:t>two seconds </a:t>
            </a:r>
            <a:r>
              <a:rPr lang="en-AU" sz="2000" dirty="0"/>
              <a:t>to write this thing down.</a:t>
            </a:r>
          </a:p>
          <a:p>
            <a:endParaRPr lang="en-AU" sz="2000" dirty="0"/>
          </a:p>
          <a:p>
            <a:r>
              <a:rPr lang="en-AU" sz="2000" dirty="0"/>
              <a:t>Are you ready?</a:t>
            </a:r>
            <a:endParaRPr lang="en-US" sz="2000" dirty="0"/>
          </a:p>
        </p:txBody>
      </p:sp>
      <p:sp>
        <p:nvSpPr>
          <p:cNvPr id="7" name="TextBox 6"/>
          <p:cNvSpPr txBox="1"/>
          <p:nvPr/>
        </p:nvSpPr>
        <p:spPr>
          <a:xfrm>
            <a:off x="10157212" y="508744"/>
            <a:ext cx="1257675" cy="523220"/>
          </a:xfrm>
          <a:prstGeom prst="rect">
            <a:avLst/>
          </a:prstGeom>
          <a:noFill/>
        </p:spPr>
        <p:txBody>
          <a:bodyPr wrap="square" rtlCol="0">
            <a:spAutoFit/>
          </a:bodyPr>
          <a:lstStyle/>
          <a:p>
            <a:pPr algn="ctr"/>
            <a:r>
              <a:rPr lang="en-AU" sz="1400" b="1" dirty="0">
                <a:solidFill>
                  <a:schemeClr val="bg1"/>
                </a:solidFill>
              </a:rPr>
              <a:t>Page 4 in workbook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8274" y="267172"/>
            <a:ext cx="806756" cy="809567"/>
          </a:xfrm>
          <a:prstGeom prst="rect">
            <a:avLst/>
          </a:prstGeom>
        </p:spPr>
      </p:pic>
    </p:spTree>
    <p:extLst>
      <p:ext uri="{BB962C8B-B14F-4D97-AF65-F5344CB8AC3E}">
        <p14:creationId xmlns:p14="http://schemas.microsoft.com/office/powerpoint/2010/main" val="4253934707"/>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lIns="0" tIns="0" rIns="0" bIns="0" anchor="ctr"/>
          <a:lstStyle/>
          <a:p>
            <a:r>
              <a:rPr lang="en-AU" dirty="0"/>
              <a:t>First to mind</a:t>
            </a:r>
          </a:p>
        </p:txBody>
      </p:sp>
      <p:sp>
        <p:nvSpPr>
          <p:cNvPr id="3" name="Content Placeholder 2"/>
          <p:cNvSpPr>
            <a:spLocks noGrp="1"/>
          </p:cNvSpPr>
          <p:nvPr>
            <p:ph idx="1"/>
          </p:nvPr>
        </p:nvSpPr>
        <p:spPr/>
        <p:txBody>
          <a:bodyPr/>
          <a:lstStyle/>
          <a:p>
            <a:r>
              <a:rPr lang="en-US" sz="2000" dirty="0"/>
              <a:t>How many chose </a:t>
            </a:r>
            <a:r>
              <a:rPr lang="en-US" sz="2000" b="1" dirty="0">
                <a:solidFill>
                  <a:srgbClr val="0000FF"/>
                </a:solidFill>
              </a:rPr>
              <a:t>blue</a:t>
            </a:r>
            <a:r>
              <a:rPr lang="en-US" sz="2000" dirty="0"/>
              <a:t>?</a:t>
            </a:r>
          </a:p>
          <a:p>
            <a:endParaRPr lang="en-US" sz="2000" dirty="0"/>
          </a:p>
          <a:p>
            <a:r>
              <a:rPr lang="en-US" sz="2000" dirty="0"/>
              <a:t>How many chose </a:t>
            </a:r>
            <a:r>
              <a:rPr lang="en-US" sz="2000" b="1" dirty="0">
                <a:solidFill>
                  <a:srgbClr val="FFCC00"/>
                </a:solidFill>
              </a:rPr>
              <a:t>yellow</a:t>
            </a:r>
            <a:r>
              <a:rPr lang="en-US" sz="2000" dirty="0"/>
              <a:t>?</a:t>
            </a:r>
          </a:p>
          <a:p>
            <a:pPr lvl="1"/>
            <a:endParaRPr lang="en-US" sz="2000" dirty="0"/>
          </a:p>
          <a:p>
            <a:r>
              <a:rPr lang="en-US" sz="2000" dirty="0"/>
              <a:t>How many chose </a:t>
            </a:r>
            <a:r>
              <a:rPr lang="en-US" sz="2000" b="1" dirty="0">
                <a:solidFill>
                  <a:srgbClr val="008000"/>
                </a:solidFill>
              </a:rPr>
              <a:t>green</a:t>
            </a:r>
            <a:r>
              <a:rPr lang="en-US" sz="2000" dirty="0"/>
              <a:t>?</a:t>
            </a:r>
          </a:p>
          <a:p>
            <a:pPr lvl="1"/>
            <a:endParaRPr lang="en-US" sz="2000" dirty="0"/>
          </a:p>
          <a:p>
            <a:r>
              <a:rPr lang="en-US" sz="2000" dirty="0"/>
              <a:t>How many chose </a:t>
            </a:r>
            <a:r>
              <a:rPr lang="en-US" sz="2000" b="1" dirty="0">
                <a:solidFill>
                  <a:srgbClr val="FF0000"/>
                </a:solidFill>
              </a:rPr>
              <a:t>red</a:t>
            </a:r>
            <a:r>
              <a:rPr lang="en-US" sz="2000" dirty="0"/>
              <a:t>?</a:t>
            </a:r>
          </a:p>
          <a:p>
            <a:pPr marL="479988" lvl="1" indent="0">
              <a:buNone/>
            </a:pPr>
            <a:endParaRPr lang="en-US" sz="2000" dirty="0"/>
          </a:p>
        </p:txBody>
      </p:sp>
      <p:sp>
        <p:nvSpPr>
          <p:cNvPr id="4" name="Slide Number Placeholder 3"/>
          <p:cNvSpPr>
            <a:spLocks noGrp="1"/>
          </p:cNvSpPr>
          <p:nvPr>
            <p:ph type="sldNum" sz="quarter" idx="4"/>
          </p:nvPr>
        </p:nvSpPr>
        <p:spPr/>
        <p:txBody>
          <a:bodyPr/>
          <a:lstStyle/>
          <a:p>
            <a:fld id="{EAFF9662-E427-214F-A0F2-1EADCCA1E85B}" type="slidenum">
              <a:rPr lang="en-US" smtClean="0"/>
              <a:t>57</a:t>
            </a:fld>
            <a:endParaRPr lang="en-US"/>
          </a:p>
        </p:txBody>
      </p:sp>
    </p:spTree>
    <p:extLst>
      <p:ext uri="{BB962C8B-B14F-4D97-AF65-F5344CB8AC3E}">
        <p14:creationId xmlns:p14="http://schemas.microsoft.com/office/powerpoint/2010/main" val="258691031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lIns="0" tIns="0" rIns="0" bIns="0" anchor="ctr"/>
          <a:lstStyle/>
          <a:p>
            <a:r>
              <a:rPr lang="en-US" dirty="0"/>
              <a:t>Words from first counting game</a:t>
            </a:r>
            <a:endParaRPr lang="en-AU" dirty="0"/>
          </a:p>
        </p:txBody>
      </p:sp>
      <p:sp>
        <p:nvSpPr>
          <p:cNvPr id="5" name="Content Placeholder 4"/>
          <p:cNvSpPr>
            <a:spLocks noGrp="1"/>
          </p:cNvSpPr>
          <p:nvPr>
            <p:ph idx="1"/>
          </p:nvPr>
        </p:nvSpPr>
        <p:spPr>
          <a:xfrm>
            <a:off x="719667" y="1412777"/>
            <a:ext cx="10800603" cy="3900003"/>
          </a:xfrm>
        </p:spPr>
        <p:txBody>
          <a:bodyPr numCol="2"/>
          <a:lstStyle/>
          <a:p>
            <a:pPr lvl="0"/>
            <a:r>
              <a:rPr lang="en-AU" sz="2000" dirty="0"/>
              <a:t>Red</a:t>
            </a:r>
          </a:p>
          <a:p>
            <a:pPr lvl="0"/>
            <a:r>
              <a:rPr lang="en-AU" sz="2000" dirty="0"/>
              <a:t>Anger</a:t>
            </a:r>
          </a:p>
          <a:p>
            <a:pPr lvl="0"/>
            <a:r>
              <a:rPr lang="en-AU" sz="2000" dirty="0"/>
              <a:t>Fire</a:t>
            </a:r>
          </a:p>
          <a:p>
            <a:pPr lvl="0"/>
            <a:r>
              <a:rPr lang="en-AU" sz="2000" dirty="0"/>
              <a:t>Lips</a:t>
            </a:r>
          </a:p>
          <a:p>
            <a:pPr lvl="0"/>
            <a:r>
              <a:rPr lang="en-AU" sz="2000" dirty="0"/>
              <a:t>Ferrari</a:t>
            </a:r>
          </a:p>
          <a:p>
            <a:pPr lvl="0"/>
            <a:r>
              <a:rPr lang="en-AU" sz="2000" dirty="0"/>
              <a:t>Ruby</a:t>
            </a:r>
          </a:p>
          <a:p>
            <a:pPr lvl="0"/>
            <a:r>
              <a:rPr lang="en-AU" sz="2000" dirty="0"/>
              <a:t>Sun</a:t>
            </a:r>
          </a:p>
          <a:p>
            <a:pPr lvl="0"/>
            <a:r>
              <a:rPr lang="en-AU" sz="2000" dirty="0"/>
              <a:t>Wine</a:t>
            </a:r>
          </a:p>
          <a:p>
            <a:pPr lvl="0"/>
            <a:r>
              <a:rPr lang="en-AU" sz="2000" dirty="0"/>
              <a:t>Hot</a:t>
            </a:r>
          </a:p>
          <a:p>
            <a:pPr lvl="0"/>
            <a:r>
              <a:rPr lang="en-AU" sz="2000" dirty="0"/>
              <a:t>Westpac</a:t>
            </a:r>
          </a:p>
          <a:p>
            <a:pPr lvl="0"/>
            <a:r>
              <a:rPr lang="en-AU" sz="2000" dirty="0"/>
              <a:t>Blush</a:t>
            </a:r>
          </a:p>
          <a:p>
            <a:pPr lvl="0"/>
            <a:r>
              <a:rPr lang="en-AU" sz="2000" dirty="0"/>
              <a:t>Read</a:t>
            </a:r>
          </a:p>
          <a:p>
            <a:pPr lvl="0"/>
            <a:r>
              <a:rPr lang="en-AU" sz="2000" dirty="0"/>
              <a:t>Blood</a:t>
            </a:r>
          </a:p>
          <a:p>
            <a:pPr lvl="0"/>
            <a:r>
              <a:rPr lang="en-AU" sz="2000" dirty="0"/>
              <a:t>Tape</a:t>
            </a:r>
          </a:p>
          <a:p>
            <a:pPr lvl="0"/>
            <a:r>
              <a:rPr lang="en-AU" sz="2000" dirty="0"/>
              <a:t>China</a:t>
            </a:r>
          </a:p>
          <a:p>
            <a:pPr lvl="0"/>
            <a:r>
              <a:rPr lang="en-AU" sz="2000" dirty="0"/>
              <a:t>Rose</a:t>
            </a:r>
          </a:p>
          <a:p>
            <a:pPr lvl="0"/>
            <a:r>
              <a:rPr lang="en-AU" sz="2000" dirty="0"/>
              <a:t>Chilli</a:t>
            </a:r>
          </a:p>
          <a:p>
            <a:pPr lvl="0"/>
            <a:r>
              <a:rPr lang="en-AU" sz="2000" dirty="0"/>
              <a:t>Match</a:t>
            </a:r>
          </a:p>
          <a:p>
            <a:pPr lvl="0"/>
            <a:r>
              <a:rPr lang="en-AU" sz="2000" dirty="0"/>
              <a:t>Radish</a:t>
            </a:r>
          </a:p>
          <a:p>
            <a:pPr lvl="0"/>
            <a:r>
              <a:rPr lang="en-AU" sz="2000" dirty="0"/>
              <a:t>Communist</a:t>
            </a:r>
          </a:p>
        </p:txBody>
      </p:sp>
      <p:sp>
        <p:nvSpPr>
          <p:cNvPr id="2" name="Slide Number Placeholder 1"/>
          <p:cNvSpPr>
            <a:spLocks noGrp="1"/>
          </p:cNvSpPr>
          <p:nvPr>
            <p:ph type="sldNum" sz="quarter" idx="4"/>
          </p:nvPr>
        </p:nvSpPr>
        <p:spPr/>
        <p:txBody>
          <a:bodyPr/>
          <a:lstStyle/>
          <a:p>
            <a:fld id="{5EA579A0-2D03-40E0-9AF7-97C6E3FFE6EE}" type="slidenum">
              <a:rPr lang="en-AU" smtClean="0"/>
              <a:pPr/>
              <a:t>58</a:t>
            </a:fld>
            <a:endParaRPr lang="en-AU" dirty="0"/>
          </a:p>
        </p:txBody>
      </p:sp>
    </p:spTree>
    <p:extLst>
      <p:ext uri="{BB962C8B-B14F-4D97-AF65-F5344CB8AC3E}">
        <p14:creationId xmlns:p14="http://schemas.microsoft.com/office/powerpoint/2010/main" val="145298262"/>
      </p:ext>
    </p:extLst>
  </p:cSld>
  <p:clrMapOvr>
    <a:overrideClrMapping bg1="lt1" tx1="dk1" bg2="lt2" tx2="dk2" accent1="accent1" accent2="accent2" accent3="accent3" accent4="accent4" accent5="accent5" accent6="accent6" hlink="hlink" folHlink="folHlink"/>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sz="quarter" idx="15"/>
          </p:nvPr>
        </p:nvSpPr>
        <p:spPr>
          <a:prstGeom prst="rect">
            <a:avLst/>
          </a:prstGeom>
        </p:spPr>
        <p:txBody>
          <a:bodyPr lIns="0" tIns="0" rIns="0" bIns="0" anchor="ctr"/>
          <a:lstStyle/>
          <a:p>
            <a:r>
              <a:rPr lang="en-US" sz="2400" dirty="0"/>
              <a:t>Automatic memory</a:t>
            </a:r>
          </a:p>
        </p:txBody>
      </p:sp>
      <p:sp>
        <p:nvSpPr>
          <p:cNvPr id="3" name="Content Placeholder 2"/>
          <p:cNvSpPr>
            <a:spLocks noGrp="1"/>
          </p:cNvSpPr>
          <p:nvPr>
            <p:ph idx="1"/>
          </p:nvPr>
        </p:nvSpPr>
        <p:spPr/>
        <p:txBody>
          <a:bodyPr/>
          <a:lstStyle/>
          <a:p>
            <a:pPr>
              <a:spcAft>
                <a:spcPts val="1200"/>
              </a:spcAft>
            </a:pPr>
            <a:r>
              <a:rPr lang="en-US" sz="2000" b="1"/>
              <a:t>Procedural</a:t>
            </a:r>
            <a:r>
              <a:rPr lang="en-US" sz="2000"/>
              <a:t> </a:t>
            </a:r>
            <a:r>
              <a:rPr lang="en-US" sz="2000" b="1" dirty="0"/>
              <a:t>m</a:t>
            </a:r>
            <a:r>
              <a:rPr lang="en-US" sz="2000" b="1"/>
              <a:t>emory</a:t>
            </a:r>
            <a:endParaRPr lang="en-US" sz="2000" b="1" dirty="0"/>
          </a:p>
          <a:p>
            <a:pPr marL="457189" indent="-457189">
              <a:spcBef>
                <a:spcPts val="0"/>
              </a:spcBef>
              <a:spcAft>
                <a:spcPts val="1800"/>
              </a:spcAft>
              <a:buFont typeface="Arial" panose="020B0604020202020204" pitchFamily="34" charset="0"/>
              <a:buChar char="•"/>
            </a:pPr>
            <a:r>
              <a:rPr lang="en-US" sz="2000" dirty="0"/>
              <a:t>Develops with practice </a:t>
            </a:r>
          </a:p>
          <a:p>
            <a:pPr lvl="1">
              <a:spcBef>
                <a:spcPts val="0"/>
              </a:spcBef>
              <a:spcAft>
                <a:spcPts val="1800"/>
              </a:spcAft>
            </a:pPr>
            <a:r>
              <a:rPr lang="en-US" sz="2000" dirty="0"/>
              <a:t>e.g. learning to draw or ride a bike</a:t>
            </a:r>
          </a:p>
          <a:p>
            <a:pPr marL="457189" indent="-457189">
              <a:spcBef>
                <a:spcPts val="0"/>
              </a:spcBef>
              <a:spcAft>
                <a:spcPts val="1800"/>
              </a:spcAft>
              <a:buFont typeface="Arial" panose="020B0604020202020204" pitchFamily="34" charset="0"/>
              <a:buChar char="•"/>
            </a:pPr>
            <a:r>
              <a:rPr lang="en-US" sz="2000" dirty="0"/>
              <a:t>Sometimes referred to as ‘muscle memory’</a:t>
            </a:r>
          </a:p>
          <a:p>
            <a:pPr indent="-479988">
              <a:spcBef>
                <a:spcPts val="0"/>
              </a:spcBef>
              <a:spcAft>
                <a:spcPts val="1800"/>
              </a:spcAft>
              <a:buFont typeface="Arial" panose="020B0604020202020204" pitchFamily="34" charset="0"/>
              <a:buChar char="•"/>
            </a:pPr>
            <a:r>
              <a:rPr lang="en-US" sz="2000" dirty="0"/>
              <a:t>Learning relies on ‘doing’, rather than ‘thinking’</a:t>
            </a:r>
          </a:p>
          <a:p>
            <a:pPr indent="-479988">
              <a:spcBef>
                <a:spcPts val="0"/>
              </a:spcBef>
              <a:spcAft>
                <a:spcPts val="1800"/>
              </a:spcAft>
              <a:buFont typeface="Arial" panose="020B0604020202020204" pitchFamily="34" charset="0"/>
              <a:buChar char="•"/>
            </a:pPr>
            <a:r>
              <a:rPr lang="en-US" sz="2000" dirty="0"/>
              <a:t>A lot of effort at first but then becomes second nature</a:t>
            </a:r>
          </a:p>
          <a:p>
            <a:pPr lvl="1">
              <a:spcBef>
                <a:spcPts val="0"/>
              </a:spcBef>
              <a:spcAft>
                <a:spcPts val="1800"/>
              </a:spcAft>
            </a:pPr>
            <a:r>
              <a:rPr lang="en-US" sz="2000" dirty="0"/>
              <a:t>e.g. learning to drive</a:t>
            </a:r>
          </a:p>
        </p:txBody>
      </p:sp>
      <p:sp>
        <p:nvSpPr>
          <p:cNvPr id="4" name="Slide Number Placeholder 3"/>
          <p:cNvSpPr>
            <a:spLocks noGrp="1"/>
          </p:cNvSpPr>
          <p:nvPr>
            <p:ph type="sldNum" sz="quarter" idx="4"/>
          </p:nvPr>
        </p:nvSpPr>
        <p:spPr/>
        <p:txBody>
          <a:bodyPr/>
          <a:lstStyle/>
          <a:p>
            <a:fld id="{EAFF9662-E427-214F-A0F2-1EADCCA1E85B}" type="slidenum">
              <a:rPr lang="en-US" smtClean="0"/>
              <a:t>59</a:t>
            </a:fld>
            <a:endParaRPr lang="en-US"/>
          </a:p>
        </p:txBody>
      </p:sp>
    </p:spTree>
    <p:extLst>
      <p:ext uri="{BB962C8B-B14F-4D97-AF65-F5344CB8AC3E}">
        <p14:creationId xmlns:p14="http://schemas.microsoft.com/office/powerpoint/2010/main" val="282495558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lIns="0" tIns="0" rIns="0" bIns="0" anchor="ctr"/>
          <a:lstStyle/>
          <a:p>
            <a:r>
              <a:rPr lang="en-US" dirty="0"/>
              <a:t>Session overview</a:t>
            </a:r>
            <a:endParaRPr lang="en-AU" dirty="0"/>
          </a:p>
        </p:txBody>
      </p:sp>
      <p:sp>
        <p:nvSpPr>
          <p:cNvPr id="5" name="Content Placeholder 4"/>
          <p:cNvSpPr>
            <a:spLocks noGrp="1"/>
          </p:cNvSpPr>
          <p:nvPr>
            <p:ph idx="1"/>
          </p:nvPr>
        </p:nvSpPr>
        <p:spPr/>
        <p:txBody>
          <a:bodyPr lIns="0" tIns="0" rIns="0" bIns="0">
            <a:noAutofit/>
          </a:bodyPr>
          <a:lstStyle/>
          <a:p>
            <a:pPr marL="457189" indent="-457189">
              <a:buFont typeface="Arial" panose="020B0604020202020204" pitchFamily="34" charset="0"/>
              <a:buChar char="•"/>
            </a:pPr>
            <a:r>
              <a:rPr lang="en-AU" sz="2000" dirty="0"/>
              <a:t>The three types of memory</a:t>
            </a:r>
          </a:p>
          <a:p>
            <a:pPr lvl="1"/>
            <a:r>
              <a:rPr lang="en-AU" sz="2000" dirty="0"/>
              <a:t>Automatic</a:t>
            </a:r>
          </a:p>
          <a:p>
            <a:pPr lvl="1"/>
            <a:r>
              <a:rPr lang="en-AU" sz="2000" dirty="0"/>
              <a:t>Episodic </a:t>
            </a:r>
          </a:p>
          <a:p>
            <a:pPr lvl="1"/>
            <a:r>
              <a:rPr lang="en-AU" sz="2000" dirty="0"/>
              <a:t>Prospective</a:t>
            </a:r>
          </a:p>
          <a:p>
            <a:pPr lvl="1"/>
            <a:endParaRPr lang="en-AU" sz="2000" dirty="0"/>
          </a:p>
          <a:p>
            <a:pPr marL="457189" indent="-457189">
              <a:buFont typeface="Arial" panose="020B0604020202020204" pitchFamily="34" charset="0"/>
              <a:buChar char="•"/>
            </a:pPr>
            <a:r>
              <a:rPr lang="en-AU" sz="2000" dirty="0"/>
              <a:t>Learning through practical examples</a:t>
            </a:r>
          </a:p>
          <a:p>
            <a:pPr marL="457189" indent="-457189">
              <a:buFont typeface="Arial" panose="020B0604020202020204" pitchFamily="34" charset="0"/>
              <a:buChar char="•"/>
            </a:pPr>
            <a:endParaRPr lang="en-US" sz="2000" dirty="0"/>
          </a:p>
        </p:txBody>
      </p:sp>
      <p:sp>
        <p:nvSpPr>
          <p:cNvPr id="2" name="Slide Number Placeholder 1"/>
          <p:cNvSpPr>
            <a:spLocks noGrp="1"/>
          </p:cNvSpPr>
          <p:nvPr>
            <p:ph type="sldNum" sz="quarter" idx="4"/>
          </p:nvPr>
        </p:nvSpPr>
        <p:spPr/>
        <p:txBody>
          <a:bodyPr/>
          <a:lstStyle/>
          <a:p>
            <a:fld id="{EAFF9662-E427-214F-A0F2-1EADCCA1E85B}" type="slidenum">
              <a:rPr lang="en-US" smtClean="0"/>
              <a:t>6</a:t>
            </a:fld>
            <a:endParaRPr lang="en-US"/>
          </a:p>
        </p:txBody>
      </p:sp>
    </p:spTree>
    <p:extLst>
      <p:ext uri="{BB962C8B-B14F-4D97-AF65-F5344CB8AC3E}">
        <p14:creationId xmlns:p14="http://schemas.microsoft.com/office/powerpoint/2010/main" val="132512696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lIns="0" tIns="0" rIns="0" bIns="0" anchor="ctr"/>
          <a:lstStyle/>
          <a:p>
            <a:r>
              <a:rPr lang="en-US" dirty="0"/>
              <a:t>Episodic memory</a:t>
            </a:r>
            <a:endParaRPr lang="en-AU" dirty="0"/>
          </a:p>
        </p:txBody>
      </p:sp>
      <p:sp>
        <p:nvSpPr>
          <p:cNvPr id="3" name="Content Placeholder 2"/>
          <p:cNvSpPr>
            <a:spLocks noGrp="1"/>
          </p:cNvSpPr>
          <p:nvPr>
            <p:ph idx="1"/>
          </p:nvPr>
        </p:nvSpPr>
        <p:spPr/>
        <p:txBody>
          <a:bodyPr>
            <a:normAutofit/>
          </a:bodyPr>
          <a:lstStyle/>
          <a:p>
            <a:r>
              <a:rPr lang="en-US" sz="2000" dirty="0"/>
              <a:t>Remembering episodes or events from your </a:t>
            </a:r>
            <a:r>
              <a:rPr lang="en-US" sz="2000" b="1" dirty="0"/>
              <a:t>PAST</a:t>
            </a:r>
          </a:p>
          <a:p>
            <a:endParaRPr lang="en-US" sz="2000" b="1" dirty="0"/>
          </a:p>
          <a:p>
            <a:r>
              <a:rPr lang="en-US" sz="2000" dirty="0"/>
              <a:t>Involves 3 processes:</a:t>
            </a:r>
          </a:p>
          <a:p>
            <a:endParaRPr lang="en-US" sz="2000" b="1" dirty="0"/>
          </a:p>
          <a:p>
            <a:r>
              <a:rPr lang="en-US" sz="2000" b="1" dirty="0"/>
              <a:t>Encoding</a:t>
            </a:r>
            <a:r>
              <a:rPr lang="en-US" sz="2000" dirty="0"/>
              <a:t> = </a:t>
            </a:r>
            <a:r>
              <a:rPr lang="en-US" sz="2000" b="1" dirty="0"/>
              <a:t>creating</a:t>
            </a:r>
            <a:r>
              <a:rPr lang="en-US" sz="2000" dirty="0"/>
              <a:t> a new memory</a:t>
            </a:r>
          </a:p>
          <a:p>
            <a:endParaRPr lang="en-US" sz="2000" dirty="0"/>
          </a:p>
          <a:p>
            <a:r>
              <a:rPr lang="en-US" sz="2000" b="1" dirty="0"/>
              <a:t>Storage</a:t>
            </a:r>
            <a:r>
              <a:rPr lang="en-US" sz="2000" dirty="0"/>
              <a:t> = </a:t>
            </a:r>
            <a:r>
              <a:rPr lang="en-US" sz="2000" b="1" dirty="0"/>
              <a:t>keeping</a:t>
            </a:r>
            <a:r>
              <a:rPr lang="en-US" sz="2000" dirty="0"/>
              <a:t> a memory over time</a:t>
            </a:r>
          </a:p>
          <a:p>
            <a:endParaRPr lang="en-US" sz="2000" dirty="0"/>
          </a:p>
          <a:p>
            <a:r>
              <a:rPr lang="en-US" sz="2000" b="1" dirty="0"/>
              <a:t>Retrieval</a:t>
            </a:r>
            <a:r>
              <a:rPr lang="en-US" sz="2000" dirty="0"/>
              <a:t> = </a:t>
            </a:r>
            <a:r>
              <a:rPr lang="en-US" sz="2000" b="1" dirty="0"/>
              <a:t>finding </a:t>
            </a:r>
            <a:r>
              <a:rPr lang="en-US" sz="2000" dirty="0"/>
              <a:t>the right memory at the right time</a:t>
            </a:r>
          </a:p>
        </p:txBody>
      </p:sp>
      <p:sp>
        <p:nvSpPr>
          <p:cNvPr id="4" name="Slide Number Placeholder 3"/>
          <p:cNvSpPr>
            <a:spLocks noGrp="1"/>
          </p:cNvSpPr>
          <p:nvPr>
            <p:ph type="sldNum" sz="quarter" idx="4"/>
          </p:nvPr>
        </p:nvSpPr>
        <p:spPr/>
        <p:txBody>
          <a:bodyPr/>
          <a:lstStyle/>
          <a:p>
            <a:fld id="{EAFF9662-E427-214F-A0F2-1EADCCA1E85B}" type="slidenum">
              <a:rPr lang="en-US" smtClean="0"/>
              <a:t>60</a:t>
            </a:fld>
            <a:endParaRPr lang="en-US"/>
          </a:p>
        </p:txBody>
      </p:sp>
    </p:spTree>
    <p:extLst>
      <p:ext uri="{BB962C8B-B14F-4D97-AF65-F5344CB8AC3E}">
        <p14:creationId xmlns:p14="http://schemas.microsoft.com/office/powerpoint/2010/main" val="1577258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719668" y="2989764"/>
            <a:ext cx="10848445" cy="432495"/>
          </a:xfrm>
        </p:spPr>
        <p:txBody>
          <a:bodyPr/>
          <a:lstStyle/>
          <a:p>
            <a:pPr algn="r"/>
            <a:r>
              <a:rPr lang="en-US" sz="4000" dirty="0"/>
              <a:t>Encoding</a:t>
            </a:r>
            <a:endParaRPr lang="en-AU" sz="4000" dirty="0"/>
          </a:p>
        </p:txBody>
      </p:sp>
      <p:sp>
        <p:nvSpPr>
          <p:cNvPr id="5" name="Slide Number Placeholder 4"/>
          <p:cNvSpPr>
            <a:spLocks noGrp="1"/>
          </p:cNvSpPr>
          <p:nvPr>
            <p:ph type="sldNum" sz="quarter" idx="4"/>
          </p:nvPr>
        </p:nvSpPr>
        <p:spPr/>
        <p:txBody>
          <a:bodyPr/>
          <a:lstStyle/>
          <a:p>
            <a:fld id="{5EA579A0-2D03-40E0-9AF7-97C6E3FFE6EE}" type="slidenum">
              <a:rPr lang="en-AU" smtClean="0"/>
              <a:pPr/>
              <a:t>61</a:t>
            </a:fld>
            <a:endParaRPr lang="en-AU" dirty="0"/>
          </a:p>
        </p:txBody>
      </p:sp>
      <p:sp>
        <p:nvSpPr>
          <p:cNvPr id="13" name="Content Placeholder 4">
            <a:extLst>
              <a:ext uri="{FF2B5EF4-FFF2-40B4-BE49-F238E27FC236}">
                <a16:creationId xmlns:a16="http://schemas.microsoft.com/office/drawing/2014/main" id="{24E01799-7B30-4A1D-9EA3-C929122F15FA}"/>
              </a:ext>
            </a:extLst>
          </p:cNvPr>
          <p:cNvSpPr txBox="1">
            <a:spLocks/>
          </p:cNvSpPr>
          <p:nvPr/>
        </p:nvSpPr>
        <p:spPr>
          <a:xfrm>
            <a:off x="719668" y="308207"/>
            <a:ext cx="8160643" cy="432495"/>
          </a:xfrm>
          <a:prstGeom prst="rect">
            <a:avLst/>
          </a:prstGeom>
        </p:spPr>
        <p:txBody>
          <a:bodyPr lIns="0" tIns="0" rIns="0" bIns="0" anchor="ctr"/>
          <a:lstStyle>
            <a:lvl1pPr marL="0" indent="0" algn="l" defTabSz="1219170" rtl="0" eaLnBrk="1" latinLnBrk="0" hangingPunct="1">
              <a:spcBef>
                <a:spcPts val="800"/>
              </a:spcBef>
              <a:buClr>
                <a:schemeClr val="accent2"/>
              </a:buClr>
              <a:buFontTx/>
              <a:buNone/>
              <a:defRPr sz="2400" b="1" kern="1200" spc="0" baseline="0">
                <a:solidFill>
                  <a:schemeClr val="bg1"/>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lvl="0">
              <a:buClr>
                <a:srgbClr val="0082AA"/>
              </a:buClr>
            </a:pPr>
            <a:r>
              <a:rPr lang="en-US" dirty="0">
                <a:solidFill>
                  <a:srgbClr val="006892"/>
                </a:solidFill>
              </a:rPr>
              <a:t>Encoding</a:t>
            </a:r>
            <a:endParaRPr lang="en-AU" dirty="0">
              <a:solidFill>
                <a:srgbClr val="006892"/>
              </a:solidFill>
            </a:endParaRPr>
          </a:p>
        </p:txBody>
      </p:sp>
      <p:pic>
        <p:nvPicPr>
          <p:cNvPr id="3" name="Picture 2">
            <a:extLst>
              <a:ext uri="{FF2B5EF4-FFF2-40B4-BE49-F238E27FC236}">
                <a16:creationId xmlns:a16="http://schemas.microsoft.com/office/drawing/2014/main" id="{20B9AE33-CCEE-4C7A-812D-B89450DEF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563"/>
            <a:ext cx="4047744" cy="4681728"/>
          </a:xfrm>
          <a:prstGeom prst="rect">
            <a:avLst/>
          </a:prstGeom>
        </p:spPr>
      </p:pic>
      <p:pic>
        <p:nvPicPr>
          <p:cNvPr id="8" name="Picture 7">
            <a:extLst>
              <a:ext uri="{FF2B5EF4-FFF2-40B4-BE49-F238E27FC236}">
                <a16:creationId xmlns:a16="http://schemas.microsoft.com/office/drawing/2014/main" id="{13E5BEC5-E006-4659-ACB6-8BD1212D0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0413" y="1325563"/>
            <a:ext cx="4047744" cy="4681728"/>
          </a:xfrm>
          <a:prstGeom prst="rect">
            <a:avLst/>
          </a:prstGeom>
        </p:spPr>
      </p:pic>
      <p:pic>
        <p:nvPicPr>
          <p:cNvPr id="12" name="Picture 11">
            <a:extLst>
              <a:ext uri="{FF2B5EF4-FFF2-40B4-BE49-F238E27FC236}">
                <a16:creationId xmlns:a16="http://schemas.microsoft.com/office/drawing/2014/main" id="{D65B4BA6-7FAA-49D9-B4B5-A7F165CDF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969" y="1325563"/>
            <a:ext cx="4047744" cy="4681728"/>
          </a:xfrm>
          <a:prstGeom prst="rect">
            <a:avLst/>
          </a:prstGeom>
        </p:spPr>
      </p:pic>
    </p:spTree>
    <p:extLst>
      <p:ext uri="{BB962C8B-B14F-4D97-AF65-F5344CB8AC3E}">
        <p14:creationId xmlns:p14="http://schemas.microsoft.com/office/powerpoint/2010/main" val="3502162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719668" y="2989764"/>
            <a:ext cx="10848445" cy="432495"/>
          </a:xfrm>
        </p:spPr>
        <p:txBody>
          <a:bodyPr/>
          <a:lstStyle/>
          <a:p>
            <a:pPr algn="r"/>
            <a:r>
              <a:rPr lang="en-US" sz="4000" dirty="0"/>
              <a:t>Encoding</a:t>
            </a:r>
            <a:endParaRPr lang="en-AU" sz="4000" dirty="0"/>
          </a:p>
        </p:txBody>
      </p:sp>
      <p:sp>
        <p:nvSpPr>
          <p:cNvPr id="5" name="Slide Number Placeholder 4"/>
          <p:cNvSpPr>
            <a:spLocks noGrp="1"/>
          </p:cNvSpPr>
          <p:nvPr>
            <p:ph type="sldNum" sz="quarter" idx="4"/>
          </p:nvPr>
        </p:nvSpPr>
        <p:spPr/>
        <p:txBody>
          <a:bodyPr/>
          <a:lstStyle/>
          <a:p>
            <a:fld id="{5EA579A0-2D03-40E0-9AF7-97C6E3FFE6EE}" type="slidenum">
              <a:rPr lang="en-AU" smtClean="0"/>
              <a:pPr/>
              <a:t>62</a:t>
            </a:fld>
            <a:endParaRPr lang="en-AU" dirty="0"/>
          </a:p>
        </p:txBody>
      </p:sp>
      <p:sp>
        <p:nvSpPr>
          <p:cNvPr id="13" name="Content Placeholder 4">
            <a:extLst>
              <a:ext uri="{FF2B5EF4-FFF2-40B4-BE49-F238E27FC236}">
                <a16:creationId xmlns:a16="http://schemas.microsoft.com/office/drawing/2014/main" id="{24E01799-7B30-4A1D-9EA3-C929122F15FA}"/>
              </a:ext>
            </a:extLst>
          </p:cNvPr>
          <p:cNvSpPr txBox="1">
            <a:spLocks/>
          </p:cNvSpPr>
          <p:nvPr/>
        </p:nvSpPr>
        <p:spPr>
          <a:xfrm>
            <a:off x="719668" y="308207"/>
            <a:ext cx="8160643" cy="432495"/>
          </a:xfrm>
          <a:prstGeom prst="rect">
            <a:avLst/>
          </a:prstGeom>
        </p:spPr>
        <p:txBody>
          <a:bodyPr lIns="0" tIns="0" rIns="0" bIns="0" anchor="ctr"/>
          <a:lstStyle>
            <a:lvl1pPr marL="0" indent="0" algn="l" defTabSz="1219170" rtl="0" eaLnBrk="1" latinLnBrk="0" hangingPunct="1">
              <a:spcBef>
                <a:spcPts val="800"/>
              </a:spcBef>
              <a:buClr>
                <a:schemeClr val="accent2"/>
              </a:buClr>
              <a:buFontTx/>
              <a:buNone/>
              <a:defRPr sz="2400" b="1" kern="1200" spc="0" baseline="0">
                <a:solidFill>
                  <a:schemeClr val="bg1"/>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lvl="0">
              <a:buClr>
                <a:srgbClr val="0082AA"/>
              </a:buClr>
            </a:pPr>
            <a:r>
              <a:rPr lang="en-US" dirty="0">
                <a:solidFill>
                  <a:srgbClr val="006892"/>
                </a:solidFill>
              </a:rPr>
              <a:t>Storage</a:t>
            </a:r>
            <a:endParaRPr lang="en-AU" dirty="0">
              <a:solidFill>
                <a:srgbClr val="006892"/>
              </a:solidFill>
            </a:endParaRPr>
          </a:p>
        </p:txBody>
      </p:sp>
      <p:pic>
        <p:nvPicPr>
          <p:cNvPr id="3" name="Picture 2">
            <a:extLst>
              <a:ext uri="{FF2B5EF4-FFF2-40B4-BE49-F238E27FC236}">
                <a16:creationId xmlns:a16="http://schemas.microsoft.com/office/drawing/2014/main" id="{20B9AE33-CCEE-4C7A-812D-B89450DEF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563"/>
            <a:ext cx="4047744" cy="4681728"/>
          </a:xfrm>
          <a:prstGeom prst="rect">
            <a:avLst/>
          </a:prstGeom>
        </p:spPr>
      </p:pic>
      <p:pic>
        <p:nvPicPr>
          <p:cNvPr id="8" name="Picture 7">
            <a:extLst>
              <a:ext uri="{FF2B5EF4-FFF2-40B4-BE49-F238E27FC236}">
                <a16:creationId xmlns:a16="http://schemas.microsoft.com/office/drawing/2014/main" id="{13E5BEC5-E006-4659-ACB6-8BD1212D0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9969" y="1325563"/>
            <a:ext cx="4047744" cy="4681728"/>
          </a:xfrm>
          <a:prstGeom prst="rect">
            <a:avLst/>
          </a:prstGeom>
        </p:spPr>
      </p:pic>
      <p:pic>
        <p:nvPicPr>
          <p:cNvPr id="12" name="Picture 11">
            <a:extLst>
              <a:ext uri="{FF2B5EF4-FFF2-40B4-BE49-F238E27FC236}">
                <a16:creationId xmlns:a16="http://schemas.microsoft.com/office/drawing/2014/main" id="{D65B4BA6-7FAA-49D9-B4B5-A7F165CDF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8979" y="1325563"/>
            <a:ext cx="4047744" cy="4681728"/>
          </a:xfrm>
          <a:prstGeom prst="rect">
            <a:avLst/>
          </a:prstGeom>
        </p:spPr>
      </p:pic>
    </p:spTree>
    <p:extLst>
      <p:ext uri="{BB962C8B-B14F-4D97-AF65-F5344CB8AC3E}">
        <p14:creationId xmlns:p14="http://schemas.microsoft.com/office/powerpoint/2010/main" val="615470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719668" y="2989764"/>
            <a:ext cx="10848445" cy="432495"/>
          </a:xfrm>
        </p:spPr>
        <p:txBody>
          <a:bodyPr/>
          <a:lstStyle/>
          <a:p>
            <a:pPr algn="r"/>
            <a:r>
              <a:rPr lang="en-US" sz="4000" dirty="0"/>
              <a:t>Encoding</a:t>
            </a:r>
            <a:endParaRPr lang="en-AU" sz="4000" dirty="0"/>
          </a:p>
        </p:txBody>
      </p:sp>
      <p:sp>
        <p:nvSpPr>
          <p:cNvPr id="5" name="Slide Number Placeholder 4"/>
          <p:cNvSpPr>
            <a:spLocks noGrp="1"/>
          </p:cNvSpPr>
          <p:nvPr>
            <p:ph type="sldNum" sz="quarter" idx="4"/>
          </p:nvPr>
        </p:nvSpPr>
        <p:spPr/>
        <p:txBody>
          <a:bodyPr/>
          <a:lstStyle/>
          <a:p>
            <a:fld id="{5EA579A0-2D03-40E0-9AF7-97C6E3FFE6EE}" type="slidenum">
              <a:rPr lang="en-AU" smtClean="0"/>
              <a:pPr/>
              <a:t>63</a:t>
            </a:fld>
            <a:endParaRPr lang="en-AU" dirty="0"/>
          </a:p>
        </p:txBody>
      </p:sp>
      <p:sp>
        <p:nvSpPr>
          <p:cNvPr id="13" name="Content Placeholder 4">
            <a:extLst>
              <a:ext uri="{FF2B5EF4-FFF2-40B4-BE49-F238E27FC236}">
                <a16:creationId xmlns:a16="http://schemas.microsoft.com/office/drawing/2014/main" id="{24E01799-7B30-4A1D-9EA3-C929122F15FA}"/>
              </a:ext>
            </a:extLst>
          </p:cNvPr>
          <p:cNvSpPr txBox="1">
            <a:spLocks/>
          </p:cNvSpPr>
          <p:nvPr/>
        </p:nvSpPr>
        <p:spPr>
          <a:xfrm>
            <a:off x="719668" y="308207"/>
            <a:ext cx="8160643" cy="432495"/>
          </a:xfrm>
          <a:prstGeom prst="rect">
            <a:avLst/>
          </a:prstGeom>
        </p:spPr>
        <p:txBody>
          <a:bodyPr lIns="0" tIns="0" rIns="0" bIns="0" anchor="ctr"/>
          <a:lstStyle>
            <a:lvl1pPr marL="0" indent="0" algn="l" defTabSz="1219170" rtl="0" eaLnBrk="1" latinLnBrk="0" hangingPunct="1">
              <a:spcBef>
                <a:spcPts val="800"/>
              </a:spcBef>
              <a:buClr>
                <a:schemeClr val="accent2"/>
              </a:buClr>
              <a:buFontTx/>
              <a:buNone/>
              <a:defRPr sz="2400" b="1" kern="1200" spc="0" baseline="0">
                <a:solidFill>
                  <a:schemeClr val="bg1"/>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lvl="0">
              <a:buClr>
                <a:srgbClr val="0082AA"/>
              </a:buClr>
            </a:pPr>
            <a:r>
              <a:rPr lang="en-US" dirty="0">
                <a:solidFill>
                  <a:srgbClr val="006892"/>
                </a:solidFill>
              </a:rPr>
              <a:t>Retrieval</a:t>
            </a:r>
            <a:endParaRPr lang="en-AU" dirty="0">
              <a:solidFill>
                <a:srgbClr val="006892"/>
              </a:solidFill>
            </a:endParaRPr>
          </a:p>
        </p:txBody>
      </p:sp>
      <p:pic>
        <p:nvPicPr>
          <p:cNvPr id="3" name="Picture 2">
            <a:extLst>
              <a:ext uri="{FF2B5EF4-FFF2-40B4-BE49-F238E27FC236}">
                <a16:creationId xmlns:a16="http://schemas.microsoft.com/office/drawing/2014/main" id="{20B9AE33-CCEE-4C7A-812D-B89450DEF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563"/>
            <a:ext cx="4047744" cy="4681728"/>
          </a:xfrm>
          <a:prstGeom prst="rect">
            <a:avLst/>
          </a:prstGeom>
        </p:spPr>
      </p:pic>
      <p:pic>
        <p:nvPicPr>
          <p:cNvPr id="8" name="Picture 7">
            <a:extLst>
              <a:ext uri="{FF2B5EF4-FFF2-40B4-BE49-F238E27FC236}">
                <a16:creationId xmlns:a16="http://schemas.microsoft.com/office/drawing/2014/main" id="{13E5BEC5-E006-4659-ACB6-8BD1212D0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9969" y="1325563"/>
            <a:ext cx="4047744" cy="4681728"/>
          </a:xfrm>
          <a:prstGeom prst="rect">
            <a:avLst/>
          </a:prstGeom>
        </p:spPr>
      </p:pic>
      <p:pic>
        <p:nvPicPr>
          <p:cNvPr id="12" name="Picture 11">
            <a:extLst>
              <a:ext uri="{FF2B5EF4-FFF2-40B4-BE49-F238E27FC236}">
                <a16:creationId xmlns:a16="http://schemas.microsoft.com/office/drawing/2014/main" id="{D65B4BA6-7FAA-49D9-B4B5-A7F165CDF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8979" y="1325563"/>
            <a:ext cx="4047744" cy="4681728"/>
          </a:xfrm>
          <a:prstGeom prst="rect">
            <a:avLst/>
          </a:prstGeom>
        </p:spPr>
      </p:pic>
    </p:spTree>
    <p:extLst>
      <p:ext uri="{BB962C8B-B14F-4D97-AF65-F5344CB8AC3E}">
        <p14:creationId xmlns:p14="http://schemas.microsoft.com/office/powerpoint/2010/main" val="280984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lIns="0" tIns="0" rIns="0" bIns="0" anchor="ctr"/>
          <a:lstStyle/>
          <a:p>
            <a:r>
              <a:rPr lang="en-US" dirty="0"/>
              <a:t>Prospective memory</a:t>
            </a:r>
            <a:endParaRPr lang="en-AU" dirty="0"/>
          </a:p>
        </p:txBody>
      </p:sp>
      <p:sp>
        <p:nvSpPr>
          <p:cNvPr id="3" name="Content Placeholder 2"/>
          <p:cNvSpPr>
            <a:spLocks noGrp="1"/>
          </p:cNvSpPr>
          <p:nvPr>
            <p:ph idx="1"/>
          </p:nvPr>
        </p:nvSpPr>
        <p:spPr/>
        <p:txBody>
          <a:bodyPr/>
          <a:lstStyle/>
          <a:p>
            <a:r>
              <a:rPr lang="en-US" sz="2000" dirty="0"/>
              <a:t>All about remembering what you intend to do in the </a:t>
            </a:r>
            <a:r>
              <a:rPr lang="en-US" sz="2000" b="1" dirty="0"/>
              <a:t>FUTURE</a:t>
            </a:r>
          </a:p>
          <a:p>
            <a:endParaRPr lang="en-US" sz="2000" dirty="0"/>
          </a:p>
          <a:p>
            <a:r>
              <a:rPr lang="en-US" sz="2000" dirty="0"/>
              <a:t>E.g. ‘I must remember to get milk on my way home’</a:t>
            </a:r>
          </a:p>
          <a:p>
            <a:endParaRPr lang="en-US" sz="2000" dirty="0"/>
          </a:p>
          <a:p>
            <a:r>
              <a:rPr lang="en-US" sz="2000" dirty="0"/>
              <a:t>‘I must pick up that notebook’</a:t>
            </a:r>
          </a:p>
        </p:txBody>
      </p:sp>
      <p:sp>
        <p:nvSpPr>
          <p:cNvPr id="4" name="Slide Number Placeholder 3"/>
          <p:cNvSpPr>
            <a:spLocks noGrp="1"/>
          </p:cNvSpPr>
          <p:nvPr>
            <p:ph type="sldNum" sz="quarter" idx="4"/>
          </p:nvPr>
        </p:nvSpPr>
        <p:spPr/>
        <p:txBody>
          <a:bodyPr/>
          <a:lstStyle/>
          <a:p>
            <a:fld id="{EAFF9662-E427-214F-A0F2-1EADCCA1E85B}" type="slidenum">
              <a:rPr lang="en-US" smtClean="0"/>
              <a:t>64</a:t>
            </a:fld>
            <a:endParaRPr lang="en-US"/>
          </a:p>
        </p:txBody>
      </p:sp>
    </p:spTree>
    <p:extLst>
      <p:ext uri="{BB962C8B-B14F-4D97-AF65-F5344CB8AC3E}">
        <p14:creationId xmlns:p14="http://schemas.microsoft.com/office/powerpoint/2010/main" val="57148546"/>
      </p:ext>
    </p:extLst>
  </p:cSld>
  <p:clrMapOvr>
    <a:overrideClrMapping bg1="lt1" tx1="dk1" bg2="lt2" tx2="dk2" accent1="accent1" accent2="accent2" accent3="accent3" accent4="accent4" accent5="accent5" accent6="accent6" hlink="hlink" folHlink="folHlink"/>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p:cNvSpPr>
            <a:spLocks noGrp="1"/>
          </p:cNvSpPr>
          <p:nvPr>
            <p:ph type="sldNum" sz="quarter" idx="4"/>
          </p:nvPr>
        </p:nvSpPr>
        <p:spPr>
          <a:xfrm>
            <a:off x="9696400" y="6407623"/>
            <a:ext cx="1828800" cy="180000"/>
          </a:xfrm>
        </p:spPr>
        <p:txBody>
          <a:bodyPr/>
          <a:lstStyle/>
          <a:p>
            <a:fld id="{6AEE76FD-692F-4174-9B79-35A18DC58380}" type="slidenum">
              <a:rPr lang="en-US" sz="2000" smtClean="0"/>
              <a:t>65</a:t>
            </a:fld>
            <a:endParaRPr lang="en-US" sz="2000" dirty="0"/>
          </a:p>
        </p:txBody>
      </p:sp>
      <p:sp>
        <p:nvSpPr>
          <p:cNvPr id="7" name="TextBox 6"/>
          <p:cNvSpPr txBox="1"/>
          <p:nvPr/>
        </p:nvSpPr>
        <p:spPr>
          <a:xfrm>
            <a:off x="990834" y="1963202"/>
            <a:ext cx="1898666" cy="400110"/>
          </a:xfrm>
          <a:prstGeom prst="rect">
            <a:avLst/>
          </a:prstGeom>
          <a:solidFill>
            <a:srgbClr val="90278F"/>
          </a:solidFill>
          <a:ln>
            <a:solidFill>
              <a:srgbClr val="90278F"/>
            </a:solidFill>
          </a:ln>
        </p:spPr>
        <p:txBody>
          <a:bodyPr wrap="square" rtlCol="0">
            <a:spAutoFit/>
          </a:bodyPr>
          <a:lstStyle/>
          <a:p>
            <a:r>
              <a:rPr lang="en-AU" sz="2000" b="1" dirty="0">
                <a:solidFill>
                  <a:schemeClr val="bg1"/>
                </a:solidFill>
              </a:rPr>
              <a:t>Past</a:t>
            </a:r>
          </a:p>
        </p:txBody>
      </p:sp>
      <p:sp>
        <p:nvSpPr>
          <p:cNvPr id="8" name="TextBox 7"/>
          <p:cNvSpPr txBox="1"/>
          <p:nvPr/>
        </p:nvSpPr>
        <p:spPr>
          <a:xfrm>
            <a:off x="4682097" y="1963201"/>
            <a:ext cx="1898666" cy="400110"/>
          </a:xfrm>
          <a:prstGeom prst="rect">
            <a:avLst/>
          </a:prstGeom>
          <a:solidFill>
            <a:srgbClr val="C32649"/>
          </a:solidFill>
          <a:ln>
            <a:solidFill>
              <a:srgbClr val="C32649"/>
            </a:solidFill>
          </a:ln>
        </p:spPr>
        <p:txBody>
          <a:bodyPr wrap="square" rtlCol="0">
            <a:spAutoFit/>
          </a:bodyPr>
          <a:lstStyle/>
          <a:p>
            <a:r>
              <a:rPr lang="en-AU" sz="2000" b="1" dirty="0">
                <a:solidFill>
                  <a:schemeClr val="bg1"/>
                </a:solidFill>
              </a:rPr>
              <a:t>Present</a:t>
            </a:r>
          </a:p>
        </p:txBody>
      </p:sp>
      <p:sp>
        <p:nvSpPr>
          <p:cNvPr id="9" name="TextBox 8"/>
          <p:cNvSpPr txBox="1"/>
          <p:nvPr/>
        </p:nvSpPr>
        <p:spPr>
          <a:xfrm>
            <a:off x="8974780" y="4556968"/>
            <a:ext cx="1726060" cy="400110"/>
          </a:xfrm>
          <a:prstGeom prst="rect">
            <a:avLst/>
          </a:prstGeom>
          <a:solidFill>
            <a:srgbClr val="0E84AC"/>
          </a:solidFill>
          <a:ln>
            <a:solidFill>
              <a:srgbClr val="0E84AC"/>
            </a:solidFill>
          </a:ln>
        </p:spPr>
        <p:txBody>
          <a:bodyPr wrap="square" rtlCol="0">
            <a:spAutoFit/>
          </a:bodyPr>
          <a:lstStyle/>
          <a:p>
            <a:r>
              <a:rPr lang="en-AU" sz="2000" b="1" dirty="0">
                <a:solidFill>
                  <a:schemeClr val="bg1"/>
                </a:solidFill>
              </a:rPr>
              <a:t>Future</a:t>
            </a:r>
          </a:p>
        </p:txBody>
      </p:sp>
      <p:sp>
        <p:nvSpPr>
          <p:cNvPr id="11" name="TextBox 10"/>
          <p:cNvSpPr txBox="1"/>
          <p:nvPr/>
        </p:nvSpPr>
        <p:spPr>
          <a:xfrm>
            <a:off x="990834" y="2425123"/>
            <a:ext cx="1898666" cy="1323439"/>
          </a:xfrm>
          <a:prstGeom prst="rect">
            <a:avLst/>
          </a:prstGeom>
          <a:noFill/>
          <a:ln>
            <a:solidFill>
              <a:schemeClr val="tx1">
                <a:lumMod val="50000"/>
              </a:schemeClr>
            </a:solidFill>
          </a:ln>
        </p:spPr>
        <p:txBody>
          <a:bodyPr wrap="square" rtlCol="0">
            <a:spAutoFit/>
          </a:bodyPr>
          <a:lstStyle/>
          <a:p>
            <a:r>
              <a:rPr lang="en-US" sz="2000" dirty="0"/>
              <a:t>Subconscious experiences </a:t>
            </a:r>
          </a:p>
          <a:p>
            <a:endParaRPr lang="en-US" sz="2000" dirty="0"/>
          </a:p>
          <a:p>
            <a:r>
              <a:rPr lang="en-US" sz="2000" dirty="0"/>
              <a:t>Skill practice</a:t>
            </a:r>
          </a:p>
        </p:txBody>
      </p:sp>
      <p:sp>
        <p:nvSpPr>
          <p:cNvPr id="12" name="TextBox 11"/>
          <p:cNvSpPr txBox="1"/>
          <p:nvPr/>
        </p:nvSpPr>
        <p:spPr>
          <a:xfrm>
            <a:off x="4682097" y="2425123"/>
            <a:ext cx="1898666" cy="1323439"/>
          </a:xfrm>
          <a:prstGeom prst="rect">
            <a:avLst/>
          </a:prstGeom>
          <a:noFill/>
          <a:ln>
            <a:solidFill>
              <a:schemeClr val="tx1">
                <a:lumMod val="50000"/>
              </a:schemeClr>
            </a:solidFill>
          </a:ln>
        </p:spPr>
        <p:txBody>
          <a:bodyPr wrap="square" rtlCol="0">
            <a:spAutoFit/>
          </a:bodyPr>
          <a:lstStyle/>
          <a:p>
            <a:r>
              <a:rPr lang="en-AU" sz="2000" dirty="0"/>
              <a:t>Subconscious responses </a:t>
            </a:r>
          </a:p>
          <a:p>
            <a:endParaRPr lang="en-AU" sz="2000" dirty="0"/>
          </a:p>
          <a:p>
            <a:r>
              <a:rPr lang="en-AU" sz="2000" dirty="0"/>
              <a:t>Skills </a:t>
            </a:r>
            <a:endParaRPr lang="en-US" sz="2000" dirty="0"/>
          </a:p>
        </p:txBody>
      </p:sp>
      <p:sp>
        <p:nvSpPr>
          <p:cNvPr id="14" name="Right Arrow 13"/>
          <p:cNvSpPr/>
          <p:nvPr/>
        </p:nvSpPr>
        <p:spPr>
          <a:xfrm>
            <a:off x="3029023" y="2776680"/>
            <a:ext cx="1581231" cy="360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sp>
        <p:nvSpPr>
          <p:cNvPr id="15" name="TextBox 14"/>
          <p:cNvSpPr txBox="1"/>
          <p:nvPr/>
        </p:nvSpPr>
        <p:spPr>
          <a:xfrm>
            <a:off x="2961085" y="3176847"/>
            <a:ext cx="1717105" cy="707886"/>
          </a:xfrm>
          <a:prstGeom prst="rect">
            <a:avLst/>
          </a:prstGeom>
          <a:solidFill>
            <a:schemeClr val="bg1"/>
          </a:solidFill>
        </p:spPr>
        <p:txBody>
          <a:bodyPr wrap="square" rtlCol="0">
            <a:spAutoFit/>
          </a:bodyPr>
          <a:lstStyle/>
          <a:p>
            <a:pPr algn="ctr">
              <a:spcAft>
                <a:spcPts val="1600"/>
              </a:spcAft>
            </a:pPr>
            <a:r>
              <a:rPr lang="en-US" sz="2000" b="1" dirty="0"/>
              <a:t>Automatic memory</a:t>
            </a:r>
          </a:p>
        </p:txBody>
      </p:sp>
      <p:sp>
        <p:nvSpPr>
          <p:cNvPr id="16" name="TextBox 15"/>
          <p:cNvSpPr txBox="1"/>
          <p:nvPr/>
        </p:nvSpPr>
        <p:spPr>
          <a:xfrm>
            <a:off x="990737" y="4112460"/>
            <a:ext cx="1900800" cy="1015663"/>
          </a:xfrm>
          <a:prstGeom prst="rect">
            <a:avLst/>
          </a:prstGeom>
          <a:noFill/>
          <a:ln w="12700" cmpd="thickThin">
            <a:solidFill>
              <a:schemeClr val="tx1"/>
            </a:solidFill>
          </a:ln>
        </p:spPr>
        <p:txBody>
          <a:bodyPr wrap="square" rtlCol="0">
            <a:spAutoFit/>
          </a:bodyPr>
          <a:lstStyle/>
          <a:p>
            <a:r>
              <a:rPr lang="en-US" sz="2000" dirty="0"/>
              <a:t>Conscious experiences (Episodes)</a:t>
            </a:r>
          </a:p>
        </p:txBody>
      </p:sp>
      <p:sp>
        <p:nvSpPr>
          <p:cNvPr id="17" name="TextBox 16"/>
          <p:cNvSpPr txBox="1"/>
          <p:nvPr/>
        </p:nvSpPr>
        <p:spPr>
          <a:xfrm>
            <a:off x="4682000" y="4112460"/>
            <a:ext cx="1900800" cy="707886"/>
          </a:xfrm>
          <a:prstGeom prst="rect">
            <a:avLst/>
          </a:prstGeom>
          <a:noFill/>
          <a:ln w="12700" cmpd="thickThin">
            <a:solidFill>
              <a:schemeClr val="tx1"/>
            </a:solidFill>
          </a:ln>
        </p:spPr>
        <p:txBody>
          <a:bodyPr wrap="square" rtlCol="0">
            <a:spAutoFit/>
          </a:bodyPr>
          <a:lstStyle/>
          <a:p>
            <a:r>
              <a:rPr lang="en-US" sz="2000" dirty="0"/>
              <a:t>Conscious memories</a:t>
            </a:r>
          </a:p>
        </p:txBody>
      </p:sp>
      <p:sp>
        <p:nvSpPr>
          <p:cNvPr id="18" name="TextBox 17"/>
          <p:cNvSpPr txBox="1"/>
          <p:nvPr/>
        </p:nvSpPr>
        <p:spPr>
          <a:xfrm>
            <a:off x="4682891" y="5021065"/>
            <a:ext cx="1900800" cy="707886"/>
          </a:xfrm>
          <a:prstGeom prst="rect">
            <a:avLst/>
          </a:prstGeom>
          <a:noFill/>
          <a:ln w="12700" cmpd="thickThin">
            <a:solidFill>
              <a:schemeClr val="tx1"/>
            </a:solidFill>
          </a:ln>
        </p:spPr>
        <p:txBody>
          <a:bodyPr wrap="square" rtlCol="0">
            <a:spAutoFit/>
          </a:bodyPr>
          <a:lstStyle/>
          <a:p>
            <a:r>
              <a:rPr lang="en-US" sz="2000" dirty="0"/>
              <a:t>Conscious intentions</a:t>
            </a:r>
          </a:p>
        </p:txBody>
      </p:sp>
      <p:sp>
        <p:nvSpPr>
          <p:cNvPr id="19" name="TextBox 18"/>
          <p:cNvSpPr txBox="1"/>
          <p:nvPr/>
        </p:nvSpPr>
        <p:spPr>
          <a:xfrm>
            <a:off x="8974780" y="5018633"/>
            <a:ext cx="1728000" cy="707886"/>
          </a:xfrm>
          <a:prstGeom prst="rect">
            <a:avLst/>
          </a:prstGeom>
          <a:noFill/>
          <a:ln w="12700" cmpd="thickThin">
            <a:solidFill>
              <a:schemeClr val="tx1"/>
            </a:solidFill>
          </a:ln>
        </p:spPr>
        <p:txBody>
          <a:bodyPr wrap="square" rtlCol="0">
            <a:spAutoFit/>
          </a:bodyPr>
          <a:lstStyle/>
          <a:p>
            <a:r>
              <a:rPr lang="en-US" sz="2000" dirty="0"/>
              <a:t>Future behaviour</a:t>
            </a:r>
          </a:p>
        </p:txBody>
      </p:sp>
      <p:sp>
        <p:nvSpPr>
          <p:cNvPr id="20" name="Right Arrow 19"/>
          <p:cNvSpPr/>
          <p:nvPr/>
        </p:nvSpPr>
        <p:spPr>
          <a:xfrm>
            <a:off x="3029023" y="4205052"/>
            <a:ext cx="1581231" cy="360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sp>
        <p:nvSpPr>
          <p:cNvPr id="21" name="TextBox 20"/>
          <p:cNvSpPr txBox="1"/>
          <p:nvPr/>
        </p:nvSpPr>
        <p:spPr>
          <a:xfrm>
            <a:off x="3082803" y="4477392"/>
            <a:ext cx="1402460" cy="707886"/>
          </a:xfrm>
          <a:prstGeom prst="rect">
            <a:avLst/>
          </a:prstGeom>
          <a:noFill/>
        </p:spPr>
        <p:txBody>
          <a:bodyPr wrap="square" rtlCol="0">
            <a:spAutoFit/>
          </a:bodyPr>
          <a:lstStyle/>
          <a:p>
            <a:pPr algn="ctr"/>
            <a:r>
              <a:rPr lang="en-US" sz="2000" b="1" dirty="0"/>
              <a:t>Episodic memory</a:t>
            </a:r>
          </a:p>
        </p:txBody>
      </p:sp>
      <p:sp>
        <p:nvSpPr>
          <p:cNvPr id="22" name="Right Arrow 21"/>
          <p:cNvSpPr/>
          <p:nvPr/>
        </p:nvSpPr>
        <p:spPr>
          <a:xfrm>
            <a:off x="6962752" y="5174522"/>
            <a:ext cx="1581231" cy="360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sp>
        <p:nvSpPr>
          <p:cNvPr id="24" name="TextBox 23"/>
          <p:cNvSpPr txBox="1"/>
          <p:nvPr/>
        </p:nvSpPr>
        <p:spPr>
          <a:xfrm>
            <a:off x="6743420" y="5463770"/>
            <a:ext cx="1962823" cy="707886"/>
          </a:xfrm>
          <a:prstGeom prst="rect">
            <a:avLst/>
          </a:prstGeom>
          <a:noFill/>
        </p:spPr>
        <p:txBody>
          <a:bodyPr wrap="square" rtlCol="0">
            <a:spAutoFit/>
          </a:bodyPr>
          <a:lstStyle/>
          <a:p>
            <a:pPr algn="ctr">
              <a:spcAft>
                <a:spcPts val="800"/>
              </a:spcAft>
            </a:pPr>
            <a:r>
              <a:rPr lang="en-US" sz="2000" b="1" dirty="0"/>
              <a:t>Prospective memory</a:t>
            </a:r>
          </a:p>
        </p:txBody>
      </p:sp>
      <p:sp>
        <p:nvSpPr>
          <p:cNvPr id="25" name="Content Placeholder 5">
            <a:extLst>
              <a:ext uri="{FF2B5EF4-FFF2-40B4-BE49-F238E27FC236}">
                <a16:creationId xmlns:a16="http://schemas.microsoft.com/office/drawing/2014/main" id="{81F71575-ECC2-414F-8B33-468337EA9022}"/>
              </a:ext>
            </a:extLst>
          </p:cNvPr>
          <p:cNvSpPr txBox="1">
            <a:spLocks/>
          </p:cNvSpPr>
          <p:nvPr/>
        </p:nvSpPr>
        <p:spPr>
          <a:xfrm>
            <a:off x="719668" y="308207"/>
            <a:ext cx="8160643" cy="432495"/>
          </a:xfrm>
          <a:prstGeom prst="rect">
            <a:avLst/>
          </a:prstGeom>
        </p:spPr>
        <p:txBody>
          <a:bodyPr lIns="0" tIns="0" rIns="0" bIns="0" anchor="ctr"/>
          <a:lstStyle>
            <a:lvl1pPr marL="0" indent="0" algn="l" defTabSz="1219170" rtl="0" eaLnBrk="1" latinLnBrk="0" hangingPunct="1">
              <a:spcBef>
                <a:spcPts val="800"/>
              </a:spcBef>
              <a:buClr>
                <a:schemeClr val="accent2"/>
              </a:buClr>
              <a:buFontTx/>
              <a:buNone/>
              <a:defRPr sz="2400" b="1" kern="1200" spc="0" baseline="0">
                <a:solidFill>
                  <a:schemeClr val="accent1"/>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Past, present and future</a:t>
            </a:r>
          </a:p>
        </p:txBody>
      </p:sp>
      <p:pic>
        <p:nvPicPr>
          <p:cNvPr id="27" name="Picture 26">
            <a:extLst>
              <a:ext uri="{FF2B5EF4-FFF2-40B4-BE49-F238E27FC236}">
                <a16:creationId xmlns:a16="http://schemas.microsoft.com/office/drawing/2014/main" id="{5F083CA7-C9C7-4D7F-B7B1-1C0424D5D9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2532" y="1053398"/>
            <a:ext cx="1837795" cy="875140"/>
          </a:xfrm>
          <a:prstGeom prst="rect">
            <a:avLst/>
          </a:prstGeom>
        </p:spPr>
      </p:pic>
      <p:pic>
        <p:nvPicPr>
          <p:cNvPr id="29" name="Picture 28">
            <a:extLst>
              <a:ext uri="{FF2B5EF4-FFF2-40B4-BE49-F238E27FC236}">
                <a16:creationId xmlns:a16="http://schemas.microsoft.com/office/drawing/2014/main" id="{D31B88DA-FE75-49CB-9113-6917A806B0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2342" y="3583752"/>
            <a:ext cx="1898667" cy="911661"/>
          </a:xfrm>
          <a:prstGeom prst="rect">
            <a:avLst/>
          </a:prstGeom>
        </p:spPr>
      </p:pic>
      <p:pic>
        <p:nvPicPr>
          <p:cNvPr id="31" name="Picture 30">
            <a:extLst>
              <a:ext uri="{FF2B5EF4-FFF2-40B4-BE49-F238E27FC236}">
                <a16:creationId xmlns:a16="http://schemas.microsoft.com/office/drawing/2014/main" id="{534D1530-5FA3-42C8-8F65-DC4C6329BA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532" y="1027730"/>
            <a:ext cx="1900800" cy="905143"/>
          </a:xfrm>
          <a:prstGeom prst="rect">
            <a:avLst/>
          </a:prstGeom>
        </p:spPr>
      </p:pic>
    </p:spTree>
    <p:extLst>
      <p:ext uri="{BB962C8B-B14F-4D97-AF65-F5344CB8AC3E}">
        <p14:creationId xmlns:p14="http://schemas.microsoft.com/office/powerpoint/2010/main" val="3342636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18" grpId="0" animBg="1"/>
      <p:bldP spid="19" grpId="0" animBg="1"/>
      <p:bldP spid="20" grpId="0" animBg="1"/>
      <p:bldP spid="21" grpId="0"/>
      <p:bldP spid="22" grpId="0" animBg="1"/>
      <p:bldP spid="2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lIns="0" tIns="0" rIns="0" bIns="0" anchor="ctr"/>
          <a:lstStyle/>
          <a:p>
            <a:r>
              <a:rPr lang="en-US" dirty="0"/>
              <a:t>How did I remember that?</a:t>
            </a:r>
            <a:endParaRPr lang="en-AU" dirty="0"/>
          </a:p>
        </p:txBody>
      </p:sp>
      <p:sp>
        <p:nvSpPr>
          <p:cNvPr id="3" name="Content Placeholder 2"/>
          <p:cNvSpPr>
            <a:spLocks noGrp="1"/>
          </p:cNvSpPr>
          <p:nvPr>
            <p:ph idx="1"/>
          </p:nvPr>
        </p:nvSpPr>
        <p:spPr>
          <a:xfrm>
            <a:off x="719667" y="1412777"/>
            <a:ext cx="10848446" cy="4512017"/>
          </a:xfrm>
        </p:spPr>
        <p:txBody>
          <a:bodyPr/>
          <a:lstStyle/>
          <a:p>
            <a:r>
              <a:rPr lang="en-US" sz="2000" dirty="0"/>
              <a:t>How many words did you recall from part 1 (to do with ‘A’ words) of the counting game?</a:t>
            </a:r>
          </a:p>
          <a:p>
            <a:endParaRPr lang="en-US" sz="2000" dirty="0"/>
          </a:p>
          <a:p>
            <a:r>
              <a:rPr lang="en-US" sz="2000" dirty="0"/>
              <a:t>How many words did you recall from part 2 (to do with living things) of the counting game?</a:t>
            </a:r>
          </a:p>
          <a:p>
            <a:endParaRPr lang="en-US" sz="2000" dirty="0"/>
          </a:p>
          <a:p>
            <a:r>
              <a:rPr lang="en-US" sz="2000" dirty="0"/>
              <a:t>Why this result?</a:t>
            </a:r>
          </a:p>
        </p:txBody>
      </p:sp>
      <p:sp>
        <p:nvSpPr>
          <p:cNvPr id="4" name="Slide Number Placeholder 3"/>
          <p:cNvSpPr>
            <a:spLocks noGrp="1"/>
          </p:cNvSpPr>
          <p:nvPr>
            <p:ph type="sldNum" sz="quarter" idx="4"/>
          </p:nvPr>
        </p:nvSpPr>
        <p:spPr/>
        <p:txBody>
          <a:bodyPr/>
          <a:lstStyle/>
          <a:p>
            <a:fld id="{EAFF9662-E427-214F-A0F2-1EADCCA1E85B}" type="slidenum">
              <a:rPr lang="en-US" smtClean="0"/>
              <a:t>66</a:t>
            </a:fld>
            <a:endParaRPr lang="en-US"/>
          </a:p>
        </p:txBody>
      </p:sp>
    </p:spTree>
    <p:extLst>
      <p:ext uri="{BB962C8B-B14F-4D97-AF65-F5344CB8AC3E}">
        <p14:creationId xmlns:p14="http://schemas.microsoft.com/office/powerpoint/2010/main" val="4143047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lIns="0" tIns="0" rIns="0" bIns="0" anchor="ctr"/>
          <a:lstStyle/>
          <a:p>
            <a:r>
              <a:rPr lang="en-US" dirty="0"/>
              <a:t>Expansion strategies</a:t>
            </a:r>
            <a:endParaRPr lang="en-AU" dirty="0"/>
          </a:p>
        </p:txBody>
      </p:sp>
      <p:sp>
        <p:nvSpPr>
          <p:cNvPr id="3" name="Content Placeholder 2"/>
          <p:cNvSpPr>
            <a:spLocks noGrp="1"/>
          </p:cNvSpPr>
          <p:nvPr>
            <p:ph idx="1"/>
          </p:nvPr>
        </p:nvSpPr>
        <p:spPr/>
        <p:txBody>
          <a:bodyPr>
            <a:noAutofit/>
          </a:bodyPr>
          <a:lstStyle/>
          <a:p>
            <a:r>
              <a:rPr lang="en-US" sz="2000" dirty="0"/>
              <a:t>It’s all about processing information at a deeper level</a:t>
            </a:r>
          </a:p>
          <a:p>
            <a:endParaRPr lang="en-US" sz="2000" dirty="0"/>
          </a:p>
          <a:p>
            <a:pPr marL="971526" lvl="1" indent="-514338">
              <a:spcBef>
                <a:spcPts val="0"/>
              </a:spcBef>
              <a:spcAft>
                <a:spcPts val="1800"/>
              </a:spcAft>
              <a:buClrTx/>
              <a:buFont typeface="+mj-lt"/>
              <a:buAutoNum type="arabicPeriod"/>
            </a:pPr>
            <a:r>
              <a:rPr lang="en-AU" sz="2000" dirty="0"/>
              <a:t>Link the information to what you already know</a:t>
            </a:r>
          </a:p>
          <a:p>
            <a:pPr marL="971526" lvl="1" indent="-514338">
              <a:spcBef>
                <a:spcPts val="0"/>
              </a:spcBef>
              <a:spcAft>
                <a:spcPts val="1800"/>
              </a:spcAft>
              <a:buClrTx/>
              <a:buFont typeface="+mj-lt"/>
              <a:buAutoNum type="arabicPeriod"/>
            </a:pPr>
            <a:r>
              <a:rPr lang="en-AU" sz="2000" dirty="0"/>
              <a:t>Think about how this information came about</a:t>
            </a:r>
          </a:p>
          <a:p>
            <a:pPr marL="971526" lvl="1" indent="-514338">
              <a:spcBef>
                <a:spcPts val="0"/>
              </a:spcBef>
              <a:spcAft>
                <a:spcPts val="1800"/>
              </a:spcAft>
              <a:buClrTx/>
              <a:buFont typeface="+mj-lt"/>
              <a:buAutoNum type="arabicPeriod"/>
            </a:pPr>
            <a:r>
              <a:rPr lang="en-AU" sz="2000" dirty="0"/>
              <a:t>Ask yourself as many questions as you can about the information</a:t>
            </a:r>
          </a:p>
          <a:p>
            <a:pPr marL="971526" lvl="1" indent="-514338">
              <a:spcBef>
                <a:spcPts val="0"/>
              </a:spcBef>
              <a:spcAft>
                <a:spcPts val="1800"/>
              </a:spcAft>
              <a:buClrTx/>
              <a:buFont typeface="+mj-lt"/>
              <a:buAutoNum type="arabicPeriod"/>
            </a:pPr>
            <a:r>
              <a:rPr lang="en-AU" sz="2000" dirty="0"/>
              <a:t>Simply spend time thinking about it</a:t>
            </a:r>
          </a:p>
          <a:p>
            <a:pPr marL="971526" lvl="1" indent="-514338">
              <a:spcBef>
                <a:spcPts val="0"/>
              </a:spcBef>
              <a:spcAft>
                <a:spcPts val="1800"/>
              </a:spcAft>
              <a:buClrTx/>
              <a:buFont typeface="+mj-lt"/>
              <a:buAutoNum type="arabicPeriod"/>
            </a:pPr>
            <a:r>
              <a:rPr lang="en-AU" sz="2000" dirty="0"/>
              <a:t>Explain it to someone else but in your own words</a:t>
            </a:r>
            <a:br>
              <a:rPr lang="en-AU" sz="2000" dirty="0"/>
            </a:br>
            <a:endParaRPr lang="en-AU" sz="2000" dirty="0"/>
          </a:p>
          <a:p>
            <a:pPr marL="2849929" lvl="5" indent="0">
              <a:buNone/>
            </a:pPr>
            <a:r>
              <a:rPr lang="en-AU" sz="2000" b="1" dirty="0"/>
              <a:t>The best way to learn is to teach</a:t>
            </a:r>
            <a:endParaRPr lang="en-US" sz="2000" b="1" dirty="0"/>
          </a:p>
        </p:txBody>
      </p:sp>
      <p:sp>
        <p:nvSpPr>
          <p:cNvPr id="4" name="Slide Number Placeholder 3"/>
          <p:cNvSpPr>
            <a:spLocks noGrp="1"/>
          </p:cNvSpPr>
          <p:nvPr>
            <p:ph type="sldNum" sz="quarter" idx="4"/>
          </p:nvPr>
        </p:nvSpPr>
        <p:spPr/>
        <p:txBody>
          <a:bodyPr/>
          <a:lstStyle/>
          <a:p>
            <a:fld id="{EAFF9662-E427-214F-A0F2-1EADCCA1E85B}" type="slidenum">
              <a:rPr lang="en-US" smtClean="0"/>
              <a:t>67</a:t>
            </a:fld>
            <a:endParaRPr lang="en-US"/>
          </a:p>
        </p:txBody>
      </p:sp>
    </p:spTree>
    <p:extLst>
      <p:ext uri="{BB962C8B-B14F-4D97-AF65-F5344CB8AC3E}">
        <p14:creationId xmlns:p14="http://schemas.microsoft.com/office/powerpoint/2010/main" val="3441798888"/>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884513425"/>
              </p:ext>
            </p:extLst>
          </p:nvPr>
        </p:nvGraphicFramePr>
        <p:xfrm>
          <a:off x="719667" y="1448909"/>
          <a:ext cx="10800000" cy="29088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386000">
                  <a:extLst>
                    <a:ext uri="{9D8B030D-6E8A-4147-A177-3AD203B41FA5}">
                      <a16:colId xmlns:a16="http://schemas.microsoft.com/office/drawing/2014/main" val="20003"/>
                    </a:ext>
                  </a:extLst>
                </a:gridCol>
                <a:gridCol w="1800000">
                  <a:extLst>
                    <a:ext uri="{9D8B030D-6E8A-4147-A177-3AD203B41FA5}">
                      <a16:colId xmlns:a16="http://schemas.microsoft.com/office/drawing/2014/main" val="20004"/>
                    </a:ext>
                  </a:extLst>
                </a:gridCol>
              </a:tblGrid>
              <a:tr h="792000">
                <a:tc>
                  <a:txBody>
                    <a:bodyPr/>
                    <a:lstStyle/>
                    <a:p>
                      <a:r>
                        <a:rPr lang="en-AU" sz="2000" dirty="0"/>
                        <a:t>Description</a:t>
                      </a:r>
                      <a:endParaRPr lang="en-AU" sz="1800" dirty="0"/>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2000" dirty="0"/>
                        <a:t>Used four or more expansion strategies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endParaRPr lang="en-AU" sz="1800" b="1"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en-US" sz="2000" dirty="0"/>
                        <a:t>Used three expansion strategies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0">
                <a:tc>
                  <a:txBody>
                    <a:bodyPr/>
                    <a:lstStyle/>
                    <a:p>
                      <a:r>
                        <a:rPr lang="en-US" sz="2000" dirty="0"/>
                        <a:t>Used two expansion strategies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0">
                <a:tc>
                  <a:txBody>
                    <a:bodyPr/>
                    <a:lstStyle/>
                    <a:p>
                      <a:r>
                        <a:rPr lang="en-US" sz="2000" dirty="0"/>
                        <a:t>Used one or no expansion strategies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7" name="Content Placeholder 6"/>
          <p:cNvSpPr>
            <a:spLocks noGrp="1"/>
          </p:cNvSpPr>
          <p:nvPr>
            <p:ph sz="quarter" idx="15"/>
          </p:nvPr>
        </p:nvSpPr>
        <p:spPr/>
        <p:txBody>
          <a:bodyPr lIns="0" tIns="0" rIns="0" bIns="0" anchor="ctr"/>
          <a:lstStyle/>
          <a:p>
            <a:r>
              <a:rPr lang="en-US" dirty="0"/>
              <a:t>Brainwork prediction</a:t>
            </a:r>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t>68</a:t>
            </a:fld>
            <a:endParaRPr lang="en-US"/>
          </a:p>
        </p:txBody>
      </p:sp>
      <p:sp>
        <p:nvSpPr>
          <p:cNvPr id="6" name="TextBox 5"/>
          <p:cNvSpPr txBox="1"/>
          <p:nvPr/>
        </p:nvSpPr>
        <p:spPr>
          <a:xfrm>
            <a:off x="637450" y="991558"/>
            <a:ext cx="5045570" cy="400110"/>
          </a:xfrm>
          <a:prstGeom prst="rect">
            <a:avLst/>
          </a:prstGeom>
          <a:noFill/>
        </p:spPr>
        <p:txBody>
          <a:bodyPr wrap="square" rtlCol="0">
            <a:spAutoFit/>
          </a:bodyPr>
          <a:lstStyle/>
          <a:p>
            <a:r>
              <a:rPr lang="en-US" sz="2000" b="1" dirty="0"/>
              <a:t>Apply expansion strategies</a:t>
            </a:r>
          </a:p>
        </p:txBody>
      </p:sp>
      <p:sp>
        <p:nvSpPr>
          <p:cNvPr id="8" name="Rounded Rectangle 7"/>
          <p:cNvSpPr/>
          <p:nvPr/>
        </p:nvSpPr>
        <p:spPr>
          <a:xfrm>
            <a:off x="8297642" y="1283479"/>
            <a:ext cx="1454087" cy="32915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p>
        </p:txBody>
      </p:sp>
      <p:sp>
        <p:nvSpPr>
          <p:cNvPr id="14" name="TextBox 13">
            <a:extLst>
              <a:ext uri="{FF2B5EF4-FFF2-40B4-BE49-F238E27FC236}">
                <a16:creationId xmlns:a16="http://schemas.microsoft.com/office/drawing/2014/main" id="{2B2A6597-B723-4E80-B445-338B8E36DEE5}"/>
              </a:ext>
            </a:extLst>
          </p:cNvPr>
          <p:cNvSpPr txBox="1"/>
          <p:nvPr/>
        </p:nvSpPr>
        <p:spPr>
          <a:xfrm>
            <a:off x="10459858" y="581364"/>
            <a:ext cx="1491517" cy="523220"/>
          </a:xfrm>
          <a:prstGeom prst="rect">
            <a:avLst/>
          </a:prstGeom>
          <a:noFill/>
        </p:spPr>
        <p:txBody>
          <a:bodyPr wrap="square" rtlCol="0">
            <a:spAutoFit/>
          </a:bodyPr>
          <a:lstStyle/>
          <a:p>
            <a:r>
              <a:rPr lang="en-AU" sz="1400" b="1" dirty="0">
                <a:solidFill>
                  <a:schemeClr val="accent1"/>
                </a:solidFill>
              </a:rPr>
              <a:t>Pages 3 and 37 in workbook </a:t>
            </a:r>
          </a:p>
        </p:txBody>
      </p:sp>
      <p:pic>
        <p:nvPicPr>
          <p:cNvPr id="15" name="Picture 14">
            <a:extLst>
              <a:ext uri="{FF2B5EF4-FFF2-40B4-BE49-F238E27FC236}">
                <a16:creationId xmlns:a16="http://schemas.microsoft.com/office/drawing/2014/main" id="{EB4077FA-70A5-4FF7-9478-B3B488DCE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00" y="341575"/>
            <a:ext cx="763458" cy="766117"/>
          </a:xfrm>
          <a:prstGeom prst="rect">
            <a:avLst/>
          </a:prstGeom>
        </p:spPr>
      </p:pic>
      <p:sp>
        <p:nvSpPr>
          <p:cNvPr id="11" name="Content Placeholder 11"/>
          <p:cNvSpPr txBox="1">
            <a:spLocks/>
          </p:cNvSpPr>
          <p:nvPr/>
        </p:nvSpPr>
        <p:spPr>
          <a:xfrm>
            <a:off x="637450" y="4940949"/>
            <a:ext cx="10800603" cy="883433"/>
          </a:xfrm>
          <a:prstGeom prst="rect">
            <a:avLst/>
          </a:prstGeom>
        </p:spPr>
        <p:txBody>
          <a:bodyPr lIns="0" tIns="0" rIns="0" bIns="0">
            <a:noAutofit/>
          </a:bodyPr>
          <a:lstStyle>
            <a:lvl1pPr marL="0" indent="0" algn="l" defTabSz="1219170" rtl="0" eaLnBrk="1" latinLnBrk="0" hangingPunct="1">
              <a:spcBef>
                <a:spcPts val="800"/>
              </a:spcBef>
              <a:buClr>
                <a:schemeClr val="accent2"/>
              </a:buClr>
              <a:buFont typeface="Wingdings" panose="05000000000000000000" pitchFamily="2" charset="2"/>
              <a:buNone/>
              <a:defRPr sz="1800" b="0" i="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Tree>
    <p:extLst>
      <p:ext uri="{BB962C8B-B14F-4D97-AF65-F5344CB8AC3E}">
        <p14:creationId xmlns:p14="http://schemas.microsoft.com/office/powerpoint/2010/main" val="1327607144"/>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algn="ctr"/>
            <a:r>
              <a:rPr lang="en-AU" sz="4000" b="1" dirty="0"/>
              <a:t>End of Module 2</a:t>
            </a:r>
          </a:p>
        </p:txBody>
      </p:sp>
      <p:sp>
        <p:nvSpPr>
          <p:cNvPr id="4" name="Slide Number Placeholder 3"/>
          <p:cNvSpPr>
            <a:spLocks noGrp="1"/>
          </p:cNvSpPr>
          <p:nvPr>
            <p:ph type="sldNum" sz="quarter" idx="4"/>
          </p:nvPr>
        </p:nvSpPr>
        <p:spPr/>
        <p:txBody>
          <a:bodyPr/>
          <a:lstStyle/>
          <a:p>
            <a:fld id="{5EA579A0-2D03-40E0-9AF7-97C6E3FFE6EE}" type="slidenum">
              <a:rPr lang="en-AU" smtClean="0"/>
              <a:pPr/>
              <a:t>69</a:t>
            </a:fld>
            <a:endParaRPr lang="en-AU" dirty="0"/>
          </a:p>
        </p:txBody>
      </p:sp>
      <p:sp>
        <p:nvSpPr>
          <p:cNvPr id="5" name="Content Placeholder 2"/>
          <p:cNvSpPr>
            <a:spLocks noGrp="1"/>
          </p:cNvSpPr>
          <p:nvPr>
            <p:ph sz="quarter" idx="16"/>
          </p:nvPr>
        </p:nvSpPr>
        <p:spPr>
          <a:prstGeom prst="rect">
            <a:avLst/>
          </a:prstGeom>
        </p:spPr>
        <p:txBody>
          <a:bodyPr anchor="ctr"/>
          <a:lstStyle>
            <a:lvl1pPr marL="0" indent="0" algn="r" defTabSz="1219170" rtl="0" eaLnBrk="1" latinLnBrk="0" hangingPunct="1">
              <a:spcBef>
                <a:spcPts val="800"/>
              </a:spcBef>
              <a:buClr>
                <a:schemeClr val="accent2"/>
              </a:buClr>
              <a:buFontTx/>
              <a:buNone/>
              <a:defRPr sz="2400" b="0" kern="1200" spc="0" baseline="0">
                <a:solidFill>
                  <a:schemeClr val="bg1"/>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1200" dirty="0"/>
          </a:p>
          <a:p>
            <a:r>
              <a:rPr lang="en-US" sz="1200" dirty="0"/>
              <a:t>July 2020</a:t>
            </a:r>
            <a:endParaRPr lang="en-AU" sz="1200" dirty="0"/>
          </a:p>
        </p:txBody>
      </p:sp>
    </p:spTree>
    <p:extLst>
      <p:ext uri="{BB962C8B-B14F-4D97-AF65-F5344CB8AC3E}">
        <p14:creationId xmlns:p14="http://schemas.microsoft.com/office/powerpoint/2010/main" val="13752184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t>7</a:t>
            </a:fld>
            <a:endParaRPr lang="en-US" dirty="0"/>
          </a:p>
        </p:txBody>
      </p:sp>
      <p:sp>
        <p:nvSpPr>
          <p:cNvPr id="9" name="Content Placeholder 8"/>
          <p:cNvSpPr>
            <a:spLocks noGrp="1"/>
          </p:cNvSpPr>
          <p:nvPr>
            <p:ph sz="quarter" idx="16"/>
          </p:nvPr>
        </p:nvSpPr>
        <p:spPr/>
        <p:txBody>
          <a:bodyPr/>
          <a:lstStyle/>
          <a:p>
            <a:r>
              <a:rPr lang="en-US" sz="2400" dirty="0"/>
              <a:t>Counting game</a:t>
            </a:r>
            <a:endParaRPr lang="en-AU" sz="2400" dirty="0"/>
          </a:p>
        </p:txBody>
      </p:sp>
      <p:sp>
        <p:nvSpPr>
          <p:cNvPr id="8" name="Content Placeholder 2"/>
          <p:cNvSpPr txBox="1">
            <a:spLocks/>
          </p:cNvSpPr>
          <p:nvPr/>
        </p:nvSpPr>
        <p:spPr>
          <a:xfrm>
            <a:off x="1482216" y="5176082"/>
            <a:ext cx="9590771" cy="9002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800" b="1" dirty="0">
                <a:solidFill>
                  <a:schemeClr val="bg1"/>
                </a:solidFill>
              </a:rPr>
              <a:t>Count the words with the letter ‘A’ in them. Ready?</a:t>
            </a:r>
          </a:p>
        </p:txBody>
      </p:sp>
      <p:sp>
        <p:nvSpPr>
          <p:cNvPr id="11" name="TextBox 10"/>
          <p:cNvSpPr txBox="1"/>
          <p:nvPr/>
        </p:nvSpPr>
        <p:spPr>
          <a:xfrm>
            <a:off x="10610800" y="599553"/>
            <a:ext cx="1257675" cy="523220"/>
          </a:xfrm>
          <a:prstGeom prst="rect">
            <a:avLst/>
          </a:prstGeom>
          <a:noFill/>
        </p:spPr>
        <p:txBody>
          <a:bodyPr wrap="square" rtlCol="0">
            <a:spAutoFit/>
          </a:bodyPr>
          <a:lstStyle/>
          <a:p>
            <a:pPr algn="ctr"/>
            <a:r>
              <a:rPr lang="en-AU" sz="1400" b="1" dirty="0">
                <a:solidFill>
                  <a:schemeClr val="bg1"/>
                </a:solidFill>
              </a:rPr>
              <a:t>Page 4 in workbook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8595" y="377627"/>
            <a:ext cx="866264" cy="86928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6395" y="1187562"/>
            <a:ext cx="5598877" cy="3561373"/>
          </a:xfrm>
          <a:prstGeom prst="rect">
            <a:avLst/>
          </a:prstGeom>
        </p:spPr>
      </p:pic>
    </p:spTree>
    <p:extLst>
      <p:ext uri="{BB962C8B-B14F-4D97-AF65-F5344CB8AC3E}">
        <p14:creationId xmlns:p14="http://schemas.microsoft.com/office/powerpoint/2010/main" val="280726846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AU" dirty="0"/>
              <a:t>Copyright</a:t>
            </a:r>
          </a:p>
        </p:txBody>
      </p:sp>
      <p:sp>
        <p:nvSpPr>
          <p:cNvPr id="5" name="Content Placeholder 4"/>
          <p:cNvSpPr>
            <a:spLocks noGrp="1"/>
          </p:cNvSpPr>
          <p:nvPr>
            <p:ph idx="1"/>
          </p:nvPr>
        </p:nvSpPr>
        <p:spPr/>
        <p:txBody>
          <a:bodyPr/>
          <a:lstStyle/>
          <a:p>
            <a:r>
              <a:rPr lang="en-AU" dirty="0"/>
              <a:t>This presentation is for use as part of the Alcohol and Drug Cognitive Enhancement (ACE) Program. No part may be copied or used for any other purpose without permission from the NSW Agency for Clinical Innovation. Contact via </a:t>
            </a:r>
            <a:r>
              <a:rPr lang="en-AU" dirty="0">
                <a:hlinkClick r:id="rId2"/>
              </a:rPr>
              <a:t>https://www.aci.health.nsw.gov.au/</a:t>
            </a:r>
            <a:endParaRPr lang="en-AU" dirty="0"/>
          </a:p>
          <a:p>
            <a:endParaRPr lang="en-AU" dirty="0"/>
          </a:p>
          <a:p>
            <a:r>
              <a:rPr lang="en-AU" dirty="0"/>
              <a:t>The examples may be amended to suit local conditions.  </a:t>
            </a:r>
          </a:p>
          <a:p>
            <a:endParaRPr lang="en-AU" dirty="0"/>
          </a:p>
        </p:txBody>
      </p:sp>
      <p:sp>
        <p:nvSpPr>
          <p:cNvPr id="3" name="Slide Number Placeholder 2"/>
          <p:cNvSpPr>
            <a:spLocks noGrp="1"/>
          </p:cNvSpPr>
          <p:nvPr>
            <p:ph type="sldNum" sz="quarter" idx="4"/>
          </p:nvPr>
        </p:nvSpPr>
        <p:spPr/>
        <p:txBody>
          <a:bodyPr/>
          <a:lstStyle/>
          <a:p>
            <a:fld id="{5EA579A0-2D03-40E0-9AF7-97C6E3FFE6EE}" type="slidenum">
              <a:rPr lang="en-AU" smtClean="0"/>
              <a:pPr/>
              <a:t>70</a:t>
            </a:fld>
            <a:endParaRPr lang="en-AU" dirty="0"/>
          </a:p>
        </p:txBody>
      </p:sp>
    </p:spTree>
    <p:extLst>
      <p:ext uri="{BB962C8B-B14F-4D97-AF65-F5344CB8AC3E}">
        <p14:creationId xmlns:p14="http://schemas.microsoft.com/office/powerpoint/2010/main" val="41558817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AU" b="1" dirty="0"/>
              <a:t>Shutterstock.com</a:t>
            </a:r>
          </a:p>
          <a:p>
            <a:endParaRPr lang="en-AU" dirty="0"/>
          </a:p>
        </p:txBody>
      </p:sp>
      <p:sp>
        <p:nvSpPr>
          <p:cNvPr id="3" name="Content Placeholder 2"/>
          <p:cNvSpPr>
            <a:spLocks noGrp="1"/>
          </p:cNvSpPr>
          <p:nvPr>
            <p:ph sz="half" idx="2"/>
          </p:nvPr>
        </p:nvSpPr>
        <p:spPr/>
        <p:txBody>
          <a:bodyPr/>
          <a:lstStyle/>
          <a:p>
            <a:endParaRPr lang="en-AU"/>
          </a:p>
        </p:txBody>
      </p:sp>
      <p:sp>
        <p:nvSpPr>
          <p:cNvPr id="4" name="Slide Number Placeholder 3"/>
          <p:cNvSpPr>
            <a:spLocks noGrp="1"/>
          </p:cNvSpPr>
          <p:nvPr>
            <p:ph type="sldNum" sz="quarter" idx="4"/>
          </p:nvPr>
        </p:nvSpPr>
        <p:spPr/>
        <p:txBody>
          <a:bodyPr/>
          <a:lstStyle/>
          <a:p>
            <a:fld id="{5EA579A0-2D03-40E0-9AF7-97C6E3FFE6EE}" type="slidenum">
              <a:rPr lang="en-AU" smtClean="0"/>
              <a:pPr/>
              <a:t>71</a:t>
            </a:fld>
            <a:endParaRPr lang="en-AU" dirty="0"/>
          </a:p>
        </p:txBody>
      </p:sp>
      <p:sp>
        <p:nvSpPr>
          <p:cNvPr id="5" name="Content Placeholder 4"/>
          <p:cNvSpPr>
            <a:spLocks noGrp="1"/>
          </p:cNvSpPr>
          <p:nvPr>
            <p:ph sz="quarter" idx="15"/>
          </p:nvPr>
        </p:nvSpPr>
        <p:spPr/>
        <p:txBody>
          <a:bodyPr/>
          <a:lstStyle/>
          <a:p>
            <a:r>
              <a:rPr lang="en-AU" dirty="0"/>
              <a:t>Image credits</a:t>
            </a:r>
          </a:p>
        </p:txBody>
      </p:sp>
      <p:pic>
        <p:nvPicPr>
          <p:cNvPr id="6" name="Picture Placeholder 5">
            <a:extLst>
              <a:ext uri="{FF2B5EF4-FFF2-40B4-BE49-F238E27FC236}">
                <a16:creationId xmlns:a16="http://schemas.microsoft.com/office/drawing/2014/main" id="{4DEF5E03-1DB9-4C68-B257-74671A5A1896}"/>
              </a:ext>
            </a:extLst>
          </p:cNvPr>
          <p:cNvPicPr>
            <a:picLocks noChangeAspect="1"/>
          </p:cNvPicPr>
          <p:nvPr/>
        </p:nvPicPr>
        <p:blipFill>
          <a:blip r:embed="rId3" cstate="print">
            <a:extLst>
              <a:ext uri="{28A0092B-C50C-407E-A947-70E740481C1C}">
                <a14:useLocalDpi xmlns:a14="http://schemas.microsoft.com/office/drawing/2010/main" val="0"/>
              </a:ext>
            </a:extLst>
          </a:blip>
          <a:srcRect t="100" b="100"/>
          <a:stretch>
            <a:fillRect/>
          </a:stretch>
        </p:blipFill>
        <p:spPr>
          <a:xfrm>
            <a:off x="719666" y="1767016"/>
            <a:ext cx="1280000" cy="720000"/>
          </a:xfrm>
          <a:prstGeom prst="rect">
            <a:avLst/>
          </a:prstGeom>
        </p:spPr>
      </p:pic>
      <p:grpSp>
        <p:nvGrpSpPr>
          <p:cNvPr id="12" name="Group 11"/>
          <p:cNvGrpSpPr/>
          <p:nvPr/>
        </p:nvGrpSpPr>
        <p:grpSpPr>
          <a:xfrm>
            <a:off x="2293717" y="1714215"/>
            <a:ext cx="1195259" cy="720000"/>
            <a:chOff x="2293717" y="1714215"/>
            <a:chExt cx="1195259" cy="825602"/>
          </a:xfrm>
        </p:grpSpPr>
        <p:sp>
          <p:nvSpPr>
            <p:cNvPr id="8" name="Rectangle 7"/>
            <p:cNvSpPr/>
            <p:nvPr/>
          </p:nvSpPr>
          <p:spPr>
            <a:xfrm>
              <a:off x="2293717" y="1714215"/>
              <a:ext cx="1195259" cy="825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p:nvPr/>
          </p:nvPicPr>
          <p:blipFill>
            <a:blip r:embed="rId4" cstate="screen">
              <a:extLst>
                <a:ext uri="{28A0092B-C50C-407E-A947-70E740481C1C}">
                  <a14:useLocalDpi xmlns:a14="http://schemas.microsoft.com/office/drawing/2010/main"/>
                </a:ext>
              </a:extLst>
            </a:blip>
            <a:stretch>
              <a:fillRect/>
            </a:stretch>
          </p:blipFill>
          <p:spPr>
            <a:xfrm>
              <a:off x="2368609" y="1779373"/>
              <a:ext cx="1087755" cy="720000"/>
            </a:xfrm>
            <a:prstGeom prst="rect">
              <a:avLst/>
            </a:prstGeom>
          </p:spPr>
        </p:pic>
      </p:grpSp>
      <p:pic>
        <p:nvPicPr>
          <p:cNvPr id="9" name="Picture 8">
            <a:extLst>
              <a:ext uri="{FF2B5EF4-FFF2-40B4-BE49-F238E27FC236}">
                <a16:creationId xmlns:a16="http://schemas.microsoft.com/office/drawing/2014/main" id="{20B9AE33-CCEE-4C7A-812D-B89450DEF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5325" y="2795466"/>
            <a:ext cx="622500" cy="720000"/>
          </a:xfrm>
          <a:prstGeom prst="rect">
            <a:avLst/>
          </a:prstGeom>
        </p:spPr>
      </p:pic>
      <p:pic>
        <p:nvPicPr>
          <p:cNvPr id="10" name="Picture 9">
            <a:extLst>
              <a:ext uri="{FF2B5EF4-FFF2-40B4-BE49-F238E27FC236}">
                <a16:creationId xmlns:a16="http://schemas.microsoft.com/office/drawing/2014/main" id="{13E5BEC5-E006-4659-ACB6-8BD1212D0D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262806" y="2764939"/>
            <a:ext cx="622500" cy="720000"/>
          </a:xfrm>
          <a:prstGeom prst="rect">
            <a:avLst/>
          </a:prstGeom>
        </p:spPr>
      </p:pic>
      <p:pic>
        <p:nvPicPr>
          <p:cNvPr id="11" name="Picture 10">
            <a:extLst>
              <a:ext uri="{FF2B5EF4-FFF2-40B4-BE49-F238E27FC236}">
                <a16:creationId xmlns:a16="http://schemas.microsoft.com/office/drawing/2014/main" id="{D65B4BA6-7FAA-49D9-B4B5-A7F165CDFA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486514" y="2748179"/>
            <a:ext cx="622500" cy="720000"/>
          </a:xfrm>
          <a:prstGeom prst="rect">
            <a:avLst/>
          </a:prstGeom>
        </p:spPr>
      </p:pic>
      <p:pic>
        <p:nvPicPr>
          <p:cNvPr id="13" name="Picture 12">
            <a:extLst>
              <a:ext uri="{FF2B5EF4-FFF2-40B4-BE49-F238E27FC236}">
                <a16:creationId xmlns:a16="http://schemas.microsoft.com/office/drawing/2014/main" id="{20B9AE33-CCEE-4C7A-812D-B89450DEFD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325" y="3673337"/>
            <a:ext cx="622500" cy="720000"/>
          </a:xfrm>
          <a:prstGeom prst="rect">
            <a:avLst/>
          </a:prstGeom>
        </p:spPr>
      </p:pic>
      <p:pic>
        <p:nvPicPr>
          <p:cNvPr id="14" name="Picture 13">
            <a:extLst>
              <a:ext uri="{FF2B5EF4-FFF2-40B4-BE49-F238E27FC236}">
                <a16:creationId xmlns:a16="http://schemas.microsoft.com/office/drawing/2014/main" id="{13E5BEC5-E006-4659-ACB6-8BD1212D0D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6514" y="3673337"/>
            <a:ext cx="622500" cy="720000"/>
          </a:xfrm>
          <a:prstGeom prst="rect">
            <a:avLst/>
          </a:prstGeom>
        </p:spPr>
      </p:pic>
      <p:pic>
        <p:nvPicPr>
          <p:cNvPr id="15" name="Picture 14">
            <a:extLst>
              <a:ext uri="{FF2B5EF4-FFF2-40B4-BE49-F238E27FC236}">
                <a16:creationId xmlns:a16="http://schemas.microsoft.com/office/drawing/2014/main" id="{D65B4BA6-7FAA-49D9-B4B5-A7F165CDFA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8846" y="3660504"/>
            <a:ext cx="622500" cy="720000"/>
          </a:xfrm>
          <a:prstGeom prst="rect">
            <a:avLst/>
          </a:prstGeom>
        </p:spPr>
      </p:pic>
      <p:pic>
        <p:nvPicPr>
          <p:cNvPr id="16" name="Picture 15">
            <a:extLst>
              <a:ext uri="{FF2B5EF4-FFF2-40B4-BE49-F238E27FC236}">
                <a16:creationId xmlns:a16="http://schemas.microsoft.com/office/drawing/2014/main" id="{20B9AE33-CCEE-4C7A-812D-B89450DEFDE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5325" y="4704452"/>
            <a:ext cx="622500" cy="720000"/>
          </a:xfrm>
          <a:prstGeom prst="rect">
            <a:avLst/>
          </a:prstGeom>
        </p:spPr>
      </p:pic>
      <p:pic>
        <p:nvPicPr>
          <p:cNvPr id="17" name="Picture 16">
            <a:extLst>
              <a:ext uri="{FF2B5EF4-FFF2-40B4-BE49-F238E27FC236}">
                <a16:creationId xmlns:a16="http://schemas.microsoft.com/office/drawing/2014/main" id="{13E5BEC5-E006-4659-ACB6-8BD1212D0D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877" y="4711228"/>
            <a:ext cx="622500" cy="720000"/>
          </a:xfrm>
          <a:prstGeom prst="rect">
            <a:avLst/>
          </a:prstGeom>
        </p:spPr>
      </p:pic>
      <p:pic>
        <p:nvPicPr>
          <p:cNvPr id="18" name="Picture 17">
            <a:extLst>
              <a:ext uri="{FF2B5EF4-FFF2-40B4-BE49-F238E27FC236}">
                <a16:creationId xmlns:a16="http://schemas.microsoft.com/office/drawing/2014/main" id="{D65B4BA6-7FAA-49D9-B4B5-A7F165CDFA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1655" y="4711228"/>
            <a:ext cx="622500" cy="720000"/>
          </a:xfrm>
          <a:prstGeom prst="rect">
            <a:avLst/>
          </a:prstGeom>
        </p:spPr>
      </p:pic>
      <p:sp>
        <p:nvSpPr>
          <p:cNvPr id="19" name="TextBox 18">
            <a:extLst>
              <a:ext uri="{FF2B5EF4-FFF2-40B4-BE49-F238E27FC236}">
                <a16:creationId xmlns:a16="http://schemas.microsoft.com/office/drawing/2014/main" id="{6FD300EB-F778-278A-E7D1-F097FB738C53}"/>
              </a:ext>
            </a:extLst>
          </p:cNvPr>
          <p:cNvSpPr txBox="1"/>
          <p:nvPr/>
        </p:nvSpPr>
        <p:spPr>
          <a:xfrm>
            <a:off x="624685" y="5619626"/>
            <a:ext cx="5088751" cy="400110"/>
          </a:xfrm>
          <a:prstGeom prst="rect">
            <a:avLst/>
          </a:prstGeom>
          <a:noFill/>
        </p:spPr>
        <p:txBody>
          <a:bodyPr wrap="square" rtlCol="0">
            <a:spAutoFit/>
          </a:bodyPr>
          <a:lstStyle/>
          <a:p>
            <a:r>
              <a:rPr lang="en-AU" sz="1000" dirty="0"/>
              <a:t>Published Mar 2018. Next Review 2028. © State of NSW (Agency for Clinical Innovation) and Advanced Neuropsychological Treatment Services</a:t>
            </a:r>
          </a:p>
        </p:txBody>
      </p:sp>
    </p:spTree>
    <p:extLst>
      <p:ext uri="{BB962C8B-B14F-4D97-AF65-F5344CB8AC3E}">
        <p14:creationId xmlns:p14="http://schemas.microsoft.com/office/powerpoint/2010/main" val="330120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4" name="Content Placeholder 3"/>
          <p:cNvSpPr>
            <a:spLocks noGrp="1"/>
          </p:cNvSpPr>
          <p:nvPr>
            <p:ph idx="1"/>
          </p:nvPr>
        </p:nvSpPr>
        <p:spPr/>
        <p:txBody>
          <a:bodyPr/>
          <a:lstStyle/>
          <a:p>
            <a:endParaRPr lang="en-AU" dirty="0"/>
          </a:p>
        </p:txBody>
      </p:sp>
      <p:sp>
        <p:nvSpPr>
          <p:cNvPr id="3" name="Slide Number Placeholder 2"/>
          <p:cNvSpPr>
            <a:spLocks noGrp="1"/>
          </p:cNvSpPr>
          <p:nvPr>
            <p:ph type="sldNum" sz="quarter" idx="4"/>
          </p:nvPr>
        </p:nvSpPr>
        <p:spPr/>
        <p:txBody>
          <a:bodyPr/>
          <a:lstStyle/>
          <a:p>
            <a:fld id="{5EA579A0-2D03-40E0-9AF7-97C6E3FFE6EE}" type="slidenum">
              <a:rPr lang="en-AU" smtClean="0"/>
              <a:pPr/>
              <a:t>8</a:t>
            </a:fld>
            <a:endParaRPr lang="en-AU" dirty="0"/>
          </a:p>
        </p:txBody>
      </p:sp>
      <p:sp>
        <p:nvSpPr>
          <p:cNvPr id="2" name="Title 1"/>
          <p:cNvSpPr>
            <a:spLocks noGrp="1"/>
          </p:cNvSpPr>
          <p:nvPr>
            <p:ph type="ctrTitle" idx="4294967295"/>
          </p:nvPr>
        </p:nvSpPr>
        <p:spPr>
          <a:xfrm>
            <a:off x="695324" y="2697163"/>
            <a:ext cx="10824945" cy="1463675"/>
          </a:xfrm>
          <a:prstGeom prst="rect">
            <a:avLst/>
          </a:prstGeom>
        </p:spPr>
        <p:txBody>
          <a:bodyPr>
            <a:normAutofit/>
          </a:bodyPr>
          <a:lstStyle/>
          <a:p>
            <a:pPr algn="ctr"/>
            <a:r>
              <a:rPr lang="en-US" sz="8000" dirty="0">
                <a:solidFill>
                  <a:schemeClr val="tx1"/>
                </a:solidFill>
              </a:rPr>
              <a:t>RED</a:t>
            </a:r>
          </a:p>
        </p:txBody>
      </p:sp>
    </p:spTree>
    <p:extLst>
      <p:ext uri="{BB962C8B-B14F-4D97-AF65-F5344CB8AC3E}">
        <p14:creationId xmlns:p14="http://schemas.microsoft.com/office/powerpoint/2010/main" val="1530352526"/>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2" name="Slide Number Placeholder 1"/>
          <p:cNvSpPr>
            <a:spLocks noGrp="1"/>
          </p:cNvSpPr>
          <p:nvPr>
            <p:ph type="sldNum" sz="quarter" idx="4"/>
          </p:nvPr>
        </p:nvSpPr>
        <p:spPr/>
        <p:txBody>
          <a:bodyPr/>
          <a:lstStyle/>
          <a:p>
            <a:fld id="{5EA579A0-2D03-40E0-9AF7-97C6E3FFE6EE}" type="slidenum">
              <a:rPr lang="en-AU" smtClean="0"/>
              <a:pPr/>
              <a:t>9</a:t>
            </a:fld>
            <a:endParaRPr lang="en-AU" dirty="0"/>
          </a:p>
        </p:txBody>
      </p:sp>
      <p:sp>
        <p:nvSpPr>
          <p:cNvPr id="4" name="Title 3"/>
          <p:cNvSpPr>
            <a:spLocks noGrp="1"/>
          </p:cNvSpPr>
          <p:nvPr>
            <p:ph type="ctrTitle" idx="4294967295"/>
          </p:nvPr>
        </p:nvSpPr>
        <p:spPr>
          <a:xfrm>
            <a:off x="719666" y="2693988"/>
            <a:ext cx="10800604" cy="1470025"/>
          </a:xfrm>
          <a:prstGeom prst="rect">
            <a:avLst/>
          </a:prstGeom>
        </p:spPr>
        <p:txBody>
          <a:bodyPr/>
          <a:lstStyle/>
          <a:p>
            <a:pPr algn="ctr"/>
            <a:r>
              <a:rPr lang="en-US" sz="8000" dirty="0">
                <a:solidFill>
                  <a:schemeClr val="tx1"/>
                </a:solidFill>
              </a:rPr>
              <a:t>ANGER</a:t>
            </a:r>
          </a:p>
        </p:txBody>
      </p:sp>
    </p:spTree>
    <p:extLst>
      <p:ext uri="{BB962C8B-B14F-4D97-AF65-F5344CB8AC3E}">
        <p14:creationId xmlns:p14="http://schemas.microsoft.com/office/powerpoint/2010/main" val="3173702862"/>
      </p:ext>
    </p:extLst>
  </p:cSld>
  <p:clrMapOvr>
    <a:masterClrMapping/>
  </p:clrMapOvr>
  <p:transition advClick="0" advTm="1000">
    <p:fade/>
  </p:transition>
</p:sld>
</file>

<file path=ppt/theme/theme1.xml><?xml version="1.0" encoding="utf-8"?>
<a:theme xmlns:a="http://schemas.openxmlformats.org/drawingml/2006/main" name="1_Content Slide_no logo">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F7DA11B-A0FC-44BB-A89E-EEBCE657ECF8}"/>
    </a:ext>
  </a:extLst>
</a:theme>
</file>

<file path=ppt/theme/theme2.xml><?xml version="1.0" encoding="utf-8"?>
<a:theme xmlns:a="http://schemas.openxmlformats.org/drawingml/2006/main" name="Content Slide_Blue_No Banner">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D4F6616-5876-4396-AB62-3B5EC98C0AA3}"/>
    </a:ext>
  </a:extLst>
</a:theme>
</file>

<file path=ppt/theme/theme3.xml><?xml version="1.0" encoding="utf-8"?>
<a:theme xmlns:a="http://schemas.openxmlformats.org/drawingml/2006/main" name="1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62500" lnSpcReduction="20000"/>
      </a:bodyPr>
      <a:lstStyle>
        <a:defPPr>
          <a:defRPr b="0" dirty="0" smtClean="0"/>
        </a:defPPr>
      </a:lstStyle>
    </a:txDef>
  </a:objectDefaults>
  <a:extraClrSchemeLst/>
  <a:extLst>
    <a:ext uri="{05A4C25C-085E-4340-85A3-A5531E510DB2}">
      <thm15:themeFamily xmlns:thm15="http://schemas.microsoft.com/office/thememl/2012/main" name="Presentation3" id="{C71152DD-7803-4D47-8622-50DEA75D2C76}" vid="{5046D5F4-E62F-457E-94DE-B710A96D6D9B}"/>
    </a:ext>
  </a:extLst>
</a:theme>
</file>

<file path=ppt/theme/theme4.xml><?xml version="1.0" encoding="utf-8"?>
<a:theme xmlns:a="http://schemas.openxmlformats.org/drawingml/2006/main" name="Office Theme">
  <a:themeElements>
    <a:clrScheme name="ACI_CustomTheme">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ACI_Custom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ACI_CustomTheme">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ACI_Custom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6D28EE2C6A8647B82B44CF8CCBE857" ma:contentTypeVersion="4" ma:contentTypeDescription="Create a new document." ma:contentTypeScope="" ma:versionID="7e0ccd98f9a0a6c45e229ddabc4f5317">
  <xsd:schema xmlns:xsd="http://www.w3.org/2001/XMLSchema" xmlns:xs="http://www.w3.org/2001/XMLSchema" xmlns:p="http://schemas.microsoft.com/office/2006/metadata/properties" xmlns:ns2="58ead461-8b71-4d91-ae50-328c1b3418b2" targetNamespace="http://schemas.microsoft.com/office/2006/metadata/properties" ma:root="true" ma:fieldsID="da36a24b9845758af2778ac8d471dd59" ns2:_="">
    <xsd:import namespace="58ead461-8b71-4d91-ae50-328c1b3418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ad461-8b71-4d91-ae50-328c1b341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E65ACE-222E-42ED-B0CA-3F6D97B67277}">
  <ds:schemaRefs>
    <ds:schemaRef ds:uri="http://schemas.microsoft.com/sharepoint/v3/contenttype/forms"/>
  </ds:schemaRefs>
</ds:datastoreItem>
</file>

<file path=customXml/itemProps2.xml><?xml version="1.0" encoding="utf-8"?>
<ds:datastoreItem xmlns:ds="http://schemas.openxmlformats.org/officeDocument/2006/customXml" ds:itemID="{46346C77-E8A6-44A6-84E6-0805F67D4722}">
  <ds:schemaRefs>
    <ds:schemaRef ds:uri="http://purl.org/dc/dcmitype/"/>
    <ds:schemaRef ds:uri="58ead461-8b71-4d91-ae50-328c1b3418b2"/>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www.w3.org/XML/1998/namespace"/>
    <ds:schemaRef ds:uri="http://schemas.microsoft.com/office/2006/documentManagement/types"/>
    <ds:schemaRef ds:uri="http://purl.org/dc/terms/"/>
  </ds:schemaRefs>
</ds:datastoreItem>
</file>

<file path=customXml/itemProps3.xml><?xml version="1.0" encoding="utf-8"?>
<ds:datastoreItem xmlns:ds="http://schemas.openxmlformats.org/officeDocument/2006/customXml" ds:itemID="{9F832930-FE9C-4763-84B4-4B5298A88D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ead461-8b71-4d91-ae50-328c1b3418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ACT PPT Special conference 16x9-2017</Template>
  <TotalTime>3242</TotalTime>
  <Words>4318</Words>
  <Application>Microsoft Office PowerPoint</Application>
  <PresentationFormat>Widescreen</PresentationFormat>
  <Paragraphs>628</Paragraphs>
  <Slides>71</Slides>
  <Notes>68</Notes>
  <HiddenSlides>2</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71</vt:i4>
      </vt:variant>
    </vt:vector>
  </HeadingPairs>
  <TitlesOfParts>
    <vt:vector size="77" baseType="lpstr">
      <vt:lpstr>Arial</vt:lpstr>
      <vt:lpstr>Franklin Gothic Medium</vt:lpstr>
      <vt:lpstr>Wingdings</vt:lpstr>
      <vt:lpstr>1_Content Slide_no logo</vt:lpstr>
      <vt:lpstr>Content Slide_Blue_No Banner</vt:lpstr>
      <vt:lpstr>1_Cover Slide</vt:lpstr>
      <vt:lpstr>Module 2: Learning and memory</vt:lpstr>
      <vt:lpstr>PowerPoint Presentation</vt:lpstr>
      <vt:lpstr>PowerPoint Presentation</vt:lpstr>
      <vt:lpstr>PowerPoint Presentation</vt:lpstr>
      <vt:lpstr>PowerPoint Presentation</vt:lpstr>
      <vt:lpstr>PowerPoint Presentation</vt:lpstr>
      <vt:lpstr>PowerPoint Presentation</vt:lpstr>
      <vt:lpstr>RED</vt:lpstr>
      <vt:lpstr>ANGER</vt:lpstr>
      <vt:lpstr>FIRE</vt:lpstr>
      <vt:lpstr>LIPS</vt:lpstr>
      <vt:lpstr>FERRARI</vt:lpstr>
      <vt:lpstr>RUBY</vt:lpstr>
      <vt:lpstr>SUN</vt:lpstr>
      <vt:lpstr>WINE</vt:lpstr>
      <vt:lpstr>HOT</vt:lpstr>
      <vt:lpstr>WESTPAC</vt:lpstr>
      <vt:lpstr>BLUSH</vt:lpstr>
      <vt:lpstr>READ</vt:lpstr>
      <vt:lpstr>BLOOD</vt:lpstr>
      <vt:lpstr>TAPE</vt:lpstr>
      <vt:lpstr>CHINA</vt:lpstr>
      <vt:lpstr>ROSE</vt:lpstr>
      <vt:lpstr>CHILLI</vt:lpstr>
      <vt:lpstr>MATCH</vt:lpstr>
      <vt:lpstr>RADISH</vt:lpstr>
      <vt:lpstr>COMMUNIST</vt:lpstr>
      <vt:lpstr>PowerPoint Presentation</vt:lpstr>
      <vt:lpstr>PowerPoint Presentation</vt:lpstr>
      <vt:lpstr>APPLE</vt:lpstr>
      <vt:lpstr>CASTLE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Drug Cognitive Enhancement Program Module 2: Learning and Memory</dc:title>
  <dc:creator>NSW Agency for Clinical Innovation;Advanced Neuropsychological Treatment Services</dc:creator>
  <cp:lastModifiedBy>Bronwyn Potter (Agency for Clinical Innovation)</cp:lastModifiedBy>
  <cp:revision>287</cp:revision>
  <cp:lastPrinted>2018-11-16T01:50:12Z</cp:lastPrinted>
  <dcterms:created xsi:type="dcterms:W3CDTF">2018-02-26T04:10:56Z</dcterms:created>
  <dcterms:modified xsi:type="dcterms:W3CDTF">2023-05-23T00:51:01Z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0x010100846D28EE2C6A8647B82B44CF8CCBE857</vt:lpwstr>
  </property>
</Properties>
</file>