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8" r:id="rId4"/>
    <p:sldMasterId id="2147483707" r:id="rId5"/>
    <p:sldMasterId id="2147483711" r:id="rId6"/>
  </p:sldMasterIdLst>
  <p:notesMasterIdLst>
    <p:notesMasterId r:id="rId28"/>
  </p:notesMasterIdLst>
  <p:handoutMasterIdLst>
    <p:handoutMasterId r:id="rId29"/>
  </p:handoutMasterIdLst>
  <p:sldIdLst>
    <p:sldId id="1068" r:id="rId7"/>
    <p:sldId id="430" r:id="rId8"/>
    <p:sldId id="1061" r:id="rId9"/>
    <p:sldId id="1070" r:id="rId10"/>
    <p:sldId id="431" r:id="rId11"/>
    <p:sldId id="429" r:id="rId12"/>
    <p:sldId id="675" r:id="rId13"/>
    <p:sldId id="1062" r:id="rId14"/>
    <p:sldId id="433" r:id="rId15"/>
    <p:sldId id="592" r:id="rId16"/>
    <p:sldId id="1064" r:id="rId17"/>
    <p:sldId id="676" r:id="rId18"/>
    <p:sldId id="1065" r:id="rId19"/>
    <p:sldId id="437" r:id="rId20"/>
    <p:sldId id="438" r:id="rId21"/>
    <p:sldId id="1063" r:id="rId22"/>
    <p:sldId id="519" r:id="rId23"/>
    <p:sldId id="593" r:id="rId24"/>
    <p:sldId id="1066" r:id="rId25"/>
    <p:sldId id="1067" r:id="rId26"/>
    <p:sldId id="1071" r:id="rId27"/>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James" initials="MJ" lastIdx="1" clrIdx="0">
    <p:extLst>
      <p:ext uri="{19B8F6BF-5375-455C-9EA6-DF929625EA0E}">
        <p15:presenceInfo xmlns:p15="http://schemas.microsoft.com/office/powerpoint/2012/main" userId="S-1-5-21-3772680477-1142385537-1250377330-80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5D499-07CF-4D2C-9E59-538A84535EF9}" v="8" dt="2021-03-11T22:24:10.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20" autoAdjust="0"/>
    <p:restoredTop sz="69487" autoAdjust="0"/>
  </p:normalViewPr>
  <p:slideViewPr>
    <p:cSldViewPr snapToGrid="0" snapToObjects="1">
      <p:cViewPr varScale="1">
        <p:scale>
          <a:sx n="79" d="100"/>
          <a:sy n="79" d="100"/>
        </p:scale>
        <p:origin x="1644" y="84"/>
      </p:cViewPr>
      <p:guideLst>
        <p:guide orient="horz" pos="2183"/>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Bainou (Agency for Clinical Innovation)" userId="S::victoria.bainou@health.nsw.gov.au::913248ec-f40c-4719-a781-36b5b26c5f4b" providerId="AD" clId="Web-{5A65D499-07CF-4D2C-9E59-538A84535EF9}"/>
    <pc:docChg chg="sldOrd">
      <pc:chgData name="Victoria Bainou (Agency for Clinical Innovation)" userId="S::victoria.bainou@health.nsw.gov.au::913248ec-f40c-4719-a781-36b5b26c5f4b" providerId="AD" clId="Web-{5A65D499-07CF-4D2C-9E59-538A84535EF9}" dt="2021-03-11T22:24:10.318" v="7"/>
      <pc:docMkLst>
        <pc:docMk/>
      </pc:docMkLst>
      <pc:sldChg chg="ord">
        <pc:chgData name="Victoria Bainou (Agency for Clinical Innovation)" userId="S::victoria.bainou@health.nsw.gov.au::913248ec-f40c-4719-a781-36b5b26c5f4b" providerId="AD" clId="Web-{5A65D499-07CF-4D2C-9E59-538A84535EF9}" dt="2021-03-11T22:24:10.318" v="7"/>
        <pc:sldMkLst>
          <pc:docMk/>
          <pc:sldMk cId="3568177138" sldId="437"/>
        </pc:sldMkLst>
      </pc:sldChg>
      <pc:sldChg chg="ord">
        <pc:chgData name="Victoria Bainou (Agency for Clinical Innovation)" userId="S::victoria.bainou@health.nsw.gov.au::913248ec-f40c-4719-a781-36b5b26c5f4b" providerId="AD" clId="Web-{5A65D499-07CF-4D2C-9E59-538A84535EF9}" dt="2021-03-11T22:24:09.583" v="6"/>
        <pc:sldMkLst>
          <pc:docMk/>
          <pc:sldMk cId="3340775813" sldId="438"/>
        </pc:sldMkLst>
      </pc:sldChg>
      <pc:sldChg chg="ord">
        <pc:chgData name="Victoria Bainou (Agency for Clinical Innovation)" userId="S::victoria.bainou@health.nsw.gov.au::913248ec-f40c-4719-a781-36b5b26c5f4b" providerId="AD" clId="Web-{5A65D499-07CF-4D2C-9E59-538A84535EF9}" dt="2021-03-11T22:17:56.061" v="3"/>
        <pc:sldMkLst>
          <pc:docMk/>
          <pc:sldMk cId="743223616" sldId="10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31ED7B34-EEDD-E24D-BD46-1597653B9BF8}" type="datetimeFigureOut">
              <a:rPr lang="en-US" smtClean="0"/>
              <a:t>5/23/2023</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3FD9064-53CC-654E-9ACC-F75C60F22DE4}" type="slidenum">
              <a:rPr lang="en-US" smtClean="0"/>
              <a:t>‹#›</a:t>
            </a:fld>
            <a:endParaRPr lang="en-US"/>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C26B5D1-E978-3F4A-991B-C5331B632E8E}" type="datetimeFigureOut">
              <a:rPr lang="en-US" smtClean="0"/>
              <a:t>5/23/2023</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5B1F220-AC8F-0940-8CE6-971FDE532671}" type="slidenum">
              <a:rPr lang="en-US" smtClean="0"/>
              <a:t>‹#›</a:t>
            </a:fld>
            <a:endParaRPr lang="en-US"/>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3663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Helps us be aware of any </a:t>
            </a:r>
            <a:r>
              <a:rPr lang="en-AU" sz="1200" b="1" kern="1200" dirty="0">
                <a:solidFill>
                  <a:schemeClr val="tx1"/>
                </a:solidFill>
                <a:effectLst/>
                <a:latin typeface="+mn-lt"/>
                <a:ea typeface="+mn-ea"/>
                <a:cs typeface="+mn-cs"/>
              </a:rPr>
              <a:t>changes in our behaviour</a:t>
            </a:r>
            <a:r>
              <a:rPr lang="en-AU" sz="1200" kern="1200" dirty="0">
                <a:solidFill>
                  <a:schemeClr val="tx1"/>
                </a:solidFill>
                <a:effectLst/>
                <a:latin typeface="+mn-lt"/>
                <a:ea typeface="+mn-ea"/>
                <a:cs typeface="+mn-cs"/>
              </a:rPr>
              <a:t> that might be needed at any time.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we are sensitive to other people's judgements, it is possible that we are better at monitoring what other people want at the expense of what we want.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is this good?</a:t>
            </a:r>
          </a:p>
          <a:p>
            <a:r>
              <a:rPr lang="en-AU" sz="1200" kern="1200" dirty="0">
                <a:solidFill>
                  <a:schemeClr val="tx1"/>
                </a:solidFill>
                <a:effectLst/>
                <a:latin typeface="+mn-lt"/>
                <a:ea typeface="+mn-ea"/>
                <a:cs typeface="+mn-cs"/>
              </a:rPr>
              <a:t>[Target answer: When other people know something about the situation we are not yet aware of, such as in potentially embarrassing situations.]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is this not so good?</a:t>
            </a:r>
          </a:p>
          <a:p>
            <a:r>
              <a:rPr lang="en-AU" sz="1200" kern="1200" dirty="0">
                <a:solidFill>
                  <a:schemeClr val="tx1"/>
                </a:solidFill>
                <a:effectLst/>
                <a:latin typeface="+mn-lt"/>
                <a:ea typeface="+mn-ea"/>
                <a:cs typeface="+mn-cs"/>
              </a:rPr>
              <a:t>[Target answer: when their goals clash with ours.]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Can anyone think</a:t>
            </a:r>
            <a:r>
              <a:rPr lang="en-AU" sz="1200" kern="1200" baseline="0" dirty="0">
                <a:solidFill>
                  <a:schemeClr val="tx1"/>
                </a:solidFill>
                <a:effectLst/>
                <a:latin typeface="+mn-lt"/>
                <a:ea typeface="+mn-ea"/>
                <a:cs typeface="+mn-cs"/>
              </a:rPr>
              <a:t> of situation or example of </a:t>
            </a:r>
            <a:r>
              <a:rPr lang="en-AU" sz="1200" kern="1200" dirty="0">
                <a:solidFill>
                  <a:schemeClr val="tx1"/>
                </a:solidFill>
                <a:effectLst/>
                <a:latin typeface="+mn-lt"/>
                <a:ea typeface="+mn-ea"/>
                <a:cs typeface="+mn-cs"/>
              </a:rPr>
              <a:t>when</a:t>
            </a:r>
            <a:r>
              <a:rPr lang="en-AU" sz="1200" kern="1200" baseline="0" dirty="0">
                <a:solidFill>
                  <a:schemeClr val="tx1"/>
                </a:solidFill>
                <a:effectLst/>
                <a:latin typeface="+mn-lt"/>
                <a:ea typeface="+mn-ea"/>
                <a:cs typeface="+mn-cs"/>
              </a:rPr>
              <a:t> someone was more concerned with how other people see them rather than how they see themselves?</a:t>
            </a:r>
          </a:p>
          <a:p>
            <a:r>
              <a:rPr lang="en-AU" sz="1200" kern="1200" baseline="0" dirty="0">
                <a:solidFill>
                  <a:schemeClr val="tx1"/>
                </a:solidFill>
                <a:effectLst/>
                <a:latin typeface="+mn-lt"/>
                <a:ea typeface="+mn-ea"/>
                <a:cs typeface="+mn-cs"/>
              </a:rPr>
              <a:t>[Feel free to use the example/s below]</a:t>
            </a:r>
          </a:p>
          <a:p>
            <a:endParaRPr lang="en-AU" sz="1200" kern="1200" baseline="0" dirty="0">
              <a:solidFill>
                <a:schemeClr val="tx1"/>
              </a:solidFill>
              <a:effectLst/>
              <a:latin typeface="+mn-lt"/>
              <a:ea typeface="+mn-ea"/>
              <a:cs typeface="+mn-cs"/>
            </a:endParaRPr>
          </a:p>
          <a:p>
            <a:r>
              <a:rPr lang="en-AU" sz="1200" kern="1200" baseline="0" dirty="0">
                <a:solidFill>
                  <a:schemeClr val="tx1"/>
                </a:solidFill>
                <a:effectLst/>
                <a:latin typeface="+mn-lt"/>
                <a:ea typeface="+mn-ea"/>
                <a:cs typeface="+mn-cs"/>
              </a:rPr>
              <a:t>EXAMPLE - When you get ready in the morning, you (did your hair in a new or different way/decided to keep a moustache). When you saw it, you thought it looked (pretty/good), but after coming out this morning, a few people commented on the (hairstyle/moustache), and you thought they thought it looked funny.  Even though you liked it, you decided then to (restyle your hair/shave the moustache off).</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a:p>
        </p:txBody>
      </p:sp>
    </p:spTree>
    <p:extLst>
      <p:ext uri="{BB962C8B-B14F-4D97-AF65-F5344CB8AC3E}">
        <p14:creationId xmlns:p14="http://schemas.microsoft.com/office/powerpoint/2010/main" val="3659584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Our Self-Reflector helps us be aware of whether or not we have the things we need to achieve our goals</a:t>
            </a:r>
          </a:p>
          <a:p>
            <a:r>
              <a:rPr lang="en-AU"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And the thing we all need most of all is? </a:t>
            </a:r>
          </a:p>
          <a:p>
            <a:r>
              <a:rPr lang="en-AU"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 to animate slide]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TIME</a:t>
            </a:r>
          </a:p>
          <a:p>
            <a:endParaRPr lang="en-AU" sz="1200" b="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By definition it will take time to achieve our goals, and how we perceive and use that time will make a big difference as to whether or not we achieve our goals</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11</a:t>
            </a:fld>
            <a:endParaRPr lang="en-US"/>
          </a:p>
        </p:txBody>
      </p:sp>
    </p:spTree>
    <p:extLst>
      <p:ext uri="{BB962C8B-B14F-4D97-AF65-F5344CB8AC3E}">
        <p14:creationId xmlns:p14="http://schemas.microsoft.com/office/powerpoint/2010/main" val="3615001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What are some time estimation failures you have experienced?</a:t>
            </a:r>
          </a:p>
          <a:p>
            <a:r>
              <a:rPr lang="en-AU" sz="1200" kern="1200" dirty="0">
                <a:solidFill>
                  <a:schemeClr val="tx1"/>
                </a:solidFill>
                <a:effectLst/>
                <a:latin typeface="+mn-lt"/>
                <a:ea typeface="+mn-ea"/>
                <a:cs typeface="+mn-cs"/>
              </a:rPr>
              <a:t>[An example might be calling your work to say you’re running 10 minutes late, but you end up being a lot later than that!]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Because having enough time to do something is important, it is also important that we are able to estimate how much time has passed in a period, so we can better predict how long it might take us to get something done.</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a:p>
        </p:txBody>
      </p:sp>
    </p:spTree>
    <p:extLst>
      <p:ext uri="{BB962C8B-B14F-4D97-AF65-F5344CB8AC3E}">
        <p14:creationId xmlns:p14="http://schemas.microsoft.com/office/powerpoint/2010/main" val="3996174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Each of you will estimate six time intervals I will tell you.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 will randomly tell you one of six time intervals and start the stopwatch.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are to indicate by clapping once when you think that time interval has passed. [Instruct</a:t>
            </a:r>
            <a:r>
              <a:rPr lang="en-AU" sz="1200" kern="1200" baseline="0" dirty="0">
                <a:solidFill>
                  <a:schemeClr val="tx1"/>
                </a:solidFill>
                <a:effectLst/>
                <a:latin typeface="+mn-lt"/>
                <a:ea typeface="+mn-ea"/>
                <a:cs typeface="+mn-cs"/>
              </a:rPr>
              <a:t> participants not to use their watch, phone or other time keeping device]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 will count how many people clapped before the interval, at the interval, and after the interval. </a:t>
            </a:r>
          </a:p>
          <a:p>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 an example: ask the</a:t>
            </a:r>
            <a:r>
              <a:rPr lang="en-AU" sz="1200" kern="1200" baseline="0" dirty="0">
                <a:solidFill>
                  <a:schemeClr val="tx1"/>
                </a:solidFill>
                <a:effectLst/>
                <a:latin typeface="+mn-lt"/>
                <a:ea typeface="+mn-ea"/>
                <a:cs typeface="+mn-cs"/>
              </a:rPr>
              <a:t> participants</a:t>
            </a:r>
            <a:r>
              <a:rPr lang="en-AU" sz="1200" kern="1200" dirty="0">
                <a:solidFill>
                  <a:schemeClr val="tx1"/>
                </a:solidFill>
                <a:effectLst/>
                <a:latin typeface="+mn-lt"/>
                <a:ea typeface="+mn-ea"/>
                <a:cs typeface="+mn-cs"/>
              </a:rPr>
              <a:t> to</a:t>
            </a:r>
            <a:r>
              <a:rPr lang="en-AU" sz="1200" kern="1200" baseline="0" dirty="0">
                <a:solidFill>
                  <a:schemeClr val="tx1"/>
                </a:solidFill>
                <a:effectLst/>
                <a:latin typeface="+mn-lt"/>
                <a:ea typeface="+mn-ea"/>
                <a:cs typeface="+mn-cs"/>
              </a:rPr>
              <a:t> clap when they think that 6 seconds has passed….. Starting from </a:t>
            </a:r>
            <a:r>
              <a:rPr lang="en-AU" sz="1200" b="1" kern="1200" baseline="0" dirty="0">
                <a:solidFill>
                  <a:schemeClr val="tx1"/>
                </a:solidFill>
                <a:effectLst/>
                <a:latin typeface="+mn-lt"/>
                <a:ea typeface="+mn-ea"/>
                <a:cs typeface="+mn-cs"/>
              </a:rPr>
              <a:t>NOW!</a:t>
            </a:r>
            <a:r>
              <a:rPr lang="en-AU" sz="1200" b="0" kern="1200" baseline="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[Mark the number of claps on the Time Interval Estimation form in your Facilitator Manual.]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[Write these results up on the board. The trend will show poorer estimation of time with longer intervals. Most people will underestimate the intervals. Highlight that if this trend continues to longer intervals, imagine how far off people will tend to be with their estimations of durations like 20 minutes or half an hour!]</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13</a:t>
            </a:fld>
            <a:endParaRPr lang="en-US"/>
          </a:p>
        </p:txBody>
      </p:sp>
    </p:spTree>
    <p:extLst>
      <p:ext uri="{BB962C8B-B14F-4D97-AF65-F5344CB8AC3E}">
        <p14:creationId xmlns:p14="http://schemas.microsoft.com/office/powerpoint/2010/main" val="196607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How well we perform on any task depends on how much stress we feel about the task. For example, if we feel no stress, we are unlikely to get started at all. So, we need some stress to perform at our best. If, however, we experience too much stress, then our performance suffers.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One of the things that causes stress is the amount of time available to us. This is why we sometimes procrastinate – so we can get some stress from time running out so we perform at our best.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Unfortunately, many people leave things so much to the last minute that they end up both running out of time and performing poorly.</a:t>
            </a:r>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a:p>
        </p:txBody>
      </p:sp>
    </p:spTree>
    <p:extLst>
      <p:ext uri="{BB962C8B-B14F-4D97-AF65-F5344CB8AC3E}">
        <p14:creationId xmlns:p14="http://schemas.microsoft.com/office/powerpoint/2010/main" val="382301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[Time Pressure Management and Task Orientation Tips] – Page 16 of Participant Workbook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is possible to manage this sense of time pressure by using a simple technique called time pressure management. It comprises reminding yourself to allow enough time to achieve all that you want to achieve in a set period of time.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You do this by repeating the mantra:</a:t>
            </a:r>
          </a:p>
          <a:p>
            <a:r>
              <a:rPr lang="en-AU"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“Let me give myself enough time to do the task”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And then follow these three steps:</a:t>
            </a:r>
          </a:p>
          <a:p>
            <a:r>
              <a:rPr lang="en-AU" sz="1200" kern="1200" dirty="0">
                <a:solidFill>
                  <a:schemeClr val="tx1"/>
                </a:solidFill>
                <a:effectLst/>
                <a:latin typeface="+mn-lt"/>
                <a:ea typeface="+mn-ea"/>
                <a:cs typeface="+mn-cs"/>
              </a:rPr>
              <a:t> </a:t>
            </a:r>
          </a:p>
          <a:p>
            <a:pPr marL="0" lvl="0" indent="0">
              <a:buFont typeface="+mj-lt"/>
              <a:buNone/>
            </a:pPr>
            <a:r>
              <a:rPr lang="en-AU" sz="1200" kern="1200" dirty="0">
                <a:solidFill>
                  <a:schemeClr val="tx1"/>
                </a:solidFill>
                <a:effectLst/>
                <a:latin typeface="+mn-lt"/>
                <a:ea typeface="+mn-ea"/>
                <a:cs typeface="+mn-cs"/>
              </a:rPr>
              <a:t>1. </a:t>
            </a:r>
            <a:r>
              <a:rPr lang="en-AU" sz="1200" b="1" kern="1200" dirty="0">
                <a:solidFill>
                  <a:schemeClr val="tx1"/>
                </a:solidFill>
                <a:effectLst/>
                <a:latin typeface="+mn-lt"/>
                <a:ea typeface="+mn-ea"/>
                <a:cs typeface="+mn-cs"/>
              </a:rPr>
              <a:t>Recognise</a:t>
            </a:r>
            <a:r>
              <a:rPr lang="en-AU" sz="1200" kern="1200" dirty="0">
                <a:solidFill>
                  <a:schemeClr val="tx1"/>
                </a:solidFill>
                <a:effectLst/>
                <a:latin typeface="+mn-lt"/>
                <a:ea typeface="+mn-ea"/>
                <a:cs typeface="+mn-cs"/>
              </a:rPr>
              <a:t>: Is there limited time to get the task done? If so, go to 2.</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Be </a:t>
            </a:r>
            <a:r>
              <a:rPr lang="en-AU" sz="1200" u="none" kern="1200" dirty="0">
                <a:solidFill>
                  <a:schemeClr val="tx1"/>
                </a:solidFill>
                <a:effectLst/>
                <a:latin typeface="+mn-lt"/>
                <a:ea typeface="+mn-ea"/>
                <a:cs typeface="+mn-cs"/>
              </a:rPr>
              <a:t>AWARE</a:t>
            </a:r>
            <a:r>
              <a:rPr lang="en-AU" sz="1200" kern="1200" dirty="0">
                <a:solidFill>
                  <a:schemeClr val="tx1"/>
                </a:solidFill>
                <a:effectLst/>
                <a:latin typeface="+mn-lt"/>
                <a:ea typeface="+mn-ea"/>
                <a:cs typeface="+mn-cs"/>
              </a:rPr>
              <a:t> of how much time you have and need.</a:t>
            </a:r>
          </a:p>
          <a:p>
            <a:r>
              <a:rPr lang="en-AU" sz="1200" kern="1200" dirty="0">
                <a:solidFill>
                  <a:schemeClr val="tx1"/>
                </a:solidFill>
                <a:effectLst/>
                <a:latin typeface="+mn-lt"/>
                <a:ea typeface="+mn-ea"/>
                <a:cs typeface="+mn-cs"/>
              </a:rPr>
              <a:t> </a:t>
            </a:r>
          </a:p>
          <a:p>
            <a:pPr marL="0" lvl="0" indent="0">
              <a:buFont typeface="+mj-lt"/>
              <a:buNone/>
            </a:pPr>
            <a:r>
              <a:rPr lang="en-AU" sz="1200" kern="1200" dirty="0">
                <a:solidFill>
                  <a:schemeClr val="tx1"/>
                </a:solidFill>
                <a:effectLst/>
                <a:latin typeface="+mn-lt"/>
                <a:ea typeface="+mn-ea"/>
                <a:cs typeface="+mn-cs"/>
              </a:rPr>
              <a:t>2. </a:t>
            </a:r>
            <a:r>
              <a:rPr lang="en-AU" sz="1200" b="1" kern="1200" dirty="0">
                <a:solidFill>
                  <a:schemeClr val="tx1"/>
                </a:solidFill>
                <a:effectLst/>
                <a:latin typeface="+mn-lt"/>
                <a:ea typeface="+mn-ea"/>
                <a:cs typeface="+mn-cs"/>
              </a:rPr>
              <a:t>Prevent</a:t>
            </a:r>
            <a:r>
              <a:rPr lang="en-AU" sz="1200" kern="1200" dirty="0">
                <a:solidFill>
                  <a:schemeClr val="tx1"/>
                </a:solidFill>
                <a:effectLst/>
                <a:latin typeface="+mn-lt"/>
                <a:ea typeface="+mn-ea"/>
                <a:cs typeface="+mn-cs"/>
              </a:rPr>
              <a:t>: What can I do to reduce time pressure before I begin the task (how do I prepare)? The mantra </a:t>
            </a:r>
            <a:r>
              <a:rPr lang="en-AU" sz="1200" u="none" kern="1200" dirty="0">
                <a:solidFill>
                  <a:schemeClr val="tx1"/>
                </a:solidFill>
                <a:effectLst/>
                <a:latin typeface="+mn-lt"/>
                <a:ea typeface="+mn-ea"/>
                <a:cs typeface="+mn-cs"/>
              </a:rPr>
              <a:t>“It takes time to make time” </a:t>
            </a:r>
            <a:r>
              <a:rPr lang="en-AU" sz="1200" kern="1200" dirty="0">
                <a:solidFill>
                  <a:schemeClr val="tx1"/>
                </a:solidFill>
                <a:effectLst/>
                <a:latin typeface="+mn-lt"/>
                <a:ea typeface="+mn-ea"/>
                <a:cs typeface="+mn-cs"/>
              </a:rPr>
              <a:t>might help.</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Remember: “It takes time to make time”.</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3. </a:t>
            </a:r>
            <a:r>
              <a:rPr lang="en-AU" sz="1200" b="1" kern="1200" dirty="0">
                <a:solidFill>
                  <a:schemeClr val="tx1"/>
                </a:solidFill>
                <a:effectLst/>
                <a:latin typeface="+mn-lt"/>
                <a:ea typeface="+mn-ea"/>
                <a:cs typeface="+mn-cs"/>
              </a:rPr>
              <a:t>Deal</a:t>
            </a:r>
            <a:r>
              <a:rPr lang="en-AU" sz="1200" kern="1200" dirty="0">
                <a:solidFill>
                  <a:schemeClr val="tx1"/>
                </a:solidFill>
                <a:effectLst/>
                <a:latin typeface="+mn-lt"/>
                <a:ea typeface="+mn-ea"/>
                <a:cs typeface="+mn-cs"/>
              </a:rPr>
              <a:t>: What do I do if there is still time pressure despite preparing as much as possible in advance?</a:t>
            </a:r>
          </a:p>
          <a:p>
            <a:r>
              <a:rPr lang="en-AU" sz="1200" kern="1200" dirty="0">
                <a:solidFill>
                  <a:schemeClr val="tx1"/>
                </a:solidFill>
                <a:effectLst/>
                <a:latin typeface="+mn-lt"/>
                <a:ea typeface="+mn-ea"/>
                <a:cs typeface="+mn-cs"/>
              </a:rPr>
              <a:t>Make a plan of what you will do if you run out of time.</a:t>
            </a:r>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a:p>
        </p:txBody>
      </p:sp>
    </p:spTree>
    <p:extLst>
      <p:ext uri="{BB962C8B-B14F-4D97-AF65-F5344CB8AC3E}">
        <p14:creationId xmlns:p14="http://schemas.microsoft.com/office/powerpoint/2010/main" val="2070675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you haven’t managed your time it may feel like time is slipping away. When we get distracted we can easily lose track of time, and not finish things within the timeframes we set for ourselves.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Have you ever tried to do a 'spring clean' or a big tidy-up, only to end up getting side-tracked by an item you forgot that you even owned?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Or something similar?</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following strategy can help…</a:t>
            </a:r>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a:p>
        </p:txBody>
      </p:sp>
    </p:spTree>
    <p:extLst>
      <p:ext uri="{BB962C8B-B14F-4D97-AF65-F5344CB8AC3E}">
        <p14:creationId xmlns:p14="http://schemas.microsoft.com/office/powerpoint/2010/main" val="140595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Task Orientation is a strategy that helps us make sure that we are paying attention to the right task at the right time. This also follows a very simple three step process of asking yourself:</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 for each of the below]</a:t>
            </a:r>
          </a:p>
          <a:p>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b="0" kern="1200" dirty="0">
                <a:solidFill>
                  <a:schemeClr val="tx1"/>
                </a:solidFill>
                <a:effectLst/>
                <a:latin typeface="+mn-lt"/>
                <a:ea typeface="+mn-ea"/>
                <a:cs typeface="+mn-cs"/>
              </a:rPr>
              <a:t>What am I doing NOW? </a:t>
            </a:r>
          </a:p>
          <a:p>
            <a:pPr marL="228600" lvl="0" indent="-228600">
              <a:buFont typeface="+mj-lt"/>
              <a:buAutoNum type="arabicPeriod"/>
            </a:pPr>
            <a:r>
              <a:rPr lang="en-AU" sz="1200" b="0" kern="1200" dirty="0">
                <a:solidFill>
                  <a:schemeClr val="tx1"/>
                </a:solidFill>
                <a:effectLst/>
                <a:latin typeface="+mn-lt"/>
                <a:ea typeface="+mn-ea"/>
                <a:cs typeface="+mn-cs"/>
              </a:rPr>
              <a:t>What was I doing BEFORE THIS? </a:t>
            </a:r>
          </a:p>
          <a:p>
            <a:pPr marL="228600" lvl="0" indent="-228600">
              <a:buFont typeface="+mj-lt"/>
              <a:buAutoNum type="arabicPeriod"/>
            </a:pPr>
            <a:r>
              <a:rPr lang="en-AU" sz="1200" b="0" kern="1200" dirty="0">
                <a:solidFill>
                  <a:schemeClr val="tx1"/>
                </a:solidFill>
                <a:effectLst/>
                <a:latin typeface="+mn-lt"/>
                <a:ea typeface="+mn-ea"/>
                <a:cs typeface="+mn-cs"/>
              </a:rPr>
              <a:t>What am I supposed to do NEXT?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Use Time Pressure Management and Task Orientation to become better aware of time and to take better take control of how you spend it.</a:t>
            </a:r>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315355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Posture Awareness Form (page 17 of the participant workbook)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Researchers</a:t>
            </a:r>
            <a:r>
              <a:rPr lang="en-AU" sz="1200" kern="1200" baseline="0" dirty="0">
                <a:solidFill>
                  <a:schemeClr val="tx1"/>
                </a:solidFill>
                <a:effectLst/>
                <a:latin typeface="+mn-lt"/>
                <a:ea typeface="+mn-ea"/>
                <a:cs typeface="+mn-cs"/>
              </a:rPr>
              <a:t> have shown that improving self–control in one area (such as correcting your posture) can then generalise to better self-control in other areas (such as budgeting skills, study habits, healthy lifestyle choices).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Self-reflect on whether you are standing or sitting up straight over the next </a:t>
            </a:r>
            <a:r>
              <a:rPr lang="en-AU" sz="1200" b="1" u="sng" kern="1200" dirty="0">
                <a:solidFill>
                  <a:schemeClr val="tx1"/>
                </a:solidFill>
                <a:effectLst/>
                <a:latin typeface="+mn-lt"/>
                <a:ea typeface="+mn-ea"/>
                <a:cs typeface="+mn-cs"/>
              </a:rPr>
              <a:t>two days</a:t>
            </a:r>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Every time you become aware that you are not sitting or standing up straight, make a note of the situation (e.g., reading a magazine) and what you then did (e.g., changed my seating position)</a:t>
            </a:r>
            <a:r>
              <a:rPr lang="en-AU" sz="1200" kern="1200" baseline="0" dirty="0">
                <a:solidFill>
                  <a:schemeClr val="tx1"/>
                </a:solidFill>
                <a:effectLst/>
                <a:latin typeface="+mn-lt"/>
                <a:ea typeface="+mn-ea"/>
                <a:cs typeface="+mn-cs"/>
              </a:rPr>
              <a:t> and note this down as soon as you are able or at the end of the day.</a:t>
            </a:r>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129584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Predict how much of the brainwork you think you will complete</a:t>
            </a:r>
            <a:r>
              <a:rPr lang="en-AU" sz="1200" kern="1200" baseline="0" dirty="0">
                <a:solidFill>
                  <a:schemeClr val="tx1"/>
                </a:solidFill>
                <a:effectLst/>
                <a:latin typeface="+mn-lt"/>
                <a:ea typeface="+mn-ea"/>
                <a:cs typeface="+mn-cs"/>
              </a:rPr>
              <a:t> and write this down now.</a:t>
            </a: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a:p>
        </p:txBody>
      </p:sp>
    </p:spTree>
    <p:extLst>
      <p:ext uri="{BB962C8B-B14F-4D97-AF65-F5344CB8AC3E}">
        <p14:creationId xmlns:p14="http://schemas.microsoft.com/office/powerpoint/2010/main" val="358878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What is a time horizon?</a:t>
            </a:r>
          </a:p>
          <a:p>
            <a:r>
              <a:rPr lang="en-AU" sz="1200" kern="1200" dirty="0">
                <a:solidFill>
                  <a:schemeClr val="tx1"/>
                </a:solidFill>
                <a:effectLst/>
                <a:latin typeface="+mn-lt"/>
                <a:ea typeface="+mn-ea"/>
                <a:cs typeface="+mn-cs"/>
              </a:rPr>
              <a:t>[Answer: how far into the future a person thinks]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does your time horizon affect your goals?</a:t>
            </a:r>
          </a:p>
          <a:p>
            <a:r>
              <a:rPr lang="en-AU" sz="1200" kern="1200" dirty="0">
                <a:solidFill>
                  <a:schemeClr val="tx1"/>
                </a:solidFill>
                <a:effectLst/>
                <a:latin typeface="+mn-lt"/>
                <a:ea typeface="+mn-ea"/>
                <a:cs typeface="+mn-cs"/>
              </a:rPr>
              <a:t>[Answer: can only set short-term goals with a short time horizon]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are the executive functions?</a:t>
            </a:r>
          </a:p>
          <a:p>
            <a:r>
              <a:rPr lang="en-AU" sz="1200" kern="1200" dirty="0">
                <a:solidFill>
                  <a:schemeClr val="tx1"/>
                </a:solidFill>
                <a:effectLst/>
                <a:latin typeface="+mn-lt"/>
                <a:ea typeface="+mn-ea"/>
                <a:cs typeface="+mn-cs"/>
              </a:rPr>
              <a:t>[Answer: things we do to help us achieve our goals]</a:t>
            </a:r>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a:p>
        </p:txBody>
      </p:sp>
    </p:spTree>
    <p:extLst>
      <p:ext uri="{BB962C8B-B14F-4D97-AF65-F5344CB8AC3E}">
        <p14:creationId xmlns:p14="http://schemas.microsoft.com/office/powerpoint/2010/main" val="165416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20</a:t>
            </a:fld>
            <a:endParaRPr lang="en-US"/>
          </a:p>
        </p:txBody>
      </p:sp>
    </p:spTree>
    <p:extLst>
      <p:ext uri="{BB962C8B-B14F-4D97-AF65-F5344CB8AC3E}">
        <p14:creationId xmlns:p14="http://schemas.microsoft.com/office/powerpoint/2010/main" val="3848976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5B1F220-AC8F-0940-8CE6-971FDE532671}" type="slidenum">
              <a:rPr lang="en-US" smtClean="0"/>
              <a:t>21</a:t>
            </a:fld>
            <a:endParaRPr lang="en-US"/>
          </a:p>
        </p:txBody>
      </p:sp>
    </p:spTree>
    <p:extLst>
      <p:ext uri="{BB962C8B-B14F-4D97-AF65-F5344CB8AC3E}">
        <p14:creationId xmlns:p14="http://schemas.microsoft.com/office/powerpoint/2010/main" val="349523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Circle on your Brainwork Prediction Form how much of your brainwork you completed.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well did you predict your own behaviour?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[Provide help to anyone unsure of how to do this but do not spend too long on it.]</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[FACILITATOR</a:t>
            </a:r>
            <a:r>
              <a:rPr lang="en-AU" sz="1200" kern="1200" baseline="0" dirty="0">
                <a:solidFill>
                  <a:schemeClr val="tx1"/>
                </a:solidFill>
                <a:effectLst/>
                <a:latin typeface="+mn-lt"/>
                <a:ea typeface="+mn-ea"/>
                <a:cs typeface="+mn-cs"/>
              </a:rPr>
              <a:t> TIP:</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It may be useful to recap what was set for brainwork in module 4 and module 5 to link the two tasks together, before reviewing how much of the brainwork each participant completed.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Participants should begin to see some improvement in their ability to predict their own behaviour.</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Explain to participants that they will get more out of the program if they engage and do the brainwork and apply the strategies to help predict</a:t>
            </a:r>
            <a:r>
              <a:rPr lang="en-AU" sz="1200" kern="1200" baseline="0" dirty="0">
                <a:solidFill>
                  <a:schemeClr val="tx1"/>
                </a:solidFill>
                <a:effectLst/>
                <a:latin typeface="+mn-lt"/>
                <a:ea typeface="+mn-ea"/>
                <a:cs typeface="+mn-cs"/>
              </a:rPr>
              <a:t> their behaviour better</a:t>
            </a:r>
            <a:r>
              <a:rPr lang="en-AU" sz="1200" kern="1200" dirty="0">
                <a:solidFill>
                  <a:schemeClr val="tx1"/>
                </a:solidFill>
                <a:effectLst/>
                <a:latin typeface="+mn-lt"/>
                <a:ea typeface="+mn-ea"/>
                <a:cs typeface="+mn-cs"/>
              </a:rPr>
              <a:t>. Whilst the brainwork lasts only for the 12 modules, their long term outcomes will</a:t>
            </a:r>
            <a:r>
              <a:rPr lang="en-AU" sz="1200" kern="1200" baseline="0" dirty="0">
                <a:solidFill>
                  <a:schemeClr val="tx1"/>
                </a:solidFill>
                <a:effectLst/>
                <a:latin typeface="+mn-lt"/>
                <a:ea typeface="+mn-ea"/>
                <a:cs typeface="+mn-cs"/>
              </a:rPr>
              <a:t> be better i</a:t>
            </a:r>
            <a:r>
              <a:rPr lang="en-AU" sz="1200" kern="1200" dirty="0">
                <a:solidFill>
                  <a:schemeClr val="tx1"/>
                </a:solidFill>
                <a:effectLst/>
                <a:latin typeface="+mn-lt"/>
                <a:ea typeface="+mn-ea"/>
                <a:cs typeface="+mn-cs"/>
              </a:rPr>
              <a:t>f they do the brainwork. Encourage them to ‘expand their time horizon’.</a:t>
            </a: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a:p>
        </p:txBody>
      </p:sp>
    </p:spTree>
    <p:extLst>
      <p:ext uri="{BB962C8B-B14F-4D97-AF65-F5344CB8AC3E}">
        <p14:creationId xmlns:p14="http://schemas.microsoft.com/office/powerpoint/2010/main" val="45488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Today you will meet your first Executive team member, The Self-reflector.</a:t>
            </a:r>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4236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want to see how quickly you can do some things with your dominant hand (the hand you write with).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I say go, I want you to snap your fingers as fast as you can until I say stop, and to count how many times you snap your fingers. Ready? Go!</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[Allow 10 seconds.]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[Ask participants to record number of snaps before moving on to the next task.]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With your index finger, as quickly as you can write a capital ‘E’ on your forehead.</a:t>
            </a:r>
          </a:p>
          <a:p>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5</a:t>
            </a:fld>
            <a:endParaRPr lang="en-US"/>
          </a:p>
        </p:txBody>
      </p:sp>
    </p:spTree>
    <p:extLst>
      <p:ext uri="{BB962C8B-B14F-4D97-AF65-F5344CB8AC3E}">
        <p14:creationId xmlns:p14="http://schemas.microsoft.com/office/powerpoint/2010/main" val="290309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did you write the E so that you could read it as an E, like the picture on the left?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Or did you write the E so that someone facing you sees it as an E, like the picture on the right?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There is nothing wrong with either way. However, people who wrote the E the way other people could read it (like the picture on the right) place more value on what </a:t>
            </a:r>
            <a:r>
              <a:rPr lang="en-AU" sz="1200" b="1" kern="1200" dirty="0">
                <a:solidFill>
                  <a:schemeClr val="tx1"/>
                </a:solidFill>
                <a:effectLst/>
                <a:latin typeface="+mn-lt"/>
                <a:ea typeface="+mn-ea"/>
                <a:cs typeface="+mn-cs"/>
              </a:rPr>
              <a:t>other people </a:t>
            </a:r>
            <a:r>
              <a:rPr lang="en-AU" sz="1200" kern="1200" dirty="0">
                <a:solidFill>
                  <a:schemeClr val="tx1"/>
                </a:solidFill>
                <a:effectLst/>
                <a:latin typeface="+mn-lt"/>
                <a:ea typeface="+mn-ea"/>
                <a:cs typeface="+mn-cs"/>
              </a:rPr>
              <a:t>think, and those that printed it from their own perspective (like the picture on the left) put more value on what </a:t>
            </a:r>
            <a:r>
              <a:rPr lang="en-AU" sz="1200" b="1" kern="1200" dirty="0">
                <a:solidFill>
                  <a:schemeClr val="tx1"/>
                </a:solidFill>
                <a:effectLst/>
                <a:latin typeface="+mn-lt"/>
                <a:ea typeface="+mn-ea"/>
                <a:cs typeface="+mn-cs"/>
              </a:rPr>
              <a:t>they</a:t>
            </a:r>
            <a:r>
              <a:rPr lang="en-AU" sz="1200" kern="1200" dirty="0">
                <a:solidFill>
                  <a:schemeClr val="tx1"/>
                </a:solidFill>
                <a:effectLst/>
                <a:latin typeface="+mn-lt"/>
                <a:ea typeface="+mn-ea"/>
                <a:cs typeface="+mn-cs"/>
              </a:rPr>
              <a:t> think.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 to animate slide]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test can only give us two answers, but people can be a </a:t>
            </a:r>
            <a:r>
              <a:rPr lang="en-AU" sz="1200" b="1" kern="1200" dirty="0">
                <a:solidFill>
                  <a:schemeClr val="tx1"/>
                </a:solidFill>
                <a:effectLst/>
                <a:latin typeface="+mn-lt"/>
                <a:ea typeface="+mn-ea"/>
                <a:cs typeface="+mn-cs"/>
              </a:rPr>
              <a:t>less sensitive </a:t>
            </a:r>
            <a:r>
              <a:rPr lang="en-AU" sz="1200" kern="1200" dirty="0">
                <a:solidFill>
                  <a:schemeClr val="tx1"/>
                </a:solidFill>
                <a:effectLst/>
                <a:latin typeface="+mn-lt"/>
                <a:ea typeface="+mn-ea"/>
                <a:cs typeface="+mn-cs"/>
              </a:rPr>
              <a:t>or  </a:t>
            </a:r>
            <a:r>
              <a:rPr lang="en-AU" sz="1200" b="1" kern="1200" dirty="0">
                <a:solidFill>
                  <a:schemeClr val="tx1"/>
                </a:solidFill>
                <a:effectLst/>
                <a:latin typeface="+mn-lt"/>
                <a:ea typeface="+mn-ea"/>
                <a:cs typeface="+mn-cs"/>
              </a:rPr>
              <a:t>more sensitive </a:t>
            </a:r>
            <a:r>
              <a:rPr lang="en-AU" sz="1200" kern="1200" dirty="0">
                <a:solidFill>
                  <a:schemeClr val="tx1"/>
                </a:solidFill>
                <a:effectLst/>
                <a:latin typeface="+mn-lt"/>
                <a:ea typeface="+mn-ea"/>
                <a:cs typeface="+mn-cs"/>
              </a:rPr>
              <a:t>to what other people think, making these two answers part of one long scale. Being at either extreme end of this scale could be problematic. It is not good to be too sensitive to other peoples’ judgements nor is it good to be too insensitive to what others might think.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[When debriefing people, ensure you let people know the way you answer this is not the ‘be all and end all’ and the answer may change, if you did this repeatedly at different times. You can also explain that someone can be an extreme ‘E’ at either end of the scale, but that most people sit closer towards the middle and can switch between each side depending on the situation.]</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a:p>
        </p:txBody>
      </p:sp>
    </p:spTree>
    <p:extLst>
      <p:ext uri="{BB962C8B-B14F-4D97-AF65-F5344CB8AC3E}">
        <p14:creationId xmlns:p14="http://schemas.microsoft.com/office/powerpoint/2010/main" val="398066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[Facilitator Tip: Review the Facilitator Manual for in-depth description of how awareness of one’s self and perspectives is developed.]</a:t>
            </a:r>
          </a:p>
          <a:p>
            <a:pPr marL="0" indent="0">
              <a:buFont typeface="Arial" panose="020B0604020202020204" pitchFamily="34" charset="0"/>
              <a:buNone/>
            </a:pPr>
            <a:endParaRPr lang="en-AU" dirty="0"/>
          </a:p>
          <a:p>
            <a:pPr marL="285750" indent="-285750">
              <a:buFont typeface="Arial" panose="020B0604020202020204" pitchFamily="34" charset="0"/>
              <a:buChar char="•"/>
            </a:pPr>
            <a:r>
              <a:rPr lang="en-AU" dirty="0"/>
              <a:t>The Self-reflector is the first executive skill to develop, between 8 and 18 months of age. </a:t>
            </a:r>
          </a:p>
          <a:p>
            <a:pPr marL="285750" indent="-285750">
              <a:buFont typeface="Arial" panose="020B0604020202020204" pitchFamily="34" charset="0"/>
              <a:buChar char="•"/>
            </a:pPr>
            <a:r>
              <a:rPr lang="en-AU" dirty="0"/>
              <a:t>It helps us </a:t>
            </a:r>
            <a:r>
              <a:rPr lang="en-AU" b="1" dirty="0"/>
              <a:t>see ourselves as separate from other people</a:t>
            </a:r>
            <a:r>
              <a:rPr lang="en-AU" dirty="0"/>
              <a:t>. </a:t>
            </a:r>
          </a:p>
          <a:p>
            <a:pPr marL="285750" indent="-285750">
              <a:buFont typeface="Arial" panose="020B0604020202020204" pitchFamily="34" charset="0"/>
              <a:buChar char="•"/>
            </a:pPr>
            <a:r>
              <a:rPr lang="en-AU" dirty="0"/>
              <a:t>It shows the beginnings of a </a:t>
            </a:r>
            <a:r>
              <a:rPr lang="en-AU" b="1" dirty="0"/>
              <a:t>sense of ‘self’</a:t>
            </a:r>
          </a:p>
          <a:p>
            <a:pPr marL="285750" indent="-285750">
              <a:buFont typeface="Arial" panose="020B0604020202020204" pitchFamily="34" charset="0"/>
              <a:buChar char="•"/>
            </a:pPr>
            <a:r>
              <a:rPr lang="en-AU" dirty="0"/>
              <a:t>In doing so, we gradually become aware that </a:t>
            </a:r>
            <a:r>
              <a:rPr lang="en-AU" b="1" dirty="0"/>
              <a:t>we have goals that may be different to other people’s goals</a:t>
            </a:r>
            <a:r>
              <a:rPr lang="en-AU" dirty="0"/>
              <a:t>.</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a:p>
        </p:txBody>
      </p:sp>
    </p:spTree>
    <p:extLst>
      <p:ext uri="{BB962C8B-B14F-4D97-AF65-F5344CB8AC3E}">
        <p14:creationId xmlns:p14="http://schemas.microsoft.com/office/powerpoint/2010/main" val="580283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Self-awareness is tested with mirrors – if the child rubs their nose where the dot of make-up is, they have a sense of self-awareness.</a:t>
            </a:r>
          </a:p>
        </p:txBody>
      </p:sp>
      <p:sp>
        <p:nvSpPr>
          <p:cNvPr id="4" name="Slide Number Placeholder 3"/>
          <p:cNvSpPr>
            <a:spLocks noGrp="1"/>
          </p:cNvSpPr>
          <p:nvPr>
            <p:ph type="sldNum" sz="quarter" idx="10"/>
          </p:nvPr>
        </p:nvSpPr>
        <p:spPr/>
        <p:txBody>
          <a:bodyPr/>
          <a:lstStyle/>
          <a:p>
            <a:fld id="{65B1F220-AC8F-0940-8CE6-971FDE532671}" type="slidenum">
              <a:rPr lang="en-US" smtClean="0"/>
              <a:t>8</a:t>
            </a:fld>
            <a:endParaRPr lang="en-US"/>
          </a:p>
        </p:txBody>
      </p:sp>
    </p:spTree>
    <p:extLst>
      <p:ext uri="{BB962C8B-B14F-4D97-AF65-F5344CB8AC3E}">
        <p14:creationId xmlns:p14="http://schemas.microsoft.com/office/powerpoint/2010/main" val="80107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self-reflector has a monitoring function</a:t>
            </a:r>
            <a:r>
              <a:rPr lang="en-AU" sz="1200" kern="1200" baseline="0" dirty="0">
                <a:solidFill>
                  <a:schemeClr val="tx1"/>
                </a:solidFill>
                <a:effectLst/>
                <a:latin typeface="+mn-lt"/>
                <a:ea typeface="+mn-ea"/>
                <a:cs typeface="+mn-cs"/>
              </a:rPr>
              <a:t> - </a:t>
            </a:r>
            <a:r>
              <a:rPr lang="en-AU" sz="1200" kern="1200" dirty="0">
                <a:solidFill>
                  <a:schemeClr val="tx1"/>
                </a:solidFill>
                <a:effectLst/>
                <a:latin typeface="+mn-lt"/>
                <a:ea typeface="+mn-ea"/>
                <a:cs typeface="+mn-cs"/>
              </a:rPr>
              <a:t>It:</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monitors what's happening inside us (internal environment)</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Drives (e.g. hunger)</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Wants (e.g. shoes, gadgets, car)</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Actions (i.e. our current behaviour)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monitors what's happening outside (external environment)</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Who is around?</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Can they see me?</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Does it matter?</a:t>
            </a:r>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a:p>
        </p:txBody>
      </p:sp>
    </p:spTree>
    <p:extLst>
      <p:ext uri="{BB962C8B-B14F-4D97-AF65-F5344CB8AC3E}">
        <p14:creationId xmlns:p14="http://schemas.microsoft.com/office/powerpoint/2010/main" val="175020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417872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42174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3"/>
            <a:ext cx="10847917" cy="4511773"/>
          </a:xfrm>
          <a:prstGeom prst="rect">
            <a:avLst/>
          </a:prstGeom>
        </p:spPr>
        <p:txBody>
          <a:bodyPr anchor="ctr"/>
          <a:lstStyle>
            <a:lvl1pPr marL="0" indent="0" algn="ctr">
              <a:buFontTx/>
              <a:buNone/>
              <a:defRPr sz="40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8"/>
            <a:ext cx="4991531" cy="432495"/>
          </a:xfrm>
          <a:prstGeom prst="rect">
            <a:avLst/>
          </a:prstGeom>
        </p:spPr>
        <p:txBody>
          <a:bodyPr anchor="ctr"/>
          <a:lstStyle>
            <a:lvl1pPr marL="0" indent="0" algn="r">
              <a:buFontTx/>
              <a:buNone/>
              <a:defRPr sz="24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41934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3200">
                <a:solidFill>
                  <a:schemeClr val="tx1">
                    <a:lumMod val="65000"/>
                    <a:lumOff val="35000"/>
                  </a:schemeClr>
                </a:solidFill>
              </a:defRPr>
            </a:lvl1pPr>
          </a:lstStyle>
          <a:p>
            <a:r>
              <a:rPr lang="en-US" dirty="0"/>
              <a:t>Presentation Title</a:t>
            </a:r>
            <a:endParaRPr lang="en-AU" dirty="0"/>
          </a:p>
        </p:txBody>
      </p:sp>
      <p:sp>
        <p:nvSpPr>
          <p:cNvPr id="6" name="Slide Number Placeholder 5"/>
          <p:cNvSpPr>
            <a:spLocks noGrp="1"/>
          </p:cNvSpPr>
          <p:nvPr>
            <p:ph type="sldNum" sz="quarter" idx="12"/>
          </p:nvPr>
        </p:nvSpPr>
        <p:spPr>
          <a:xfrm>
            <a:off x="8880309" y="6232229"/>
            <a:ext cx="2844800" cy="365125"/>
          </a:xfrm>
          <a:prstGeom prst="rect">
            <a:avLst/>
          </a:prstGeom>
        </p:spPr>
        <p:txBody>
          <a:bodyPr/>
          <a:lstStyle/>
          <a:p>
            <a:fld id="{EAFF9662-E427-214F-A0F2-1EADCCA1E85B}"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hasCustomPrompt="1"/>
          </p:nvPr>
        </p:nvSpPr>
        <p:spPr>
          <a:xfrm>
            <a:off x="705611" y="2708153"/>
            <a:ext cx="10190923" cy="432817"/>
          </a:xfrm>
          <a:prstGeom prst="rect">
            <a:avLst/>
          </a:prstGeom>
        </p:spPr>
        <p:txBody>
          <a:bodyPr lIns="0" tIns="0" rIns="0" bIns="0" anchor="b"/>
          <a:lstStyle>
            <a:lvl1pPr marL="0" indent="0">
              <a:buFontTx/>
              <a:buNone/>
              <a:defRPr sz="24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719600" y="4101076"/>
            <a:ext cx="10176933" cy="359717"/>
          </a:xfrm>
          <a:prstGeom prst="rect">
            <a:avLst/>
          </a:prstGeom>
        </p:spPr>
        <p:txBody>
          <a:bodyPr lIns="0" tIns="0" rIns="0" bIns="0" anchor="ctr"/>
          <a:lstStyle>
            <a:lvl1pPr marL="0" indent="0">
              <a:buFontTx/>
              <a:buNone/>
              <a:defRPr sz="1400" b="1" baseline="0">
                <a:solidFill>
                  <a:srgbClr val="0082AA"/>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726021" y="3429002"/>
            <a:ext cx="10176105" cy="432495"/>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296911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solidFill>
                  <a:srgbClr val="FFFFFF">
                    <a:lumMod val="50000"/>
                  </a:srgbClr>
                </a:solidFill>
              </a:rPr>
              <a:pPr/>
              <a:t>‹#›</a:t>
            </a:fld>
            <a:endParaRPr lang="en-AU" dirty="0">
              <a:solidFill>
                <a:srgbClr val="FFFFFF">
                  <a:lumMod val="50000"/>
                </a:srgbClr>
              </a:solidFill>
            </a:endParaRPr>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spc="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4906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36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4750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232404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327617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96648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56492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7337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100227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995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742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3603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i="0" spc="0" baseline="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261109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6</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32564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13" r:id="rId9"/>
    <p:sldLayoutId id="2147483714" r:id="rId10"/>
    <p:sldLayoutId id="2147483715" r:id="rId11"/>
    <p:sldLayoutId id="2147483716" r:id="rId12"/>
    <p:sldLayoutId id="2147483717" r:id="rId13"/>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6</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315470924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3332218054"/>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www.aci.health.nsw.gov.a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6: The Self-reflector</a:t>
            </a:r>
          </a:p>
        </p:txBody>
      </p:sp>
      <p:sp>
        <p:nvSpPr>
          <p:cNvPr id="6" name="Text Placeholder 5"/>
          <p:cNvSpPr>
            <a:spLocks noGrp="1"/>
          </p:cNvSpPr>
          <p:nvPr>
            <p:ph type="body" sz="quarter" idx="13"/>
          </p:nvPr>
        </p:nvSpPr>
        <p:spPr/>
        <p:txBody>
          <a:bodyPr/>
          <a:lstStyle/>
          <a:p>
            <a:r>
              <a:rPr lang="en-US" dirty="0"/>
              <a:t>Alcohol and drug Cognitive Enhancement (ACE) Program</a:t>
            </a:r>
            <a:endParaRPr lang="en-AU" dirty="0"/>
          </a:p>
        </p:txBody>
      </p:sp>
      <p:sp>
        <p:nvSpPr>
          <p:cNvPr id="8" name="Content Placeholder 7"/>
          <p:cNvSpPr>
            <a:spLocks noGrp="1"/>
          </p:cNvSpPr>
          <p:nvPr>
            <p:ph sz="quarter" idx="15"/>
          </p:nvPr>
        </p:nvSpPr>
        <p:spPr/>
        <p:txBody>
          <a:bodyPr/>
          <a:lstStyle/>
          <a:p>
            <a:endParaRPr lang="en-AU" dirty="0"/>
          </a:p>
        </p:txBody>
      </p:sp>
      <p:sp>
        <p:nvSpPr>
          <p:cNvPr id="5" name="Slide Number Placeholder 4"/>
          <p:cNvSpPr>
            <a:spLocks noGrp="1"/>
          </p:cNvSpPr>
          <p:nvPr>
            <p:ph type="sldNum" sz="quarter" idx="4294967295"/>
          </p:nvPr>
        </p:nvSpPr>
        <p:spPr>
          <a:xfrm>
            <a:off x="9347200" y="6232525"/>
            <a:ext cx="2844800" cy="365125"/>
          </a:xfrm>
          <a:prstGeom prst="rect">
            <a:avLst/>
          </a:prstGeom>
        </p:spPr>
        <p:txBody>
          <a:bodyPr/>
          <a:lstStyle/>
          <a:p>
            <a:fld id="{EAFF9662-E427-214F-A0F2-1EADCCA1E85B}"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24639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a:t>Self-reflector</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Helps us be aware of any changes in our behaviour that might be needed at any time.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If we are sensitive to other people’s judgements, it is possible that we are better at monitoring what other people want at the expense of what we want.</a:t>
            </a:r>
          </a:p>
          <a:p>
            <a:pPr lvl="1"/>
            <a:endParaRPr lang="en-AU" dirty="0"/>
          </a:p>
          <a:p>
            <a:pPr lvl="1">
              <a:buFont typeface="Arial" panose="020B0604020202020204" pitchFamily="34" charset="0"/>
              <a:buChar char="•"/>
            </a:pPr>
            <a:r>
              <a:rPr lang="en-AU" dirty="0"/>
              <a:t>When is this good?</a:t>
            </a:r>
          </a:p>
          <a:p>
            <a:pPr lvl="1">
              <a:buFont typeface="Arial" panose="020B0604020202020204" pitchFamily="34" charset="0"/>
              <a:buChar char="•"/>
            </a:pPr>
            <a:r>
              <a:rPr lang="en-AU" dirty="0"/>
              <a:t>When is this not so good?</a:t>
            </a:r>
          </a:p>
          <a:p>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10</a:t>
            </a:fld>
            <a:endParaRPr lang="en-US"/>
          </a:p>
        </p:txBody>
      </p:sp>
      <p:pic>
        <p:nvPicPr>
          <p:cNvPr id="5" name="Picture 4">
            <a:extLst>
              <a:ext uri="{FF2B5EF4-FFF2-40B4-BE49-F238E27FC236}">
                <a16:creationId xmlns:a16="http://schemas.microsoft.com/office/drawing/2014/main" id="{E57D88F2-5461-3D48-A0B6-CABF89464418}"/>
              </a:ext>
            </a:extLst>
          </p:cNvPr>
          <p:cNvPicPr>
            <a:picLocks noChangeAspect="1"/>
          </p:cNvPicPr>
          <p:nvPr/>
        </p:nvPicPr>
        <p:blipFill>
          <a:blip r:embed="rId3"/>
          <a:stretch>
            <a:fillRect/>
          </a:stretch>
        </p:blipFill>
        <p:spPr>
          <a:xfrm>
            <a:off x="7402372" y="3839929"/>
            <a:ext cx="4117898" cy="2218521"/>
          </a:xfrm>
          <a:prstGeom prst="rect">
            <a:avLst/>
          </a:prstGeom>
        </p:spPr>
      </p:pic>
    </p:spTree>
    <p:extLst>
      <p:ext uri="{BB962C8B-B14F-4D97-AF65-F5344CB8AC3E}">
        <p14:creationId xmlns:p14="http://schemas.microsoft.com/office/powerpoint/2010/main" val="199110542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Self-reflector</a:t>
            </a:r>
            <a:endParaRPr lang="en-AU" dirty="0"/>
          </a:p>
        </p:txBody>
      </p:sp>
      <p:sp>
        <p:nvSpPr>
          <p:cNvPr id="3" name="Content Placeholder 2">
            <a:extLst>
              <a:ext uri="{FF2B5EF4-FFF2-40B4-BE49-F238E27FC236}">
                <a16:creationId xmlns:a16="http://schemas.microsoft.com/office/drawing/2014/main" id="{E8424949-37CF-1D48-956C-234EE934ABD3}"/>
              </a:ext>
            </a:extLst>
          </p:cNvPr>
          <p:cNvSpPr>
            <a:spLocks noGrp="1"/>
          </p:cNvSpPr>
          <p:nvPr>
            <p:ph idx="1"/>
          </p:nvPr>
        </p:nvSpPr>
        <p:spPr/>
        <p:txBody>
          <a:bodyPr/>
          <a:lstStyle/>
          <a:p>
            <a:pPr marL="342900" indent="-342900">
              <a:buFont typeface="Arial" panose="020B0604020202020204" pitchFamily="34" charset="0"/>
              <a:buChar char="•"/>
            </a:pPr>
            <a:r>
              <a:rPr lang="en-AU" dirty="0"/>
              <a:t>Helps us be aware of whether or not we have the things we need to achieve our goals</a:t>
            </a:r>
          </a:p>
          <a:p>
            <a:endParaRPr lang="en-AU" dirty="0"/>
          </a:p>
          <a:p>
            <a:pPr lvl="1"/>
            <a:r>
              <a:rPr lang="en-AU" dirty="0"/>
              <a:t>And the thing we all need most of all is? </a:t>
            </a:r>
          </a:p>
          <a:p>
            <a:endParaRPr lang="en-AU" dirty="0"/>
          </a:p>
          <a:p>
            <a:pPr algn="ctr"/>
            <a:r>
              <a:rPr lang="en-AU" sz="5400" dirty="0"/>
              <a:t>TIME</a:t>
            </a:r>
          </a:p>
        </p:txBody>
      </p:sp>
      <p:sp>
        <p:nvSpPr>
          <p:cNvPr id="4" name="Slide Number Placeholder 3">
            <a:extLst>
              <a:ext uri="{FF2B5EF4-FFF2-40B4-BE49-F238E27FC236}">
                <a16:creationId xmlns:a16="http://schemas.microsoft.com/office/drawing/2014/main" id="{01A03205-8858-F54B-A72D-CC0E55407E17}"/>
              </a:ext>
            </a:extLst>
          </p:cNvPr>
          <p:cNvSpPr>
            <a:spLocks noGrp="1"/>
          </p:cNvSpPr>
          <p:nvPr>
            <p:ph type="sldNum" sz="quarter" idx="4"/>
          </p:nvPr>
        </p:nvSpPr>
        <p:spPr/>
        <p:txBody>
          <a:bodyPr/>
          <a:lstStyle/>
          <a:p>
            <a:fld id="{EAFF9662-E427-214F-A0F2-1EADCCA1E85B}" type="slidenum">
              <a:rPr lang="en-US" smtClean="0"/>
              <a:pPr/>
              <a:t>11</a:t>
            </a:fld>
            <a:endParaRPr lang="en-US"/>
          </a:p>
        </p:txBody>
      </p:sp>
    </p:spTree>
    <p:extLst>
      <p:ext uri="{BB962C8B-B14F-4D97-AF65-F5344CB8AC3E}">
        <p14:creationId xmlns:p14="http://schemas.microsoft.com/office/powerpoint/2010/main" val="31264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719668" y="308207"/>
            <a:ext cx="8160643" cy="432495"/>
          </a:xfrm>
        </p:spPr>
        <p:txBody>
          <a:bodyPr/>
          <a:lstStyle/>
          <a:p>
            <a:r>
              <a:rPr lang="en-US" dirty="0"/>
              <a:t> Brainstorm - time estimation failures</a:t>
            </a:r>
            <a:endParaRPr lang="en-AU" dirty="0"/>
          </a:p>
        </p:txBody>
      </p:sp>
      <p:sp>
        <p:nvSpPr>
          <p:cNvPr id="3" name="Content Placeholder 2"/>
          <p:cNvSpPr>
            <a:spLocks noGrp="1"/>
          </p:cNvSpPr>
          <p:nvPr>
            <p:ph idx="1"/>
          </p:nvPr>
        </p:nvSpPr>
        <p:spPr/>
        <p:txBody>
          <a:bodyPr/>
          <a:lstStyle/>
          <a:p>
            <a:r>
              <a:rPr lang="en-US" dirty="0"/>
              <a:t>What are some time estimation failures you have experienced?</a:t>
            </a:r>
          </a:p>
          <a:p>
            <a:endParaRPr lang="en-US" dirty="0"/>
          </a:p>
          <a:p>
            <a:endParaRPr lang="en-US" dirty="0"/>
          </a:p>
        </p:txBody>
      </p:sp>
      <p:sp>
        <p:nvSpPr>
          <p:cNvPr id="4" name="Slide Number Placeholder 3"/>
          <p:cNvSpPr>
            <a:spLocks noGrp="1"/>
          </p:cNvSpPr>
          <p:nvPr>
            <p:ph type="sldNum" sz="quarter" idx="4"/>
          </p:nvPr>
        </p:nvSpPr>
        <p:spPr>
          <a:xfrm>
            <a:off x="9696400" y="6407623"/>
            <a:ext cx="1828800" cy="180000"/>
          </a:xfrm>
        </p:spPr>
        <p:txBody>
          <a:bodyPr/>
          <a:lstStyle/>
          <a:p>
            <a:fld id="{EAFF9662-E427-214F-A0F2-1EADCCA1E85B}" type="slidenum">
              <a:rPr lang="en-US" smtClean="0"/>
              <a:pPr/>
              <a:t>12</a:t>
            </a:fld>
            <a:endParaRPr lang="en-US"/>
          </a:p>
        </p:txBody>
      </p:sp>
      <p:pic>
        <p:nvPicPr>
          <p:cNvPr id="8" name="Picture 7">
            <a:extLst>
              <a:ext uri="{FF2B5EF4-FFF2-40B4-BE49-F238E27FC236}">
                <a16:creationId xmlns:a16="http://schemas.microsoft.com/office/drawing/2014/main" id="{49BEF126-98D1-4F2C-90EC-2DB307B651AD}"/>
              </a:ext>
            </a:extLst>
          </p:cNvPr>
          <p:cNvPicPr>
            <a:picLocks noChangeAspect="1"/>
          </p:cNvPicPr>
          <p:nvPr/>
        </p:nvPicPr>
        <p:blipFill>
          <a:blip r:embed="rId3"/>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3367561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13</a:t>
            </a:fld>
            <a:endParaRPr lang="en-US"/>
          </a:p>
        </p:txBody>
      </p:sp>
      <p:sp>
        <p:nvSpPr>
          <p:cNvPr id="6" name="Content Placeholder 5"/>
          <p:cNvSpPr>
            <a:spLocks noGrp="1"/>
          </p:cNvSpPr>
          <p:nvPr>
            <p:ph sz="quarter" idx="16"/>
          </p:nvPr>
        </p:nvSpPr>
        <p:spPr/>
        <p:txBody>
          <a:bodyPr/>
          <a:lstStyle/>
          <a:p>
            <a:r>
              <a:rPr lang="en-US" dirty="0"/>
              <a:t>Time estimation activity</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Estimate six time intervals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Clap once when you think that time interval has passed. </a:t>
            </a:r>
          </a:p>
        </p:txBody>
      </p:sp>
    </p:spTree>
    <p:extLst>
      <p:ext uri="{BB962C8B-B14F-4D97-AF65-F5344CB8AC3E}">
        <p14:creationId xmlns:p14="http://schemas.microsoft.com/office/powerpoint/2010/main" val="328595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Stress-performance curve</a:t>
            </a:r>
            <a:endParaRPr lang="en-AU" dirty="0"/>
          </a:p>
        </p:txBody>
      </p:sp>
      <p:sp>
        <p:nvSpPr>
          <p:cNvPr id="3" name="Slide Number Placeholder 2"/>
          <p:cNvSpPr>
            <a:spLocks noGrp="1"/>
          </p:cNvSpPr>
          <p:nvPr>
            <p:ph type="sldNum" sz="quarter" idx="4"/>
          </p:nvPr>
        </p:nvSpPr>
        <p:spPr/>
        <p:txBody>
          <a:bodyPr/>
          <a:lstStyle/>
          <a:p>
            <a:fld id="{EAFF9662-E427-214F-A0F2-1EADCCA1E85B}" type="slidenum">
              <a:rPr lang="en-US" smtClean="0"/>
              <a:pPr/>
              <a:t>14</a:t>
            </a:fld>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4911" y="1131426"/>
            <a:ext cx="6242179" cy="5040000"/>
          </a:xfrm>
          <a:prstGeom prst="rect">
            <a:avLst/>
          </a:prstGeom>
        </p:spPr>
      </p:pic>
    </p:spTree>
    <p:extLst>
      <p:ext uri="{BB962C8B-B14F-4D97-AF65-F5344CB8AC3E}">
        <p14:creationId xmlns:p14="http://schemas.microsoft.com/office/powerpoint/2010/main" val="356817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Time pressure management</a:t>
            </a:r>
            <a:endParaRPr lang="en-AU" dirty="0"/>
          </a:p>
        </p:txBody>
      </p:sp>
      <p:sp>
        <p:nvSpPr>
          <p:cNvPr id="3" name="Content Placeholder 2"/>
          <p:cNvSpPr>
            <a:spLocks noGrp="1"/>
          </p:cNvSpPr>
          <p:nvPr>
            <p:ph idx="1"/>
          </p:nvPr>
        </p:nvSpPr>
        <p:spPr/>
        <p:txBody>
          <a:bodyPr/>
          <a:lstStyle/>
          <a:p>
            <a:r>
              <a:rPr lang="en-AU" dirty="0"/>
              <a:t>‘Let me give myself enough time to do the task’</a:t>
            </a:r>
          </a:p>
          <a:p>
            <a:endParaRPr lang="en-AU" dirty="0"/>
          </a:p>
          <a:p>
            <a:pPr marL="457200" indent="-457200">
              <a:buFont typeface="+mj-lt"/>
              <a:buAutoNum type="arabicPeriod"/>
            </a:pPr>
            <a:r>
              <a:rPr lang="en-AU" dirty="0"/>
              <a:t>Recognise</a:t>
            </a:r>
          </a:p>
          <a:p>
            <a:pPr marL="457200" indent="-457200">
              <a:buFont typeface="+mj-lt"/>
              <a:buAutoNum type="arabicPeriod"/>
            </a:pPr>
            <a:endParaRPr lang="en-AU" dirty="0"/>
          </a:p>
          <a:p>
            <a:pPr marL="457200" indent="-457200">
              <a:buFont typeface="+mj-lt"/>
              <a:buAutoNum type="arabicPeriod"/>
            </a:pPr>
            <a:r>
              <a:rPr lang="en-AU" dirty="0"/>
              <a:t>Prevent</a:t>
            </a:r>
          </a:p>
          <a:p>
            <a:pPr marL="457200" indent="-457200">
              <a:buFont typeface="+mj-lt"/>
              <a:buAutoNum type="arabicPeriod"/>
            </a:pPr>
            <a:endParaRPr lang="en-AU" dirty="0"/>
          </a:p>
          <a:p>
            <a:pPr marL="457200" indent="-457200">
              <a:buFont typeface="+mj-lt"/>
              <a:buAutoNum type="arabicPeriod"/>
            </a:pPr>
            <a:r>
              <a:rPr lang="en-AU" dirty="0"/>
              <a:t>Deal</a:t>
            </a:r>
          </a:p>
        </p:txBody>
      </p:sp>
      <p:sp>
        <p:nvSpPr>
          <p:cNvPr id="4" name="Slide Number Placeholder 3"/>
          <p:cNvSpPr>
            <a:spLocks noGrp="1"/>
          </p:cNvSpPr>
          <p:nvPr>
            <p:ph type="sldNum" sz="quarter" idx="4"/>
          </p:nvPr>
        </p:nvSpPr>
        <p:spPr/>
        <p:txBody>
          <a:bodyPr/>
          <a:lstStyle/>
          <a:p>
            <a:fld id="{EAFF9662-E427-214F-A0F2-1EADCCA1E85B}" type="slidenum">
              <a:rPr lang="en-US" smtClean="0"/>
              <a:pPr/>
              <a:t>15</a:t>
            </a:fld>
            <a:endParaRPr lang="en-US"/>
          </a:p>
        </p:txBody>
      </p:sp>
    </p:spTree>
    <p:extLst>
      <p:ext uri="{BB962C8B-B14F-4D97-AF65-F5344CB8AC3E}">
        <p14:creationId xmlns:p14="http://schemas.microsoft.com/office/powerpoint/2010/main" val="3340775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Time slipping away</a:t>
            </a:r>
            <a:endParaRPr lang="en-AU" dirty="0"/>
          </a:p>
        </p:txBody>
      </p:sp>
      <p:sp>
        <p:nvSpPr>
          <p:cNvPr id="3" name="Content Placeholder 2">
            <a:extLst>
              <a:ext uri="{FF2B5EF4-FFF2-40B4-BE49-F238E27FC236}">
                <a16:creationId xmlns:a16="http://schemas.microsoft.com/office/drawing/2014/main" id="{9DC2D96E-2E65-F74F-B363-F6FB047A94D5}"/>
              </a:ext>
            </a:extLst>
          </p:cNvPr>
          <p:cNvSpPr>
            <a:spLocks noGrp="1"/>
          </p:cNvSpPr>
          <p:nvPr>
            <p:ph idx="1"/>
          </p:nvPr>
        </p:nvSpPr>
        <p:spPr/>
        <p:txBody>
          <a:bodyPr/>
          <a:lstStyle/>
          <a:p>
            <a:pPr marL="342900" indent="-342900">
              <a:buFont typeface="Arial" panose="020B0604020202020204" pitchFamily="34" charset="0"/>
              <a:buChar char="•"/>
            </a:pPr>
            <a:r>
              <a:rPr lang="en-US" dirty="0"/>
              <a:t>Have you ever tried to do a ‘spring clean’ or a big tidy-up, only to end up getting side-tracked by an item you forgot that you even owned?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Or something similar?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following strategy can help…</a:t>
            </a:r>
          </a:p>
        </p:txBody>
      </p:sp>
      <p:sp>
        <p:nvSpPr>
          <p:cNvPr id="4" name="Slide Number Placeholder 3">
            <a:extLst>
              <a:ext uri="{FF2B5EF4-FFF2-40B4-BE49-F238E27FC236}">
                <a16:creationId xmlns:a16="http://schemas.microsoft.com/office/drawing/2014/main" id="{1648B60C-CD3B-794D-8049-F07E5B9CBD04}"/>
              </a:ext>
            </a:extLst>
          </p:cNvPr>
          <p:cNvSpPr>
            <a:spLocks noGrp="1"/>
          </p:cNvSpPr>
          <p:nvPr>
            <p:ph type="sldNum" sz="quarter" idx="4"/>
          </p:nvPr>
        </p:nvSpPr>
        <p:spPr/>
        <p:txBody>
          <a:bodyPr/>
          <a:lstStyle/>
          <a:p>
            <a:fld id="{EAFF9662-E427-214F-A0F2-1EADCCA1E85B}" type="slidenum">
              <a:rPr lang="en-US" smtClean="0"/>
              <a:pPr/>
              <a:t>16</a:t>
            </a:fld>
            <a:endParaRPr lang="en-US"/>
          </a:p>
        </p:txBody>
      </p:sp>
    </p:spTree>
    <p:extLst>
      <p:ext uri="{BB962C8B-B14F-4D97-AF65-F5344CB8AC3E}">
        <p14:creationId xmlns:p14="http://schemas.microsoft.com/office/powerpoint/2010/main" val="1017895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r>
              <a:rPr lang="en-US" dirty="0"/>
              <a:t>Task orientation</a:t>
            </a:r>
            <a:endParaRPr lang="en-AU" dirty="0"/>
          </a:p>
        </p:txBody>
      </p:sp>
      <p:sp>
        <p:nvSpPr>
          <p:cNvPr id="3" name="Content Placeholder 2"/>
          <p:cNvSpPr>
            <a:spLocks noGrp="1"/>
          </p:cNvSpPr>
          <p:nvPr>
            <p:ph idx="1"/>
          </p:nvPr>
        </p:nvSpPr>
        <p:spPr/>
        <p:txBody>
          <a:bodyPr/>
          <a:lstStyle/>
          <a:p>
            <a:pPr marL="457200" indent="-457200">
              <a:buFont typeface="+mj-lt"/>
              <a:buAutoNum type="arabicPeriod"/>
            </a:pPr>
            <a:r>
              <a:rPr lang="en-AU" dirty="0"/>
              <a:t>What am I doing </a:t>
            </a:r>
            <a:r>
              <a:rPr lang="en-AU" b="1" dirty="0"/>
              <a:t>NOW</a:t>
            </a:r>
            <a:r>
              <a:rPr lang="en-AU" dirty="0"/>
              <a:t>? </a:t>
            </a:r>
          </a:p>
          <a:p>
            <a:pPr marL="457200" indent="-457200">
              <a:buFont typeface="+mj-lt"/>
              <a:buAutoNum type="arabicPeriod"/>
            </a:pPr>
            <a:endParaRPr lang="en-AU" dirty="0"/>
          </a:p>
          <a:p>
            <a:pPr marL="457200" indent="-457200">
              <a:buFont typeface="+mj-lt"/>
              <a:buAutoNum type="arabicPeriod"/>
            </a:pPr>
            <a:r>
              <a:rPr lang="en-AU" dirty="0"/>
              <a:t>What was I doing </a:t>
            </a:r>
            <a:r>
              <a:rPr lang="en-AU" b="1" dirty="0"/>
              <a:t>BEFORE THIS</a:t>
            </a:r>
            <a:r>
              <a:rPr lang="en-AU" dirty="0"/>
              <a:t>? </a:t>
            </a:r>
          </a:p>
          <a:p>
            <a:pPr marL="457200" indent="-457200">
              <a:buFont typeface="+mj-lt"/>
              <a:buAutoNum type="arabicPeriod"/>
            </a:pPr>
            <a:endParaRPr lang="en-AU" dirty="0"/>
          </a:p>
          <a:p>
            <a:pPr marL="457200" indent="-457200">
              <a:buFont typeface="+mj-lt"/>
              <a:buAutoNum type="arabicPeriod"/>
            </a:pPr>
            <a:r>
              <a:rPr lang="en-AU" dirty="0"/>
              <a:t>What am I supposed to do </a:t>
            </a:r>
            <a:r>
              <a:rPr lang="en-AU" b="1" dirty="0"/>
              <a:t>NEXT</a:t>
            </a:r>
            <a:r>
              <a:rPr lang="en-AU" dirty="0"/>
              <a:t>?</a:t>
            </a:r>
          </a:p>
          <a:p>
            <a:endParaRPr lang="en-US" dirty="0"/>
          </a:p>
        </p:txBody>
      </p:sp>
      <p:sp>
        <p:nvSpPr>
          <p:cNvPr id="7" name="Slide Number Placeholder 6"/>
          <p:cNvSpPr>
            <a:spLocks noGrp="1"/>
          </p:cNvSpPr>
          <p:nvPr>
            <p:ph type="sldNum" sz="quarter" idx="4"/>
          </p:nvPr>
        </p:nvSpPr>
        <p:spPr/>
        <p:txBody>
          <a:bodyPr/>
          <a:lstStyle/>
          <a:p>
            <a:fld id="{EAFF9662-E427-214F-A0F2-1EADCCA1E85B}" type="slidenum">
              <a:rPr lang="en-US" smtClean="0"/>
              <a:pPr/>
              <a:t>17</a:t>
            </a:fld>
            <a:endParaRPr lang="en-US"/>
          </a:p>
        </p:txBody>
      </p:sp>
      <p:sp>
        <p:nvSpPr>
          <p:cNvPr id="4" name="TextBox 3"/>
          <p:cNvSpPr txBox="1"/>
          <p:nvPr/>
        </p:nvSpPr>
        <p:spPr>
          <a:xfrm>
            <a:off x="8624600" y="1975087"/>
            <a:ext cx="1901161" cy="646331"/>
          </a:xfrm>
          <a:prstGeom prst="rect">
            <a:avLst/>
          </a:prstGeom>
          <a:noFill/>
        </p:spPr>
        <p:txBody>
          <a:bodyPr wrap="square" rtlCol="0">
            <a:spAutoFit/>
          </a:bodyPr>
          <a:lstStyle/>
          <a:p>
            <a:pPr algn="ctr"/>
            <a:r>
              <a:rPr lang="en-US" sz="3600" dirty="0">
                <a:latin typeface="Phosphate Inline"/>
                <a:cs typeface="Phosphate Inline"/>
              </a:rPr>
              <a:t>PAST</a:t>
            </a:r>
          </a:p>
        </p:txBody>
      </p:sp>
      <p:sp>
        <p:nvSpPr>
          <p:cNvPr id="5" name="TextBox 4"/>
          <p:cNvSpPr txBox="1"/>
          <p:nvPr/>
        </p:nvSpPr>
        <p:spPr>
          <a:xfrm>
            <a:off x="8385972" y="1174371"/>
            <a:ext cx="2378417" cy="646331"/>
          </a:xfrm>
          <a:prstGeom prst="rect">
            <a:avLst/>
          </a:prstGeom>
          <a:noFill/>
        </p:spPr>
        <p:txBody>
          <a:bodyPr wrap="square" rtlCol="0">
            <a:spAutoFit/>
          </a:bodyPr>
          <a:lstStyle/>
          <a:p>
            <a:pPr algn="ctr"/>
            <a:r>
              <a:rPr lang="en-US" sz="3600" dirty="0">
                <a:latin typeface="Phosphate Inline"/>
                <a:cs typeface="Phosphate Inline"/>
              </a:rPr>
              <a:t>PRESENT</a:t>
            </a:r>
          </a:p>
        </p:txBody>
      </p:sp>
      <p:sp>
        <p:nvSpPr>
          <p:cNvPr id="6" name="TextBox 5"/>
          <p:cNvSpPr txBox="1"/>
          <p:nvPr/>
        </p:nvSpPr>
        <p:spPr>
          <a:xfrm>
            <a:off x="8548400" y="2819182"/>
            <a:ext cx="2053561" cy="646331"/>
          </a:xfrm>
          <a:prstGeom prst="rect">
            <a:avLst/>
          </a:prstGeom>
          <a:noFill/>
        </p:spPr>
        <p:txBody>
          <a:bodyPr wrap="square" rtlCol="0">
            <a:spAutoFit/>
          </a:bodyPr>
          <a:lstStyle/>
          <a:p>
            <a:pPr algn="ctr"/>
            <a:r>
              <a:rPr lang="en-US" sz="3600" dirty="0">
                <a:latin typeface="Phosphate Inline"/>
                <a:cs typeface="Phosphate Inline"/>
              </a:rPr>
              <a:t>FUTURE</a:t>
            </a:r>
          </a:p>
        </p:txBody>
      </p:sp>
    </p:spTree>
    <p:extLst>
      <p:ext uri="{BB962C8B-B14F-4D97-AF65-F5344CB8AC3E}">
        <p14:creationId xmlns:p14="http://schemas.microsoft.com/office/powerpoint/2010/main" val="287347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Brainwork</a:t>
            </a:r>
            <a:endParaRPr lang="en-AU" dirty="0"/>
          </a:p>
        </p:txBody>
      </p:sp>
      <p:sp>
        <p:nvSpPr>
          <p:cNvPr id="3" name="Content Placeholder 2"/>
          <p:cNvSpPr>
            <a:spLocks noGrp="1"/>
          </p:cNvSpPr>
          <p:nvPr>
            <p:ph idx="1"/>
          </p:nvPr>
        </p:nvSpPr>
        <p:spPr>
          <a:xfrm>
            <a:off x="719667" y="1412777"/>
            <a:ext cx="6989233" cy="4512017"/>
          </a:xfrm>
        </p:spPr>
        <p:txBody>
          <a:bodyPr/>
          <a:lstStyle/>
          <a:p>
            <a:pPr marL="342900" indent="-342900">
              <a:buFont typeface="Arial" panose="020B0604020202020204" pitchFamily="34" charset="0"/>
              <a:buChar char="•"/>
            </a:pPr>
            <a:r>
              <a:rPr lang="en-AU" dirty="0"/>
              <a:t>Self-reflect on whether you are standing or sitting up straight over the next two days.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Every time you become aware that you are not sitting or standing up straight, make a note of:</a:t>
            </a:r>
          </a:p>
          <a:p>
            <a:pPr lvl="1"/>
            <a:r>
              <a:rPr lang="en-AU" dirty="0"/>
              <a:t>the situation (e.g. reading a magazine)</a:t>
            </a:r>
          </a:p>
          <a:p>
            <a:pPr lvl="1"/>
            <a:r>
              <a:rPr lang="en-AU" dirty="0"/>
              <a:t>what you did (e.g. changed my seating position).</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Predict your performance on your brainwork prediction form as soon as you are able.</a:t>
            </a:r>
          </a:p>
        </p:txBody>
      </p:sp>
      <p:sp>
        <p:nvSpPr>
          <p:cNvPr id="4" name="Slide Number Placeholder 3"/>
          <p:cNvSpPr>
            <a:spLocks noGrp="1"/>
          </p:cNvSpPr>
          <p:nvPr>
            <p:ph type="sldNum" sz="quarter" idx="4"/>
          </p:nvPr>
        </p:nvSpPr>
        <p:spPr/>
        <p:txBody>
          <a:bodyPr/>
          <a:lstStyle/>
          <a:p>
            <a:fld id="{EAFF9662-E427-214F-A0F2-1EADCCA1E85B}" type="slidenum">
              <a:rPr lang="en-US" smtClean="0"/>
              <a:pPr/>
              <a:t>18</a:t>
            </a:fld>
            <a:endParaRPr lang="en-US"/>
          </a:p>
        </p:txBody>
      </p:sp>
      <p:sp>
        <p:nvSpPr>
          <p:cNvPr id="9" name="TextBox 8"/>
          <p:cNvSpPr txBox="1"/>
          <p:nvPr/>
        </p:nvSpPr>
        <p:spPr>
          <a:xfrm>
            <a:off x="10522162" y="417535"/>
            <a:ext cx="1419835" cy="584775"/>
          </a:xfrm>
          <a:prstGeom prst="rect">
            <a:avLst/>
          </a:prstGeom>
          <a:noFill/>
        </p:spPr>
        <p:txBody>
          <a:bodyPr wrap="square" rtlCol="0">
            <a:spAutoFit/>
          </a:bodyPr>
          <a:lstStyle/>
          <a:p>
            <a:r>
              <a:rPr lang="en-AU" sz="1600" b="1" dirty="0">
                <a:solidFill>
                  <a:schemeClr val="accent1"/>
                </a:solidFill>
              </a:rPr>
              <a:t>Page 17 of workbook</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00" y="326382"/>
            <a:ext cx="825762" cy="828639"/>
          </a:xfrm>
          <a:prstGeom prst="rect">
            <a:avLst/>
          </a:prstGeom>
        </p:spPr>
      </p:pic>
    </p:spTree>
    <p:extLst>
      <p:ext uri="{BB962C8B-B14F-4D97-AF65-F5344CB8AC3E}">
        <p14:creationId xmlns:p14="http://schemas.microsoft.com/office/powerpoint/2010/main" val="3444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742131097"/>
              </p:ext>
            </p:extLst>
          </p:nvPr>
        </p:nvGraphicFramePr>
        <p:xfrm>
          <a:off x="719668" y="1465386"/>
          <a:ext cx="10800000" cy="2959781"/>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a:t>
                      </a:r>
                      <a:r>
                        <a:rPr lang="en-AU" sz="2000" baseline="0" dirty="0"/>
                        <a:t> </a:t>
                      </a:r>
                      <a:r>
                        <a:rPr lang="en-AU" sz="2000" dirty="0"/>
                        <a:t>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Completed 4 or more rows of the table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20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dirty="0"/>
                        <a:t>Completed 3 rows of the table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dirty="0"/>
                        <a:t>Completed 2 rows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571781">
                <a:tc>
                  <a:txBody>
                    <a:bodyPr/>
                    <a:lstStyle/>
                    <a:p>
                      <a:r>
                        <a:rPr lang="en-US" sz="2000" dirty="0"/>
                        <a:t>Completed 0 - 1 row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dirty="0"/>
              <a:t>Brainwork prediction</a:t>
            </a:r>
            <a:endParaRPr lang="en-AU" dirty="0"/>
          </a:p>
        </p:txBody>
      </p:sp>
      <p:sp>
        <p:nvSpPr>
          <p:cNvPr id="12" name="Content Placeholder 11"/>
          <p:cNvSpPr>
            <a:spLocks noGrp="1"/>
          </p:cNvSpPr>
          <p:nvPr>
            <p:ph idx="1"/>
          </p:nvPr>
        </p:nvSpPr>
        <p:spPr>
          <a:xfrm>
            <a:off x="719065" y="5192451"/>
            <a:ext cx="10800603" cy="906047"/>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19</a:t>
            </a:fld>
            <a:endParaRPr lang="en-US" dirty="0"/>
          </a:p>
        </p:txBody>
      </p:sp>
      <p:sp>
        <p:nvSpPr>
          <p:cNvPr id="6" name="TextBox 5"/>
          <p:cNvSpPr txBox="1"/>
          <p:nvPr/>
        </p:nvSpPr>
        <p:spPr>
          <a:xfrm>
            <a:off x="719668" y="1045023"/>
            <a:ext cx="4030242" cy="400110"/>
          </a:xfrm>
          <a:prstGeom prst="rect">
            <a:avLst/>
          </a:prstGeom>
          <a:noFill/>
        </p:spPr>
        <p:txBody>
          <a:bodyPr wrap="square" lIns="0" rtlCol="0">
            <a:spAutoFit/>
          </a:bodyPr>
          <a:lstStyle/>
          <a:p>
            <a:r>
              <a:rPr lang="en-US" sz="2000" b="1" dirty="0"/>
              <a:t>Posture awareness</a:t>
            </a:r>
          </a:p>
        </p:txBody>
      </p:sp>
      <p:sp>
        <p:nvSpPr>
          <p:cNvPr id="3" name="Rounded Rectangle 2"/>
          <p:cNvSpPr/>
          <p:nvPr/>
        </p:nvSpPr>
        <p:spPr>
          <a:xfrm>
            <a:off x="8353719" y="1358048"/>
            <a:ext cx="1346887" cy="31252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9E03B15-15F3-4A3C-A5B8-CD9F4D1C9E80}"/>
              </a:ext>
            </a:extLst>
          </p:cNvPr>
          <p:cNvSpPr txBox="1"/>
          <p:nvPr/>
        </p:nvSpPr>
        <p:spPr>
          <a:xfrm>
            <a:off x="10610800" y="479092"/>
            <a:ext cx="1257675" cy="523220"/>
          </a:xfrm>
          <a:prstGeom prst="rect">
            <a:avLst/>
          </a:prstGeom>
          <a:noFill/>
        </p:spPr>
        <p:txBody>
          <a:bodyPr wrap="square" rtlCol="0">
            <a:spAutoFit/>
          </a:bodyPr>
          <a:lstStyle/>
          <a:p>
            <a:r>
              <a:rPr lang="en-AU" sz="1400" b="1" dirty="0">
                <a:solidFill>
                  <a:schemeClr val="accent1"/>
                </a:solidFill>
              </a:rPr>
              <a:t>Page 38 in workbook </a:t>
            </a:r>
          </a:p>
        </p:txBody>
      </p:sp>
      <p:pic>
        <p:nvPicPr>
          <p:cNvPr id="10" name="Picture 9">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876" y="327084"/>
            <a:ext cx="792339" cy="795099"/>
          </a:xfrm>
          <a:prstGeom prst="rect">
            <a:avLst/>
          </a:prstGeom>
        </p:spPr>
      </p:pic>
    </p:spTree>
    <p:extLst>
      <p:ext uri="{BB962C8B-B14F-4D97-AF65-F5344CB8AC3E}">
        <p14:creationId xmlns:p14="http://schemas.microsoft.com/office/powerpoint/2010/main" val="20308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Revision</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What is a time horizon?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How does your time horizon affect your goals?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What are the executive functions?</a:t>
            </a:r>
          </a:p>
          <a:p>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2</a:t>
            </a:fld>
            <a:endParaRPr lang="en-US"/>
          </a:p>
        </p:txBody>
      </p:sp>
    </p:spTree>
    <p:extLst>
      <p:ext uri="{BB962C8B-B14F-4D97-AF65-F5344CB8AC3E}">
        <p14:creationId xmlns:p14="http://schemas.microsoft.com/office/powerpoint/2010/main" val="203918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dirty="0"/>
              <a:t>End of Module 6</a:t>
            </a:r>
          </a:p>
        </p:txBody>
      </p:sp>
      <p:sp>
        <p:nvSpPr>
          <p:cNvPr id="4"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287129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AU" dirty="0"/>
              <a:t>Copyright</a:t>
            </a:r>
          </a:p>
        </p:txBody>
      </p:sp>
      <p:sp>
        <p:nvSpPr>
          <p:cNvPr id="6" name="Content Placeholder 5"/>
          <p:cNvSpPr>
            <a:spLocks noGrp="1"/>
          </p:cNvSpPr>
          <p:nvPr>
            <p:ph idx="1"/>
          </p:nvPr>
        </p:nvSpPr>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3"/>
              </a:rPr>
              <a:t>https://www.aci.health.nsw.gov.au/</a:t>
            </a:r>
            <a:r>
              <a:rPr lang="en-AU" dirty="0"/>
              <a:t> </a:t>
            </a:r>
          </a:p>
          <a:p>
            <a:endParaRPr lang="en-AU" dirty="0"/>
          </a:p>
          <a:p>
            <a:r>
              <a:rPr lang="en-AU" dirty="0"/>
              <a:t>The examples may be amended to suit local conditions. </a:t>
            </a:r>
          </a:p>
        </p:txBody>
      </p:sp>
      <p:sp>
        <p:nvSpPr>
          <p:cNvPr id="3" name="Slide Number Placeholder 2"/>
          <p:cNvSpPr>
            <a:spLocks noGrp="1"/>
          </p:cNvSpPr>
          <p:nvPr>
            <p:ph type="sldNum" sz="quarter" idx="4"/>
          </p:nvPr>
        </p:nvSpPr>
        <p:spPr/>
        <p:txBody>
          <a:bodyPr/>
          <a:lstStyle/>
          <a:p>
            <a:fld id="{5EA579A0-2D03-40E0-9AF7-97C6E3FFE6EE}" type="slidenum">
              <a:rPr lang="en-AU" smtClean="0"/>
              <a:pPr/>
              <a:t>21</a:t>
            </a:fld>
            <a:endParaRPr lang="en-AU" dirty="0"/>
          </a:p>
        </p:txBody>
      </p:sp>
      <p:sp>
        <p:nvSpPr>
          <p:cNvPr id="4" name="TextBox 3">
            <a:extLst>
              <a:ext uri="{FF2B5EF4-FFF2-40B4-BE49-F238E27FC236}">
                <a16:creationId xmlns:a16="http://schemas.microsoft.com/office/drawing/2014/main" id="{51F41651-099E-2C55-B0CA-582222AE16A8}"/>
              </a:ext>
            </a:extLst>
          </p:cNvPr>
          <p:cNvSpPr txBox="1"/>
          <p:nvPr/>
        </p:nvSpPr>
        <p:spPr>
          <a:xfrm>
            <a:off x="719667" y="5730240"/>
            <a:ext cx="5181261" cy="400110"/>
          </a:xfrm>
          <a:prstGeom prst="rect">
            <a:avLst/>
          </a:prstGeom>
          <a:noFill/>
        </p:spPr>
        <p:txBody>
          <a:bodyPr wrap="square" rtlCol="0">
            <a:spAutoFit/>
          </a:bodyPr>
          <a:lstStyle/>
          <a:p>
            <a:r>
              <a:rPr lang="en-AU" sz="1000" dirty="0"/>
              <a:t>Published Mar 2018. Next Review 2028. © State of NSW (Agency for Clinical Innovation) and Advanced Neuropsychological Treatment Services</a:t>
            </a:r>
          </a:p>
        </p:txBody>
      </p:sp>
    </p:spTree>
    <p:extLst>
      <p:ext uri="{BB962C8B-B14F-4D97-AF65-F5344CB8AC3E}">
        <p14:creationId xmlns:p14="http://schemas.microsoft.com/office/powerpoint/2010/main" val="74322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973009205"/>
              </p:ext>
            </p:extLst>
          </p:nvPr>
        </p:nvGraphicFramePr>
        <p:xfrm>
          <a:off x="719668" y="1513363"/>
          <a:ext cx="10800000" cy="35184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a:t>
                      </a:r>
                      <a:r>
                        <a:rPr lang="en-AU" sz="2000" baseline="0" dirty="0"/>
                        <a:t> </a:t>
                      </a:r>
                      <a:r>
                        <a:rPr lang="en-AU" sz="2000" dirty="0"/>
                        <a:t>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Completed all 4 columns of the table and wrote down a simple plan to assist with completing the goal by then end of next week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dirty="0"/>
                        <a:t>Completed all 4 columns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dirty="0"/>
                        <a:t>Completed 2-3 columns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dirty="0"/>
                        <a:t>Completed 0-1 columns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dirty="0"/>
              <a:t>Brainwork outcome</a:t>
            </a:r>
            <a:endParaRPr lang="en-AU" dirty="0"/>
          </a:p>
        </p:txBody>
      </p:sp>
      <p:sp>
        <p:nvSpPr>
          <p:cNvPr id="12" name="Content Placeholder 11"/>
          <p:cNvSpPr>
            <a:spLocks noGrp="1"/>
          </p:cNvSpPr>
          <p:nvPr>
            <p:ph idx="1"/>
          </p:nvPr>
        </p:nvSpPr>
        <p:spPr>
          <a:xfrm>
            <a:off x="724597" y="5248058"/>
            <a:ext cx="10800603" cy="1106527"/>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a:p>
        </p:txBody>
      </p:sp>
      <p:sp>
        <p:nvSpPr>
          <p:cNvPr id="6" name="TextBox 5"/>
          <p:cNvSpPr txBox="1"/>
          <p:nvPr/>
        </p:nvSpPr>
        <p:spPr>
          <a:xfrm>
            <a:off x="618670" y="1012667"/>
            <a:ext cx="6404519" cy="400110"/>
          </a:xfrm>
          <a:prstGeom prst="rect">
            <a:avLst/>
          </a:prstGeom>
          <a:noFill/>
        </p:spPr>
        <p:txBody>
          <a:bodyPr wrap="square" rtlCol="0">
            <a:spAutoFit/>
          </a:bodyPr>
          <a:lstStyle/>
          <a:p>
            <a:r>
              <a:rPr lang="en-US" sz="2000" b="1" dirty="0"/>
              <a:t>Short and long term costs and benefits</a:t>
            </a:r>
          </a:p>
        </p:txBody>
      </p:sp>
      <p:sp>
        <p:nvSpPr>
          <p:cNvPr id="8" name="Oval 7"/>
          <p:cNvSpPr/>
          <p:nvPr/>
        </p:nvSpPr>
        <p:spPr>
          <a:xfrm>
            <a:off x="8834690" y="3569135"/>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49440" y="3569135"/>
            <a:ext cx="351303" cy="337749"/>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E5DABC-63DF-7B4A-81AF-08FAE091A3E8}"/>
              </a:ext>
            </a:extLst>
          </p:cNvPr>
          <p:cNvSpPr txBox="1"/>
          <p:nvPr/>
        </p:nvSpPr>
        <p:spPr>
          <a:xfrm>
            <a:off x="8135063" y="2999345"/>
            <a:ext cx="354421" cy="1477328"/>
          </a:xfrm>
          <a:prstGeom prst="rect">
            <a:avLst/>
          </a:prstGeom>
          <a:solidFill>
            <a:schemeClr val="bg1"/>
          </a:solidFill>
          <a:ln w="34925">
            <a:solidFill>
              <a:schemeClr val="accent1"/>
            </a:solidFill>
          </a:ln>
        </p:spPr>
        <p:txBody>
          <a:bodyPr wrap="square" rtlCol="0">
            <a:spAutoFit/>
          </a:bodyPr>
          <a:lstStyle/>
          <a:p>
            <a:pPr algn="ctr"/>
            <a:r>
              <a:rPr lang="en-US"/>
              <a:t>MINUS</a:t>
            </a:r>
          </a:p>
        </p:txBody>
      </p:sp>
      <p:sp>
        <p:nvSpPr>
          <p:cNvPr id="11" name="TextBox 10">
            <a:extLst>
              <a:ext uri="{FF2B5EF4-FFF2-40B4-BE49-F238E27FC236}">
                <a16:creationId xmlns:a16="http://schemas.microsoft.com/office/drawing/2014/main" id="{A9E03B15-15F3-4A3C-A5B8-CD9F4D1C9E80}"/>
              </a:ext>
            </a:extLst>
          </p:cNvPr>
          <p:cNvSpPr txBox="1"/>
          <p:nvPr/>
        </p:nvSpPr>
        <p:spPr>
          <a:xfrm>
            <a:off x="10628439" y="724634"/>
            <a:ext cx="1257675" cy="523220"/>
          </a:xfrm>
          <a:prstGeom prst="rect">
            <a:avLst/>
          </a:prstGeom>
          <a:noFill/>
        </p:spPr>
        <p:txBody>
          <a:bodyPr wrap="square" rtlCol="0">
            <a:spAutoFit/>
          </a:bodyPr>
          <a:lstStyle/>
          <a:p>
            <a:r>
              <a:rPr lang="en-AU" sz="1400" b="1" dirty="0">
                <a:solidFill>
                  <a:schemeClr val="accent1"/>
                </a:solidFill>
              </a:rPr>
              <a:t>Page 38 in workbook </a:t>
            </a:r>
          </a:p>
        </p:txBody>
      </p:sp>
      <p:pic>
        <p:nvPicPr>
          <p:cNvPr id="14" name="Picture 13">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4200" y="561222"/>
            <a:ext cx="792339" cy="795099"/>
          </a:xfrm>
          <a:prstGeom prst="rect">
            <a:avLst/>
          </a:prstGeom>
        </p:spPr>
      </p:pic>
      <p:sp>
        <p:nvSpPr>
          <p:cNvPr id="15" name="Oval 14"/>
          <p:cNvSpPr/>
          <p:nvPr/>
        </p:nvSpPr>
        <p:spPr>
          <a:xfrm>
            <a:off x="10437553" y="3517351"/>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016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Your Executive team</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4</a:t>
            </a:fld>
            <a:endParaRPr lang="en-US"/>
          </a:p>
        </p:txBody>
      </p:sp>
      <p:pic>
        <p:nvPicPr>
          <p:cNvPr id="9" name="Content Placeholder 8">
            <a:extLst>
              <a:ext uri="{FF2B5EF4-FFF2-40B4-BE49-F238E27FC236}">
                <a16:creationId xmlns:a16="http://schemas.microsoft.com/office/drawing/2014/main" id="{ED0335B4-B956-4CCE-A967-F506F44460A8}"/>
              </a:ext>
            </a:extLst>
          </p:cNvPr>
          <p:cNvPicPr>
            <a:picLocks noGrp="1" noChangeAspect="1"/>
          </p:cNvPicPr>
          <p:nvPr>
            <p:ph idx="1"/>
          </p:nvPr>
        </p:nvPicPr>
        <p:blipFill>
          <a:blip r:embed="rId3"/>
          <a:stretch>
            <a:fillRect/>
          </a:stretch>
        </p:blipFill>
        <p:spPr>
          <a:xfrm>
            <a:off x="3048000" y="677305"/>
            <a:ext cx="5832311" cy="5679647"/>
          </a:xfrm>
        </p:spPr>
      </p:pic>
    </p:spTree>
    <p:extLst>
      <p:ext uri="{BB962C8B-B14F-4D97-AF65-F5344CB8AC3E}">
        <p14:creationId xmlns:p14="http://schemas.microsoft.com/office/powerpoint/2010/main" val="75712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5</a:t>
            </a:fld>
            <a:endParaRPr lang="en-US"/>
          </a:p>
        </p:txBody>
      </p:sp>
      <p:sp>
        <p:nvSpPr>
          <p:cNvPr id="11" name="Content Placeholder 10"/>
          <p:cNvSpPr>
            <a:spLocks noGrp="1"/>
          </p:cNvSpPr>
          <p:nvPr>
            <p:ph sz="quarter" idx="16"/>
          </p:nvPr>
        </p:nvSpPr>
        <p:spPr/>
        <p:txBody>
          <a:bodyPr/>
          <a:lstStyle/>
          <a:p>
            <a:r>
              <a:rPr lang="en-AU"/>
              <a:t>How quick?</a:t>
            </a:r>
            <a:endParaRPr lang="en-AU" dirty="0"/>
          </a:p>
        </p:txBody>
      </p:sp>
      <p:sp>
        <p:nvSpPr>
          <p:cNvPr id="3" name="Content Placeholder 2"/>
          <p:cNvSpPr>
            <a:spLocks noGrp="1"/>
          </p:cNvSpPr>
          <p:nvPr>
            <p:ph idx="1"/>
          </p:nvPr>
        </p:nvSpPr>
        <p:spPr>
          <a:xfrm>
            <a:off x="719668" y="1412777"/>
            <a:ext cx="8652932" cy="4512017"/>
          </a:xfrm>
        </p:spPr>
        <p:txBody>
          <a:bodyPr/>
          <a:lstStyle/>
          <a:p>
            <a:r>
              <a:rPr lang="en-AU" dirty="0"/>
              <a:t>I want to see how quickly you can do some things with your dominant hand (the hand you write with). </a:t>
            </a:r>
          </a:p>
          <a:p>
            <a:endParaRPr lang="en-US" dirty="0"/>
          </a:p>
        </p:txBody>
      </p:sp>
    </p:spTree>
    <p:extLst>
      <p:ext uri="{BB962C8B-B14F-4D97-AF65-F5344CB8AC3E}">
        <p14:creationId xmlns:p14="http://schemas.microsoft.com/office/powerpoint/2010/main" val="89614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a:blip r:embed="rId3"/>
          <a:stretch>
            <a:fillRect/>
          </a:stretch>
        </p:blipFill>
        <p:spPr>
          <a:xfrm>
            <a:off x="1586234" y="863960"/>
            <a:ext cx="2810581" cy="3410172"/>
          </a:xfrm>
        </p:spPr>
      </p:pic>
      <p:sp>
        <p:nvSpPr>
          <p:cNvPr id="11" name="Slide Number Placeholder 10"/>
          <p:cNvSpPr>
            <a:spLocks noGrp="1"/>
          </p:cNvSpPr>
          <p:nvPr>
            <p:ph type="sldNum" sz="quarter" idx="4"/>
          </p:nvPr>
        </p:nvSpPr>
        <p:spPr/>
        <p:txBody>
          <a:bodyPr/>
          <a:lstStyle/>
          <a:p>
            <a:fld id="{EAFF9662-E427-214F-A0F2-1EADCCA1E85B}" type="slidenum">
              <a:rPr lang="en-US" smtClean="0"/>
              <a:pPr/>
              <a:t>6</a:t>
            </a:fld>
            <a:endParaRPr lang="en-US"/>
          </a:p>
        </p:txBody>
      </p:sp>
      <p:sp>
        <p:nvSpPr>
          <p:cNvPr id="7" name="TextBox 6"/>
          <p:cNvSpPr txBox="1"/>
          <p:nvPr/>
        </p:nvSpPr>
        <p:spPr>
          <a:xfrm>
            <a:off x="719669" y="4399931"/>
            <a:ext cx="5183976" cy="525886"/>
          </a:xfrm>
          <a:prstGeom prst="rect">
            <a:avLst/>
          </a:prstGeom>
          <a:noFill/>
          <a:ln>
            <a:solidFill>
              <a:schemeClr val="accent1"/>
            </a:solidFill>
          </a:ln>
        </p:spPr>
        <p:txBody>
          <a:bodyPr wrap="square" tIns="108000" bIns="108000" rtlCol="0">
            <a:spAutoFit/>
          </a:bodyPr>
          <a:lstStyle/>
          <a:p>
            <a:pPr algn="ctr"/>
            <a:r>
              <a:rPr lang="en-AU" sz="2000" dirty="0"/>
              <a:t>See the world from </a:t>
            </a:r>
            <a:r>
              <a:rPr lang="en-AU" sz="2000" b="1" dirty="0"/>
              <a:t>your</a:t>
            </a:r>
            <a:r>
              <a:rPr lang="en-AU" sz="2000" dirty="0"/>
              <a:t> perspective</a:t>
            </a:r>
          </a:p>
        </p:txBody>
      </p:sp>
      <p:sp>
        <p:nvSpPr>
          <p:cNvPr id="8" name="TextBox 7"/>
          <p:cNvSpPr txBox="1"/>
          <p:nvPr/>
        </p:nvSpPr>
        <p:spPr>
          <a:xfrm>
            <a:off x="6341200" y="4399931"/>
            <a:ext cx="5184000" cy="495108"/>
          </a:xfrm>
          <a:prstGeom prst="rect">
            <a:avLst/>
          </a:prstGeom>
          <a:noFill/>
          <a:ln>
            <a:solidFill>
              <a:schemeClr val="accent1"/>
            </a:solidFill>
          </a:ln>
        </p:spPr>
        <p:txBody>
          <a:bodyPr wrap="none" tIns="108000" bIns="108000" rtlCol="0">
            <a:spAutoFit/>
          </a:bodyPr>
          <a:lstStyle/>
          <a:p>
            <a:pPr algn="ctr"/>
            <a:r>
              <a:rPr lang="en-AU" dirty="0"/>
              <a:t>See the world from </a:t>
            </a:r>
            <a:r>
              <a:rPr lang="en-AU" b="1" dirty="0"/>
              <a:t>other peoples’ </a:t>
            </a:r>
            <a:r>
              <a:rPr lang="en-AU" dirty="0"/>
              <a:t>perspective</a:t>
            </a:r>
          </a:p>
        </p:txBody>
      </p:sp>
      <p:sp>
        <p:nvSpPr>
          <p:cNvPr id="9" name="TextBox 8"/>
          <p:cNvSpPr txBox="1"/>
          <p:nvPr/>
        </p:nvSpPr>
        <p:spPr>
          <a:xfrm>
            <a:off x="719669" y="5220362"/>
            <a:ext cx="5183977" cy="525886"/>
          </a:xfrm>
          <a:prstGeom prst="rect">
            <a:avLst/>
          </a:prstGeom>
          <a:noFill/>
          <a:ln>
            <a:solidFill>
              <a:schemeClr val="accent1"/>
            </a:solidFill>
          </a:ln>
        </p:spPr>
        <p:txBody>
          <a:bodyPr wrap="square" tIns="108000" bIns="108000" rtlCol="0">
            <a:spAutoFit/>
          </a:bodyPr>
          <a:lstStyle/>
          <a:p>
            <a:pPr algn="ctr"/>
            <a:r>
              <a:rPr lang="en-AU" sz="2000" dirty="0"/>
              <a:t>Less sensitive to other peoples’ judgements</a:t>
            </a:r>
          </a:p>
        </p:txBody>
      </p:sp>
      <p:sp>
        <p:nvSpPr>
          <p:cNvPr id="10" name="TextBox 9"/>
          <p:cNvSpPr txBox="1"/>
          <p:nvPr/>
        </p:nvSpPr>
        <p:spPr>
          <a:xfrm>
            <a:off x="6341200" y="5220362"/>
            <a:ext cx="5184000" cy="525886"/>
          </a:xfrm>
          <a:prstGeom prst="rect">
            <a:avLst/>
          </a:prstGeom>
          <a:noFill/>
          <a:ln>
            <a:solidFill>
              <a:schemeClr val="accent1"/>
            </a:solidFill>
          </a:ln>
        </p:spPr>
        <p:txBody>
          <a:bodyPr wrap="square" tIns="108000" bIns="108000" rtlCol="0">
            <a:spAutoFit/>
          </a:bodyPr>
          <a:lstStyle/>
          <a:p>
            <a:pPr algn="ctr"/>
            <a:r>
              <a:rPr lang="en-AU" sz="2000" dirty="0"/>
              <a:t>More sensitive to other peoples’ judgements</a:t>
            </a:r>
          </a:p>
        </p:txBody>
      </p:sp>
      <p:sp>
        <p:nvSpPr>
          <p:cNvPr id="16" name="Content Placeholder 15"/>
          <p:cNvSpPr>
            <a:spLocks noGrp="1"/>
          </p:cNvSpPr>
          <p:nvPr>
            <p:ph sz="quarter" idx="15"/>
          </p:nvPr>
        </p:nvSpPr>
        <p:spPr/>
        <p:txBody>
          <a:bodyPr/>
          <a:lstStyle/>
          <a:p>
            <a:r>
              <a:rPr lang="en-AU" dirty="0"/>
              <a:t>The ‘Selfie’ Scale</a:t>
            </a:r>
          </a:p>
        </p:txBody>
      </p:sp>
      <p:pic>
        <p:nvPicPr>
          <p:cNvPr id="17" name="Content Placeholder 13"/>
          <p:cNvPicPr>
            <a:picLocks noChangeAspect="1"/>
          </p:cNvPicPr>
          <p:nvPr/>
        </p:nvPicPr>
        <p:blipFill>
          <a:blip r:embed="rId4"/>
          <a:stretch>
            <a:fillRect/>
          </a:stretch>
        </p:blipFill>
        <p:spPr>
          <a:xfrm>
            <a:off x="7165482" y="864461"/>
            <a:ext cx="3535435" cy="3409170"/>
          </a:xfrm>
          <a:prstGeom prst="rect">
            <a:avLst/>
          </a:prstGeom>
        </p:spPr>
      </p:pic>
    </p:spTree>
    <p:extLst>
      <p:ext uri="{BB962C8B-B14F-4D97-AF65-F5344CB8AC3E}">
        <p14:creationId xmlns:p14="http://schemas.microsoft.com/office/powerpoint/2010/main" val="42231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Self-reflector</a:t>
            </a:r>
            <a:endParaRPr lang="en-AU" dirty="0"/>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AU" dirty="0"/>
              <a:t>The first executive skill to develop, between 8 and 18 months of age.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It helps us see ourselves as separate from other people.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It shows the beginnings of a sense of ‘self’</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In doing so, we gradually become aware that we have goals that may be different to other people’s goals.</a:t>
            </a:r>
          </a:p>
        </p:txBody>
      </p:sp>
      <p:sp>
        <p:nvSpPr>
          <p:cNvPr id="3" name="Slide Number Placeholder 2"/>
          <p:cNvSpPr>
            <a:spLocks noGrp="1"/>
          </p:cNvSpPr>
          <p:nvPr>
            <p:ph type="sldNum" sz="quarter" idx="4"/>
          </p:nvPr>
        </p:nvSpPr>
        <p:spPr/>
        <p:txBody>
          <a:bodyPr/>
          <a:lstStyle/>
          <a:p>
            <a:fld id="{EAFF9662-E427-214F-A0F2-1EADCCA1E85B}" type="slidenum">
              <a:rPr lang="en-US" smtClean="0"/>
              <a:pPr/>
              <a:t>7</a:t>
            </a:fld>
            <a:endParaRPr lang="en-US"/>
          </a:p>
        </p:txBody>
      </p:sp>
      <p:pic>
        <p:nvPicPr>
          <p:cNvPr id="6" name="Content Placeholder 4">
            <a:extLst>
              <a:ext uri="{FF2B5EF4-FFF2-40B4-BE49-F238E27FC236}">
                <a16:creationId xmlns:a16="http://schemas.microsoft.com/office/drawing/2014/main" id="{0C88200C-4F6C-4F8A-AF51-58A75C7D6A69}"/>
              </a:ext>
            </a:extLst>
          </p:cNvPr>
          <p:cNvPicPr>
            <a:picLocks noChangeAspect="1"/>
          </p:cNvPicPr>
          <p:nvPr/>
        </p:nvPicPr>
        <p:blipFill>
          <a:blip r:embed="rId3"/>
          <a:stretch>
            <a:fillRect/>
          </a:stretch>
        </p:blipFill>
        <p:spPr>
          <a:xfrm>
            <a:off x="9981635" y="852069"/>
            <a:ext cx="1839570" cy="2067165"/>
          </a:xfrm>
          <a:prstGeom prst="rect">
            <a:avLst/>
          </a:prstGeom>
        </p:spPr>
      </p:pic>
    </p:spTree>
    <p:extLst>
      <p:ext uri="{BB962C8B-B14F-4D97-AF65-F5344CB8AC3E}">
        <p14:creationId xmlns:p14="http://schemas.microsoft.com/office/powerpoint/2010/main" val="423152515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lstStyle/>
          <a:p>
            <a:r>
              <a:rPr lang="en-US" dirty="0"/>
              <a:t>Self-awareness</a:t>
            </a:r>
            <a:endParaRPr lang="en-AU" dirty="0"/>
          </a:p>
        </p:txBody>
      </p:sp>
      <p:sp>
        <p:nvSpPr>
          <p:cNvPr id="4" name="Slide Number Placeholder 3">
            <a:extLst>
              <a:ext uri="{FF2B5EF4-FFF2-40B4-BE49-F238E27FC236}">
                <a16:creationId xmlns:a16="http://schemas.microsoft.com/office/drawing/2014/main" id="{F5C90865-E2D9-C149-8C44-FD61101DFB4E}"/>
              </a:ext>
            </a:extLst>
          </p:cNvPr>
          <p:cNvSpPr>
            <a:spLocks noGrp="1"/>
          </p:cNvSpPr>
          <p:nvPr>
            <p:ph type="sldNum" sz="quarter" idx="4"/>
          </p:nvPr>
        </p:nvSpPr>
        <p:spPr/>
        <p:txBody>
          <a:bodyPr/>
          <a:lstStyle/>
          <a:p>
            <a:fld id="{EAFF9662-E427-214F-A0F2-1EADCCA1E85B}" type="slidenum">
              <a:rPr lang="en-US" smtClean="0"/>
              <a:pPr/>
              <a:t>8</a:t>
            </a:fld>
            <a:endParaRPr lang="en-US"/>
          </a:p>
        </p:txBody>
      </p:sp>
      <p:pic>
        <p:nvPicPr>
          <p:cNvPr id="5" name="Picture 4">
            <a:extLst>
              <a:ext uri="{FF2B5EF4-FFF2-40B4-BE49-F238E27FC236}">
                <a16:creationId xmlns:a16="http://schemas.microsoft.com/office/drawing/2014/main" id="{8A98C0CC-2562-7448-B704-0A7049CBA9C9}"/>
              </a:ext>
            </a:extLst>
          </p:cNvPr>
          <p:cNvPicPr>
            <a:picLocks noChangeAspect="1"/>
          </p:cNvPicPr>
          <p:nvPr/>
        </p:nvPicPr>
        <p:blipFill>
          <a:blip r:embed="rId3"/>
          <a:stretch>
            <a:fillRect/>
          </a:stretch>
        </p:blipFill>
        <p:spPr>
          <a:xfrm>
            <a:off x="2590315" y="1529786"/>
            <a:ext cx="7450234" cy="4227518"/>
          </a:xfrm>
          <a:prstGeom prst="rect">
            <a:avLst/>
          </a:prstGeom>
        </p:spPr>
      </p:pic>
    </p:spTree>
    <p:extLst>
      <p:ext uri="{BB962C8B-B14F-4D97-AF65-F5344CB8AC3E}">
        <p14:creationId xmlns:p14="http://schemas.microsoft.com/office/powerpoint/2010/main" val="225378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Self-reflector</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Monitors what’s happening inside us</a:t>
            </a:r>
          </a:p>
          <a:p>
            <a:pPr lvl="1"/>
            <a:r>
              <a:rPr lang="en-AU" dirty="0"/>
              <a:t>Drives </a:t>
            </a:r>
          </a:p>
          <a:p>
            <a:pPr lvl="1"/>
            <a:r>
              <a:rPr lang="en-AU" dirty="0"/>
              <a:t>Wants</a:t>
            </a:r>
          </a:p>
          <a:p>
            <a:pPr lvl="1"/>
            <a:r>
              <a:rPr lang="en-AU" dirty="0"/>
              <a:t>Actions </a:t>
            </a:r>
          </a:p>
          <a:p>
            <a:pPr lvl="1"/>
            <a:endParaRPr lang="en-AU" dirty="0"/>
          </a:p>
          <a:p>
            <a:pPr marL="342900" indent="-342900">
              <a:buFont typeface="Arial" panose="020B0604020202020204" pitchFamily="34" charset="0"/>
              <a:buChar char="•"/>
            </a:pPr>
            <a:r>
              <a:rPr lang="en-AU" dirty="0"/>
              <a:t>Monitors what’s happening around us</a:t>
            </a:r>
          </a:p>
          <a:p>
            <a:pPr lvl="1"/>
            <a:r>
              <a:rPr lang="en-AU" dirty="0"/>
              <a:t>Who is around?</a:t>
            </a:r>
          </a:p>
          <a:p>
            <a:pPr lvl="1"/>
            <a:r>
              <a:rPr lang="en-AU" dirty="0"/>
              <a:t>Can they see me?</a:t>
            </a:r>
          </a:p>
          <a:p>
            <a:pPr lvl="1"/>
            <a:r>
              <a:rPr lang="en-AU" dirty="0"/>
              <a:t>Does it matter?</a:t>
            </a:r>
          </a:p>
          <a:p>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9</a:t>
            </a:fld>
            <a:endParaRPr lang="en-US"/>
          </a:p>
        </p:txBody>
      </p:sp>
    </p:spTree>
    <p:extLst>
      <p:ext uri="{BB962C8B-B14F-4D97-AF65-F5344CB8AC3E}">
        <p14:creationId xmlns:p14="http://schemas.microsoft.com/office/powerpoint/2010/main" val="727965345"/>
      </p:ext>
    </p:extLst>
  </p:cSld>
  <p:clrMapOvr>
    <a:masterClrMapping/>
  </p:clrMapOvr>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123D-A181-4700-984C-95ADC953F64F}">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58ead461-8b71-4d91-ae50-328c1b3418b2"/>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7144245-9C7C-4AF0-9E28-7E039D332446}">
  <ds:schemaRefs>
    <ds:schemaRef ds:uri="http://schemas.microsoft.com/sharepoint/v3/contenttype/forms"/>
  </ds:schemaRefs>
</ds:datastoreItem>
</file>

<file path=customXml/itemProps3.xml><?xml version="1.0" encoding="utf-8"?>
<ds:datastoreItem xmlns:ds="http://schemas.openxmlformats.org/officeDocument/2006/customXml" ds:itemID="{96F422A9-6CB7-455F-AB56-2BEBA39FD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ACI-Template-2018_16-9</Template>
  <TotalTime>63115</TotalTime>
  <Words>2828</Words>
  <Application>Microsoft Office PowerPoint</Application>
  <PresentationFormat>Widescreen</PresentationFormat>
  <Paragraphs>326</Paragraphs>
  <Slides>21</Slides>
  <Notes>21</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Franklin Gothic Medium</vt:lpstr>
      <vt:lpstr>Phosphate Inline</vt:lpstr>
      <vt:lpstr>Wingdings</vt:lpstr>
      <vt:lpstr>1_Content Slide_no logo</vt:lpstr>
      <vt:lpstr>1_Content Slide_Blue_No Banner</vt:lpstr>
      <vt:lpstr>2_Cover Slide</vt:lpstr>
      <vt:lpstr>Module 6: The Self-reflector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6: The Self-Reflector</dc:title>
  <dc:creator>NSW Agency for Clinical Innovation;Advanced Neuropsychological Treatment Services</dc:creator>
  <cp:lastModifiedBy>Bronwyn Potter (Agency for Clinical Innovation)</cp:lastModifiedBy>
  <cp:revision>523</cp:revision>
  <cp:lastPrinted>2019-01-14T00:56:14Z</cp:lastPrinted>
  <dcterms:created xsi:type="dcterms:W3CDTF">2015-05-28T01:25:17Z</dcterms:created>
  <dcterms:modified xsi:type="dcterms:W3CDTF">2023-05-23T01:17:43Z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