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4"/>
    <p:sldMasterId id="2147483699" r:id="rId5"/>
    <p:sldMasterId id="2147483703" r:id="rId6"/>
  </p:sldMasterIdLst>
  <p:notesMasterIdLst>
    <p:notesMasterId r:id="rId32"/>
  </p:notesMasterIdLst>
  <p:handoutMasterIdLst>
    <p:handoutMasterId r:id="rId33"/>
  </p:handoutMasterIdLst>
  <p:sldIdLst>
    <p:sldId id="1085" r:id="rId7"/>
    <p:sldId id="469" r:id="rId8"/>
    <p:sldId id="1075" r:id="rId9"/>
    <p:sldId id="1087" r:id="rId10"/>
    <p:sldId id="612" r:id="rId11"/>
    <p:sldId id="470" r:id="rId12"/>
    <p:sldId id="475" r:id="rId13"/>
    <p:sldId id="471" r:id="rId14"/>
    <p:sldId id="1081" r:id="rId15"/>
    <p:sldId id="615" r:id="rId16"/>
    <p:sldId id="1088" r:id="rId17"/>
    <p:sldId id="529" r:id="rId18"/>
    <p:sldId id="616" r:id="rId19"/>
    <p:sldId id="1076" r:id="rId20"/>
    <p:sldId id="617" r:id="rId21"/>
    <p:sldId id="618" r:id="rId22"/>
    <p:sldId id="1077" r:id="rId23"/>
    <p:sldId id="1078" r:id="rId24"/>
    <p:sldId id="619" r:id="rId25"/>
    <p:sldId id="620" r:id="rId26"/>
    <p:sldId id="621" r:id="rId27"/>
    <p:sldId id="622" r:id="rId28"/>
    <p:sldId id="1079" r:id="rId29"/>
    <p:sldId id="1084" r:id="rId30"/>
    <p:sldId id="1089" r:id="rId31"/>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James" initials="MJ" lastIdx="3" clrIdx="0">
    <p:extLst>
      <p:ext uri="{19B8F6BF-5375-455C-9EA6-DF929625EA0E}">
        <p15:presenceInfo xmlns:p15="http://schemas.microsoft.com/office/powerpoint/2012/main" userId="S-1-5-21-3772680477-1142385537-1250377330-80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3784" autoAdjust="0"/>
  </p:normalViewPr>
  <p:slideViewPr>
    <p:cSldViewPr snapToGrid="0" snapToObjects="1">
      <p:cViewPr varScale="1">
        <p:scale>
          <a:sx n="95" d="100"/>
          <a:sy n="95" d="100"/>
        </p:scale>
        <p:origin x="1158" y="90"/>
      </p:cViewPr>
      <p:guideLst>
        <p:guide orient="horz" pos="1162"/>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31ED7B34-EEDD-E24D-BD46-1597653B9BF8}" type="datetimeFigureOut">
              <a:rPr lang="en-US" smtClean="0"/>
              <a:t>5/23/2023</a:t>
            </a:fld>
            <a:endParaRPr lang="en-US"/>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83FD9064-53CC-654E-9ACC-F75C60F22DE4}" type="slidenum">
              <a:rPr lang="en-US" smtClean="0"/>
              <a:t>‹#›</a:t>
            </a:fld>
            <a:endParaRPr lang="en-US"/>
          </a:p>
        </p:txBody>
      </p:sp>
    </p:spTree>
    <p:extLst>
      <p:ext uri="{BB962C8B-B14F-4D97-AF65-F5344CB8AC3E}">
        <p14:creationId xmlns:p14="http://schemas.microsoft.com/office/powerpoint/2010/main" val="314447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AC26B5D1-E978-3F4A-991B-C5331B632E8E}" type="datetimeFigureOut">
              <a:rPr lang="en-US" smtClean="0"/>
              <a:t>5/23/2023</a:t>
            </a:fld>
            <a:endParaRPr lang="en-US"/>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65B1F220-AC8F-0940-8CE6-971FDE532671}" type="slidenum">
              <a:rPr lang="en-US" smtClean="0"/>
              <a:t>‹#›</a:t>
            </a:fld>
            <a:endParaRPr lang="en-US"/>
          </a:p>
        </p:txBody>
      </p:sp>
    </p:spTree>
    <p:extLst>
      <p:ext uri="{BB962C8B-B14F-4D97-AF65-F5344CB8AC3E}">
        <p14:creationId xmlns:p14="http://schemas.microsoft.com/office/powerpoint/2010/main" val="18911005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00108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[Click</a:t>
            </a:r>
            <a:r>
              <a:rPr lang="en-AU" sz="1200" kern="1200" baseline="0" dirty="0">
                <a:solidFill>
                  <a:schemeClr val="tx1"/>
                </a:solidFill>
                <a:effectLst/>
                <a:latin typeface="+mn-lt"/>
                <a:ea typeface="+mn-ea"/>
                <a:cs typeface="+mn-cs"/>
              </a:rPr>
              <a:t> to animate slide]</a:t>
            </a:r>
          </a:p>
          <a:p>
            <a:r>
              <a:rPr lang="en-AU" sz="1200" kern="1200" dirty="0">
                <a:solidFill>
                  <a:schemeClr val="tx1"/>
                </a:solidFill>
                <a:effectLst/>
                <a:latin typeface="+mn-lt"/>
                <a:ea typeface="+mn-ea"/>
                <a:cs typeface="+mn-cs"/>
              </a:rPr>
              <a:t>Even though we are not always aware of it, we are almost always engaged in self-talk. The content of our self-talk can affect both how we feel (our emotions) and what we do (our behaviour).</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a:t>
            </a:r>
            <a:r>
              <a:rPr lang="en-AU" sz="1200" kern="1200" baseline="0" dirty="0">
                <a:solidFill>
                  <a:schemeClr val="tx1"/>
                </a:solidFill>
                <a:effectLst/>
                <a:latin typeface="+mn-lt"/>
                <a:ea typeface="+mn-ea"/>
                <a:cs typeface="+mn-cs"/>
              </a:rPr>
              <a:t> to animate slide]</a:t>
            </a:r>
          </a:p>
          <a:p>
            <a:r>
              <a:rPr lang="en-AU" sz="1200" kern="1200" dirty="0">
                <a:solidFill>
                  <a:schemeClr val="tx1"/>
                </a:solidFill>
                <a:effectLst/>
                <a:latin typeface="+mn-lt"/>
                <a:ea typeface="+mn-ea"/>
                <a:cs typeface="+mn-cs"/>
              </a:rPr>
              <a:t>So, it is important that our self-talk helps us by creating the emotions and behaviours that will help us achieve our goals. </a:t>
            </a:r>
          </a:p>
          <a:p>
            <a:endParaRPr lang="en-AU" dirty="0"/>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10</a:t>
            </a:fld>
            <a:endParaRPr lang="en-US"/>
          </a:p>
        </p:txBody>
      </p:sp>
    </p:spTree>
    <p:extLst>
      <p:ext uri="{BB962C8B-B14F-4D97-AF65-F5344CB8AC3E}">
        <p14:creationId xmlns:p14="http://schemas.microsoft.com/office/powerpoint/2010/main" val="3189862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For example: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Sue is at Luna Park with her 9 year old son, Timothy, who really wants to go on the rollercoaster as he now meets the height requirements.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Sue is terrified of rollercoaster rides but does not want to let Timothy know this. So, she gathers some courage and in her mind’s voice says to herself, “OK, I can do this, what’s the worst thing that can happen?”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Just as they are about to board the rollercoaster, she freezes in the queue and refuses to go, saying out loud to Timothy and the ride attendant, “I can’t do it, I just can’t do it”! </a:t>
            </a:r>
          </a:p>
          <a:p>
            <a:endParaRPr lang="en-AU" dirty="0"/>
          </a:p>
          <a:p>
            <a:endParaRPr lang="en-AU" dirty="0"/>
          </a:p>
        </p:txBody>
      </p:sp>
      <p:sp>
        <p:nvSpPr>
          <p:cNvPr id="4" name="Slide Number Placeholder 3"/>
          <p:cNvSpPr>
            <a:spLocks noGrp="1"/>
          </p:cNvSpPr>
          <p:nvPr>
            <p:ph type="sldNum" sz="quarter" idx="5"/>
          </p:nvPr>
        </p:nvSpPr>
        <p:spPr/>
        <p:txBody>
          <a:bodyPr/>
          <a:lstStyle/>
          <a:p>
            <a:fld id="{65B1F220-AC8F-0940-8CE6-971FDE532671}" type="slidenum">
              <a:rPr lang="en-US" smtClean="0"/>
              <a:t>11</a:t>
            </a:fld>
            <a:endParaRPr lang="en-US"/>
          </a:p>
        </p:txBody>
      </p:sp>
    </p:spTree>
    <p:extLst>
      <p:ext uri="{BB962C8B-B14F-4D97-AF65-F5344CB8AC3E}">
        <p14:creationId xmlns:p14="http://schemas.microsoft.com/office/powerpoint/2010/main" val="3555500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Sue’s self-talk was conflicting. On the one hand she was telling herself that she could do it and on the other, her self-talk led her to consider the worst possible outcome. In the end, her vocalised self-talk of ‘I can’t do it’ likely led her to not go on the ride. The consideration of the worst possible outcome probably generated the emotion of fear and that emotion likely led to her behavioural avoidance.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a:t>
            </a:r>
            <a:r>
              <a:rPr lang="en-AU" sz="1200" kern="1200" baseline="0" dirty="0">
                <a:solidFill>
                  <a:schemeClr val="tx1"/>
                </a:solidFill>
                <a:effectLst/>
                <a:latin typeface="+mn-lt"/>
                <a:ea typeface="+mn-ea"/>
                <a:cs typeface="+mn-cs"/>
              </a:rPr>
              <a:t> to animate slide]</a:t>
            </a:r>
          </a:p>
          <a:p>
            <a:r>
              <a:rPr lang="en-AU" sz="1200" kern="1200" dirty="0">
                <a:solidFill>
                  <a:schemeClr val="tx1"/>
                </a:solidFill>
                <a:effectLst/>
                <a:latin typeface="+mn-lt"/>
                <a:ea typeface="+mn-ea"/>
                <a:cs typeface="+mn-cs"/>
              </a:rPr>
              <a:t>To help make sure our self-talk leads to useful emotions and behaviours, we might rehearse in our mind’s voice (using the Self-talker) statements that are helpful to us. Sometimes these are called positive self-statements.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Sometimes</a:t>
            </a:r>
            <a:r>
              <a:rPr lang="en-AU" sz="1200" kern="1200" baseline="0" dirty="0">
                <a:solidFill>
                  <a:schemeClr val="tx1"/>
                </a:solidFill>
                <a:effectLst/>
                <a:latin typeface="+mn-lt"/>
                <a:ea typeface="+mn-ea"/>
                <a:cs typeface="+mn-cs"/>
              </a:rPr>
              <a:t> these are referred to as positive self-statements</a:t>
            </a:r>
          </a:p>
          <a:p>
            <a:endParaRPr lang="en-AU" sz="1200" kern="1200" baseline="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t>
            </a:r>
            <a:r>
              <a:rPr lang="en-AU" sz="1200" b="1" kern="1200" dirty="0">
                <a:solidFill>
                  <a:schemeClr val="tx1"/>
                </a:solidFill>
                <a:effectLst/>
                <a:latin typeface="+mn-lt"/>
                <a:ea typeface="+mn-ea"/>
                <a:cs typeface="+mn-cs"/>
              </a:rPr>
              <a:t>Facilitator</a:t>
            </a:r>
            <a:r>
              <a:rPr lang="en-AU" sz="1200" b="1" kern="1200" baseline="0" dirty="0">
                <a:solidFill>
                  <a:schemeClr val="tx1"/>
                </a:solidFill>
                <a:effectLst/>
                <a:latin typeface="+mn-lt"/>
                <a:ea typeface="+mn-ea"/>
                <a:cs typeface="+mn-cs"/>
              </a:rPr>
              <a:t> Tip: </a:t>
            </a:r>
            <a:r>
              <a:rPr lang="en-AU" sz="1200" b="0" kern="1200" baseline="0" dirty="0">
                <a:solidFill>
                  <a:schemeClr val="tx1"/>
                </a:solidFill>
                <a:effectLst/>
                <a:latin typeface="+mn-lt"/>
                <a:ea typeface="+mn-ea"/>
                <a:cs typeface="+mn-cs"/>
              </a:rPr>
              <a:t>You may wish to show a short video clip on positive self-talk and coping thoughts, or link the discussion to other programs delivered by your service.]</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Turn to page 27 in your Participant</a:t>
            </a:r>
            <a:r>
              <a:rPr lang="en-AU" sz="1200" kern="1200" baseline="0" dirty="0">
                <a:solidFill>
                  <a:schemeClr val="tx1"/>
                </a:solidFill>
                <a:effectLst/>
                <a:latin typeface="+mn-lt"/>
                <a:ea typeface="+mn-ea"/>
                <a:cs typeface="+mn-cs"/>
              </a:rPr>
              <a:t> Workbooks for the </a:t>
            </a:r>
            <a:r>
              <a:rPr lang="en-AU" sz="1200" kern="1200" dirty="0">
                <a:solidFill>
                  <a:schemeClr val="tx1"/>
                </a:solidFill>
                <a:effectLst/>
                <a:latin typeface="+mn-lt"/>
                <a:ea typeface="+mn-ea"/>
                <a:cs typeface="+mn-cs"/>
              </a:rPr>
              <a:t>Positive Self-Talk and Coping Thoughts Worksheet</a:t>
            </a:r>
          </a:p>
          <a:p>
            <a:r>
              <a:rPr lang="en-AU" sz="1200" kern="1200" dirty="0">
                <a:solidFill>
                  <a:schemeClr val="tx1"/>
                </a:solidFill>
                <a:effectLst/>
                <a:latin typeface="+mn-lt"/>
                <a:ea typeface="+mn-ea"/>
                <a:cs typeface="+mn-cs"/>
              </a:rPr>
              <a:t> [Go through a few examples of positive self-statements from the worksheet.]</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12</a:t>
            </a:fld>
            <a:endParaRPr lang="en-US"/>
          </a:p>
        </p:txBody>
      </p:sp>
    </p:spTree>
    <p:extLst>
      <p:ext uri="{BB962C8B-B14F-4D97-AF65-F5344CB8AC3E}">
        <p14:creationId xmlns:p14="http://schemas.microsoft.com/office/powerpoint/2010/main" val="3539257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Remember the visualisation exercise from the last session, which was also your brainwork?</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It is important to also </a:t>
            </a:r>
            <a:r>
              <a:rPr lang="en-AU" sz="1200" b="1" kern="1200" dirty="0">
                <a:solidFill>
                  <a:schemeClr val="tx1"/>
                </a:solidFill>
                <a:effectLst/>
                <a:latin typeface="+mn-lt"/>
                <a:ea typeface="+mn-ea"/>
                <a:cs typeface="+mn-cs"/>
              </a:rPr>
              <a:t>note the differences between the future goal and the current reality.</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This technique is called </a:t>
            </a:r>
            <a:r>
              <a:rPr lang="en-AU" sz="1200" b="1" kern="1200" dirty="0">
                <a:solidFill>
                  <a:schemeClr val="tx1"/>
                </a:solidFill>
                <a:effectLst/>
                <a:latin typeface="+mn-lt"/>
                <a:ea typeface="+mn-ea"/>
                <a:cs typeface="+mn-cs"/>
              </a:rPr>
              <a:t>mental contrasting</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It helps with working out the most important obstacle to goal attainment and making a plan to get around the obstacle.</a:t>
            </a:r>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13</a:t>
            </a:fld>
            <a:endParaRPr lang="en-US"/>
          </a:p>
        </p:txBody>
      </p:sp>
    </p:spTree>
    <p:extLst>
      <p:ext uri="{BB962C8B-B14F-4D97-AF65-F5344CB8AC3E}">
        <p14:creationId xmlns:p14="http://schemas.microsoft.com/office/powerpoint/2010/main" val="1323248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As you would have experienced in life, you might think there is a straight and clear path towards your goals, but in reality, there are many obstacles you can encounter along the way!</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14</a:t>
            </a:fld>
            <a:endParaRPr lang="en-US"/>
          </a:p>
        </p:txBody>
      </p:sp>
    </p:spTree>
    <p:extLst>
      <p:ext uri="{BB962C8B-B14F-4D97-AF65-F5344CB8AC3E}">
        <p14:creationId xmlns:p14="http://schemas.microsoft.com/office/powerpoint/2010/main" val="3453118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[Ask participants  to turn to page 28 of the Participant Workbook]</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Think about the goal you </a:t>
            </a:r>
            <a:r>
              <a:rPr lang="en-AU" sz="1200" kern="1200" baseline="0" dirty="0">
                <a:solidFill>
                  <a:schemeClr val="tx1"/>
                </a:solidFill>
                <a:effectLst/>
                <a:latin typeface="+mn-lt"/>
                <a:ea typeface="+mn-ea"/>
                <a:cs typeface="+mn-cs"/>
              </a:rPr>
              <a:t>visualised in the Visualisation Exercise last session and for your brainwork.  </a:t>
            </a:r>
            <a:r>
              <a:rPr lang="en-AU" sz="1200" kern="1200" dirty="0">
                <a:solidFill>
                  <a:schemeClr val="tx1"/>
                </a:solidFill>
                <a:effectLst/>
                <a:latin typeface="+mn-lt"/>
                <a:ea typeface="+mn-ea"/>
                <a:cs typeface="+mn-cs"/>
              </a:rPr>
              <a:t>What situations could make it difficult for you to achieve your goal?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Think about the main obstacle that you personally believe would stop you from achieving your goal and write this down in one word.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Go into more detail about this obstacle in your own thoughts. What would this be like?</a:t>
            </a:r>
          </a:p>
          <a:p>
            <a:r>
              <a:rPr lang="en-AU" sz="1200" kern="1200" dirty="0">
                <a:solidFill>
                  <a:schemeClr val="tx1"/>
                </a:solidFill>
                <a:effectLst/>
                <a:latin typeface="+mn-lt"/>
                <a:ea typeface="+mn-ea"/>
                <a:cs typeface="+mn-cs"/>
              </a:rPr>
              <a:t>Visualise experiences or events that this obstacle may cause or currently causes in your life.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Why would this make it hard to achieve your goal?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When and where would this happen?</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[EXAMPLE: </a:t>
            </a:r>
            <a:r>
              <a:rPr lang="en-AU" sz="1200" b="0" kern="1200" dirty="0">
                <a:solidFill>
                  <a:schemeClr val="tx1"/>
                </a:solidFill>
                <a:effectLst/>
                <a:latin typeface="+mn-lt"/>
                <a:ea typeface="+mn-ea"/>
                <a:cs typeface="+mn-cs"/>
              </a:rPr>
              <a:t>Here are some mental contrasting examples for the goal of completing a TAFE course within 6 months:</a:t>
            </a:r>
          </a:p>
          <a:p>
            <a:r>
              <a:rPr lang="en-AU" sz="1200" b="1" kern="1200" dirty="0">
                <a:solidFill>
                  <a:schemeClr val="tx1"/>
                </a:solidFill>
                <a:effectLst/>
                <a:latin typeface="+mn-lt"/>
                <a:ea typeface="+mn-ea"/>
                <a:cs typeface="+mn-cs"/>
              </a:rPr>
              <a:t>Obstacle: </a:t>
            </a:r>
            <a:r>
              <a:rPr lang="en-AU" sz="1200" b="0" kern="1200" dirty="0">
                <a:solidFill>
                  <a:schemeClr val="tx1"/>
                </a:solidFill>
                <a:effectLst/>
                <a:latin typeface="+mn-lt"/>
                <a:ea typeface="+mn-ea"/>
                <a:cs typeface="+mn-cs"/>
              </a:rPr>
              <a:t>Attendance to class may be impacted by being called into work, the bus being late or childcare arrangements falling through. The key word</a:t>
            </a:r>
            <a:r>
              <a:rPr lang="en-AU" sz="1200" b="0" kern="1200" baseline="0" dirty="0">
                <a:solidFill>
                  <a:schemeClr val="tx1"/>
                </a:solidFill>
                <a:effectLst/>
                <a:latin typeface="+mn-lt"/>
                <a:ea typeface="+mn-ea"/>
                <a:cs typeface="+mn-cs"/>
              </a:rPr>
              <a:t> may be ATTENDANCE.</a:t>
            </a:r>
          </a:p>
          <a:p>
            <a:r>
              <a:rPr lang="en-AU" sz="1200" b="1" kern="1200" baseline="0" dirty="0">
                <a:solidFill>
                  <a:schemeClr val="tx1"/>
                </a:solidFill>
                <a:effectLst/>
                <a:latin typeface="+mn-lt"/>
                <a:ea typeface="+mn-ea"/>
                <a:cs typeface="+mn-cs"/>
              </a:rPr>
              <a:t>Why: </a:t>
            </a:r>
            <a:r>
              <a:rPr lang="en-AU" sz="1200" b="0" kern="1200" baseline="0" dirty="0">
                <a:solidFill>
                  <a:schemeClr val="tx1"/>
                </a:solidFill>
                <a:effectLst/>
                <a:latin typeface="+mn-lt"/>
                <a:ea typeface="+mn-ea"/>
                <a:cs typeface="+mn-cs"/>
              </a:rPr>
              <a:t>Being unable to attend class may mean that you do not meet the minimum attendance requirements, or that you miss out on learning important information that is needed to pass an assignment or exam.</a:t>
            </a:r>
            <a:endParaRPr lang="en-A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15</a:t>
            </a:fld>
            <a:endParaRPr lang="en-US"/>
          </a:p>
        </p:txBody>
      </p:sp>
    </p:spTree>
    <p:extLst>
      <p:ext uri="{BB962C8B-B14F-4D97-AF65-F5344CB8AC3E}">
        <p14:creationId xmlns:p14="http://schemas.microsoft.com/office/powerpoint/2010/main" val="2339909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Now that you have a clear vision for your goal and you know the major obstacle, you are able to form an if-then plan to help you get around the obstacle.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For the obstacle you have specified, you are now going to make a plan to be followed whenever you run into the obstacle over the coming days or weeks. Although achieving your goal may be challenging, this plan should be something that you believe will be realistic and possible to follow in your daily life.</a:t>
            </a:r>
          </a:p>
        </p:txBody>
      </p:sp>
      <p:sp>
        <p:nvSpPr>
          <p:cNvPr id="4" name="Slide Number Placeholder 3"/>
          <p:cNvSpPr>
            <a:spLocks noGrp="1"/>
          </p:cNvSpPr>
          <p:nvPr>
            <p:ph type="sldNum" sz="quarter" idx="10"/>
          </p:nvPr>
        </p:nvSpPr>
        <p:spPr/>
        <p:txBody>
          <a:bodyPr/>
          <a:lstStyle/>
          <a:p>
            <a:fld id="{65B1F220-AC8F-0940-8CE6-971FDE532671}" type="slidenum">
              <a:rPr lang="en-US" smtClean="0"/>
              <a:t>16</a:t>
            </a:fld>
            <a:endParaRPr lang="en-US"/>
          </a:p>
        </p:txBody>
      </p:sp>
    </p:spTree>
    <p:extLst>
      <p:ext uri="{BB962C8B-B14F-4D97-AF65-F5344CB8AC3E}">
        <p14:creationId xmlns:p14="http://schemas.microsoft.com/office/powerpoint/2010/main" val="1549191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AU" sz="1200" kern="1200" dirty="0">
                <a:solidFill>
                  <a:schemeClr val="tx1"/>
                </a:solidFill>
                <a:effectLst/>
                <a:latin typeface="+mn-lt"/>
                <a:ea typeface="+mn-ea"/>
                <a:cs typeface="+mn-cs"/>
              </a:rPr>
              <a:t>Let’s run through some examples:</a:t>
            </a:r>
          </a:p>
          <a:p>
            <a:pPr marL="0" lvl="0" indent="0">
              <a:buFont typeface="Arial" panose="020B0604020202020204" pitchFamily="34" charset="0"/>
              <a:buNone/>
            </a:pP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For the goal of brushing one’s teeth before going to bed:</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The obstacle might be “ I am too tired just before going to bed.”</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And then the plan to overcome this obstacle could be “If I have finished dinner, then I will brush my teeth right away.”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For the goal of eating healthy food:</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The obstacle might be “There’s too much junk food at home.”</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And then the plan to overcome this obstacle could be “If I go shopping, then I will only buy healthy food</a:t>
            </a:r>
            <a:r>
              <a:rPr lang="en-AU" sz="1050" kern="12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17</a:t>
            </a:fld>
            <a:endParaRPr lang="en-US"/>
          </a:p>
        </p:txBody>
      </p:sp>
    </p:spTree>
    <p:extLst>
      <p:ext uri="{BB962C8B-B14F-4D97-AF65-F5344CB8AC3E}">
        <p14:creationId xmlns:p14="http://schemas.microsoft.com/office/powerpoint/2010/main" val="2666165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For the goal of controlling one’s anger:</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The obstacle might be</a:t>
            </a:r>
            <a:r>
              <a:rPr lang="en-US" sz="1200" kern="1200" dirty="0">
                <a:solidFill>
                  <a:schemeClr val="tx1"/>
                </a:solidFill>
                <a:effectLst/>
                <a:latin typeface="+mn-lt"/>
                <a:ea typeface="+mn-ea"/>
                <a:cs typeface="+mn-cs"/>
              </a:rPr>
              <a:t>: “My partner dismisses me”</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And the plan to overcome this obstacle could be</a:t>
            </a:r>
            <a:r>
              <a:rPr lang="en-US" sz="1200" kern="1200" dirty="0">
                <a:solidFill>
                  <a:schemeClr val="tx1"/>
                </a:solidFill>
                <a:effectLst/>
                <a:latin typeface="+mn-lt"/>
                <a:ea typeface="+mn-ea"/>
                <a:cs typeface="+mn-cs"/>
              </a:rPr>
              <a:t>: “If my partner is dismissive towards me, I will assertively speak to him/her about it”</a:t>
            </a:r>
          </a:p>
          <a:p>
            <a:pPr marL="457200" lvl="1" indent="0">
              <a:buFont typeface="Arial" panose="020B0604020202020204" pitchFamily="34" charset="0"/>
              <a:buNone/>
            </a:pP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For the goal of being punctual:</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The obstacle might be</a:t>
            </a:r>
            <a:r>
              <a:rPr lang="en-US" sz="1200" kern="1200" dirty="0">
                <a:solidFill>
                  <a:schemeClr val="tx1"/>
                </a:solidFill>
                <a:effectLst/>
                <a:latin typeface="+mn-lt"/>
                <a:ea typeface="+mn-ea"/>
                <a:cs typeface="+mn-cs"/>
              </a:rPr>
              <a:t>: “I feel too tired and press snooze on the alarm”</a:t>
            </a:r>
            <a:endParaRPr lang="en-AU"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And the plan to overcome this obstacle could be</a:t>
            </a:r>
            <a:r>
              <a:rPr lang="en-US" sz="1200" kern="1200" dirty="0">
                <a:solidFill>
                  <a:schemeClr val="tx1"/>
                </a:solidFill>
                <a:effectLst/>
                <a:latin typeface="+mn-lt"/>
                <a:ea typeface="+mn-ea"/>
                <a:cs typeface="+mn-cs"/>
              </a:rPr>
              <a:t>: “If the alarm goes off, then I will get out of bed straight away”</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18</a:t>
            </a:fld>
            <a:endParaRPr lang="en-US"/>
          </a:p>
        </p:txBody>
      </p:sp>
    </p:spTree>
    <p:extLst>
      <p:ext uri="{BB962C8B-B14F-4D97-AF65-F5344CB8AC3E}">
        <p14:creationId xmlns:p14="http://schemas.microsoft.com/office/powerpoint/2010/main" val="1435034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[Direct the participants to the if-then plan worksheet on</a:t>
            </a:r>
            <a:r>
              <a:rPr lang="en-AU" sz="1200" kern="1200" baseline="0" dirty="0">
                <a:solidFill>
                  <a:schemeClr val="tx1"/>
                </a:solidFill>
                <a:effectLst/>
                <a:latin typeface="+mn-lt"/>
                <a:ea typeface="+mn-ea"/>
                <a:cs typeface="+mn-cs"/>
              </a:rPr>
              <a:t> page 29 of</a:t>
            </a:r>
            <a:r>
              <a:rPr lang="en-AU" sz="1200" kern="1200" dirty="0">
                <a:solidFill>
                  <a:schemeClr val="tx1"/>
                </a:solidFill>
                <a:effectLst/>
                <a:latin typeface="+mn-lt"/>
                <a:ea typeface="+mn-ea"/>
                <a:cs typeface="+mn-cs"/>
              </a:rPr>
              <a:t> their workbooks. Ask them to complete an if-then plan</a:t>
            </a:r>
            <a:r>
              <a:rPr lang="en-AU" sz="1200" kern="1200" baseline="0" dirty="0">
                <a:solidFill>
                  <a:schemeClr val="tx1"/>
                </a:solidFill>
                <a:effectLst/>
                <a:latin typeface="+mn-lt"/>
                <a:ea typeface="+mn-ea"/>
                <a:cs typeface="+mn-cs"/>
              </a:rPr>
              <a:t> to over come an </a:t>
            </a:r>
            <a:r>
              <a:rPr lang="en-AU" sz="1200" kern="1200" dirty="0">
                <a:solidFill>
                  <a:schemeClr val="tx1"/>
                </a:solidFill>
                <a:effectLst/>
                <a:latin typeface="+mn-lt"/>
                <a:ea typeface="+mn-ea"/>
                <a:cs typeface="+mn-cs"/>
              </a:rPr>
              <a:t>obstacle to achieving the goal they visualised</a:t>
            </a:r>
            <a:r>
              <a:rPr lang="en-AU" sz="1200" kern="1200" baseline="0" dirty="0">
                <a:solidFill>
                  <a:schemeClr val="tx1"/>
                </a:solidFill>
                <a:effectLst/>
                <a:latin typeface="+mn-lt"/>
                <a:ea typeface="+mn-ea"/>
                <a:cs typeface="+mn-cs"/>
              </a:rPr>
              <a:t> in </a:t>
            </a:r>
            <a:r>
              <a:rPr lang="en-AU" sz="1200" kern="1200" dirty="0">
                <a:solidFill>
                  <a:schemeClr val="tx1"/>
                </a:solidFill>
                <a:effectLst/>
                <a:latin typeface="+mn-lt"/>
                <a:ea typeface="+mn-ea"/>
                <a:cs typeface="+mn-cs"/>
              </a:rPr>
              <a:t>the in module</a:t>
            </a:r>
            <a:r>
              <a:rPr lang="en-AU" sz="1200" kern="1200" baseline="0" dirty="0">
                <a:solidFill>
                  <a:schemeClr val="tx1"/>
                </a:solidFill>
                <a:effectLst/>
                <a:latin typeface="+mn-lt"/>
                <a:ea typeface="+mn-ea"/>
                <a:cs typeface="+mn-cs"/>
              </a:rPr>
              <a:t> 8</a:t>
            </a:r>
            <a:r>
              <a:rPr lang="en-AU" sz="1200" kern="1200" dirty="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19</a:t>
            </a:fld>
            <a:endParaRPr lang="en-US"/>
          </a:p>
        </p:txBody>
      </p:sp>
    </p:spTree>
    <p:extLst>
      <p:ext uri="{BB962C8B-B14F-4D97-AF65-F5344CB8AC3E}">
        <p14:creationId xmlns:p14="http://schemas.microsoft.com/office/powerpoint/2010/main" val="1261031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Which part of the brain is mostly responsible for visualisation (you can point to your own head if you don’t know the name)?</a:t>
            </a:r>
          </a:p>
          <a:p>
            <a:r>
              <a:rPr lang="en-AU" sz="1200" kern="1200" dirty="0">
                <a:solidFill>
                  <a:schemeClr val="tx1"/>
                </a:solidFill>
                <a:effectLst/>
                <a:latin typeface="+mn-lt"/>
                <a:ea typeface="+mn-ea"/>
                <a:cs typeface="+mn-cs"/>
              </a:rPr>
              <a:t>[Answer: occipital or parietal lobes.]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How does visualisation help an elite sports person?</a:t>
            </a:r>
          </a:p>
          <a:p>
            <a:r>
              <a:rPr lang="en-AU" sz="1200" kern="1200" dirty="0">
                <a:solidFill>
                  <a:schemeClr val="tx1"/>
                </a:solidFill>
                <a:effectLst/>
                <a:latin typeface="+mn-lt"/>
                <a:ea typeface="+mn-ea"/>
                <a:cs typeface="+mn-cs"/>
              </a:rPr>
              <a:t>[Answer: it is a form of practice and/or it helps them clarify the goal they want to achieve.]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How can the visualiser make our goals seem stronger?</a:t>
            </a:r>
          </a:p>
          <a:p>
            <a:r>
              <a:rPr lang="en-AU" sz="1200" kern="1200" dirty="0">
                <a:solidFill>
                  <a:schemeClr val="tx1"/>
                </a:solidFill>
                <a:effectLst/>
                <a:latin typeface="+mn-lt"/>
                <a:ea typeface="+mn-ea"/>
                <a:cs typeface="+mn-cs"/>
              </a:rPr>
              <a:t>[Answer: to make them feel more real and closer to us.]</a:t>
            </a:r>
          </a:p>
        </p:txBody>
      </p:sp>
      <p:sp>
        <p:nvSpPr>
          <p:cNvPr id="4" name="Slide Number Placeholder 3"/>
          <p:cNvSpPr>
            <a:spLocks noGrp="1"/>
          </p:cNvSpPr>
          <p:nvPr>
            <p:ph type="sldNum" sz="quarter" idx="10"/>
          </p:nvPr>
        </p:nvSpPr>
        <p:spPr/>
        <p:txBody>
          <a:bodyPr/>
          <a:lstStyle/>
          <a:p>
            <a:fld id="{65B1F220-AC8F-0940-8CE6-971FDE532671}" type="slidenum">
              <a:rPr lang="en-US" smtClean="0"/>
              <a:t>2</a:t>
            </a:fld>
            <a:endParaRPr lang="en-US"/>
          </a:p>
        </p:txBody>
      </p:sp>
    </p:spTree>
    <p:extLst>
      <p:ext uri="{BB962C8B-B14F-4D97-AF65-F5344CB8AC3E}">
        <p14:creationId xmlns:p14="http://schemas.microsoft.com/office/powerpoint/2010/main" val="2110537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[Click</a:t>
            </a:r>
            <a:r>
              <a:rPr lang="en-AU" sz="1200" kern="1200" baseline="0" dirty="0">
                <a:solidFill>
                  <a:schemeClr val="tx1"/>
                </a:solidFill>
                <a:effectLst/>
                <a:latin typeface="+mn-lt"/>
                <a:ea typeface="+mn-ea"/>
                <a:cs typeface="+mn-cs"/>
              </a:rPr>
              <a:t> to animate slide]</a:t>
            </a:r>
          </a:p>
          <a:p>
            <a:r>
              <a:rPr lang="en-AU" sz="1200" kern="1200" dirty="0">
                <a:solidFill>
                  <a:schemeClr val="tx1"/>
                </a:solidFill>
                <a:effectLst/>
                <a:latin typeface="+mn-lt"/>
                <a:ea typeface="+mn-ea"/>
                <a:cs typeface="+mn-cs"/>
              </a:rPr>
              <a:t>After you have written this down, repeat what you have written down in your head a few times (using your self-talker!). Remember this is entirely personal; there are no right or wrong statements.</a:t>
            </a:r>
          </a:p>
          <a:p>
            <a:r>
              <a:rPr lang="en-AU"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[Click</a:t>
            </a:r>
            <a:r>
              <a:rPr lang="en-AU" sz="1200" kern="1200" baseline="0">
                <a:solidFill>
                  <a:schemeClr val="tx1"/>
                </a:solidFill>
                <a:effectLst/>
                <a:latin typeface="+mn-lt"/>
                <a:ea typeface="+mn-ea"/>
                <a:cs typeface="+mn-cs"/>
              </a:rPr>
              <a:t> to animate slide]</a:t>
            </a:r>
          </a:p>
          <a:p>
            <a:r>
              <a:rPr lang="en-AU" sz="1200" kern="1200">
                <a:solidFill>
                  <a:schemeClr val="tx1"/>
                </a:solidFill>
                <a:effectLst/>
                <a:latin typeface="+mn-lt"/>
                <a:ea typeface="+mn-ea"/>
                <a:cs typeface="+mn-cs"/>
              </a:rPr>
              <a:t>Close </a:t>
            </a:r>
            <a:r>
              <a:rPr lang="en-AU" sz="1200" kern="1200" dirty="0">
                <a:solidFill>
                  <a:schemeClr val="tx1"/>
                </a:solidFill>
                <a:effectLst/>
                <a:latin typeface="+mn-lt"/>
                <a:ea typeface="+mn-ea"/>
                <a:cs typeface="+mn-cs"/>
              </a:rPr>
              <a:t>your eyes and imagine yourself acting out this plan in a real life situation. Visualise yourself achieving your goal by putting this plan in action and overcoming this obstacle. Can you imagine the positive outcome connected with achieving your goals? How does this make you feel?  Give your thoughts and imagination free rein and write or draw them on the page in front of you.</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20</a:t>
            </a:fld>
            <a:endParaRPr lang="en-US"/>
          </a:p>
        </p:txBody>
      </p:sp>
    </p:spTree>
    <p:extLst>
      <p:ext uri="{BB962C8B-B14F-4D97-AF65-F5344CB8AC3E}">
        <p14:creationId xmlns:p14="http://schemas.microsoft.com/office/powerpoint/2010/main" val="2563086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Over the next few days, I would like you to continue to visualise the positive outcomes that could come with achieving your goal and follow the if-then plan you have created in order to achieve your goal.</a:t>
            </a:r>
          </a:p>
        </p:txBody>
      </p:sp>
      <p:sp>
        <p:nvSpPr>
          <p:cNvPr id="4" name="Slide Number Placeholder 3"/>
          <p:cNvSpPr>
            <a:spLocks noGrp="1"/>
          </p:cNvSpPr>
          <p:nvPr>
            <p:ph type="sldNum" sz="quarter" idx="10"/>
          </p:nvPr>
        </p:nvSpPr>
        <p:spPr/>
        <p:txBody>
          <a:bodyPr/>
          <a:lstStyle/>
          <a:p>
            <a:fld id="{65B1F220-AC8F-0940-8CE6-971FDE532671}" type="slidenum">
              <a:rPr lang="en-US" smtClean="0"/>
              <a:t>21</a:t>
            </a:fld>
            <a:endParaRPr lang="en-US"/>
          </a:p>
        </p:txBody>
      </p:sp>
    </p:spTree>
    <p:extLst>
      <p:ext uri="{BB962C8B-B14F-4D97-AF65-F5344CB8AC3E}">
        <p14:creationId xmlns:p14="http://schemas.microsoft.com/office/powerpoint/2010/main" val="775180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Positive Self-Talk and Coping Thoughts Worksheet</a:t>
            </a:r>
          </a:p>
          <a:p>
            <a:r>
              <a:rPr lang="en-AU" sz="1200" kern="1200" dirty="0">
                <a:solidFill>
                  <a:schemeClr val="tx1"/>
                </a:solidFill>
                <a:effectLst/>
                <a:latin typeface="+mn-lt"/>
                <a:ea typeface="+mn-ea"/>
                <a:cs typeface="+mn-cs"/>
              </a:rPr>
              <a:t> </a:t>
            </a:r>
          </a:p>
          <a:p>
            <a:r>
              <a:rPr lang="en-AU" sz="1200" kern="1200">
                <a:solidFill>
                  <a:schemeClr val="tx1"/>
                </a:solidFill>
                <a:effectLst/>
                <a:latin typeface="+mn-lt"/>
                <a:ea typeface="+mn-ea"/>
                <a:cs typeface="+mn-cs"/>
              </a:rPr>
              <a:t>Add at least four difficult situations and accompanying positive statements you could use for them on your Positive Self-Talk and Coping Thoughts Worksheet (page 27 of participant </a:t>
            </a:r>
            <a:r>
              <a:rPr lang="en-AU"/>
              <a:t>workbook</a:t>
            </a:r>
            <a:r>
              <a:rPr lang="en-AU" sz="1200" kern="1200">
                <a:solidFill>
                  <a:schemeClr val="tx1"/>
                </a:solidFill>
                <a:effectLst/>
                <a:latin typeface="+mn-lt"/>
                <a:ea typeface="+mn-ea"/>
                <a:cs typeface="+mn-cs"/>
              </a:rPr>
              <a:t>).</a:t>
            </a:r>
            <a:endParaRPr lang="en-AU" sz="1200" kern="1200">
              <a:solidFill>
                <a:schemeClr val="tx1"/>
              </a:solidFill>
              <a:effectLst/>
              <a:latin typeface="+mn-lt"/>
              <a:cs typeface="Calibri"/>
            </a:endParaRPr>
          </a:p>
          <a:p>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Ensure your </a:t>
            </a:r>
            <a:r>
              <a:rPr lang="en-US" sz="1200" b="1" kern="1200" dirty="0">
                <a:solidFill>
                  <a:schemeClr val="tx1"/>
                </a:solidFill>
                <a:effectLst/>
                <a:latin typeface="+mn-lt"/>
                <a:ea typeface="+mn-ea"/>
                <a:cs typeface="+mn-cs"/>
              </a:rPr>
              <a:t>Posture Diary</a:t>
            </a:r>
            <a:r>
              <a:rPr lang="en-US" sz="1200" kern="1200" dirty="0">
                <a:solidFill>
                  <a:schemeClr val="tx1"/>
                </a:solidFill>
                <a:effectLst/>
                <a:latin typeface="+mn-lt"/>
                <a:ea typeface="+mn-ea"/>
                <a:cs typeface="+mn-cs"/>
              </a:rPr>
              <a:t> is completed</a:t>
            </a:r>
            <a:r>
              <a:rPr lang="en-US" dirty="0"/>
              <a:t> (Page 21 of participant workbook</a:t>
            </a:r>
            <a:r>
              <a:rPr lang="en-US"/>
              <a:t>).</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B1F220-AC8F-0940-8CE6-971FDE532671}" type="slidenum">
              <a:rPr lang="en-US" smtClean="0"/>
              <a:t>22</a:t>
            </a:fld>
            <a:endParaRPr lang="en-US"/>
          </a:p>
        </p:txBody>
      </p:sp>
    </p:spTree>
    <p:extLst>
      <p:ext uri="{BB962C8B-B14F-4D97-AF65-F5344CB8AC3E}">
        <p14:creationId xmlns:p14="http://schemas.microsoft.com/office/powerpoint/2010/main" val="4293620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brainwork task is: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Add at least four difficult situations and accompanying positive statements you could use for them on your Positive Self-Talk / Coping Thoughts Worksheet (page 27 of participant Workbook).”</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Predict how much of the brainwork you think you will complete</a:t>
            </a:r>
            <a:r>
              <a:rPr lang="en-AU" sz="1200" kern="1200" baseline="0" dirty="0">
                <a:solidFill>
                  <a:schemeClr val="tx1"/>
                </a:solidFill>
                <a:effectLst/>
                <a:latin typeface="+mn-lt"/>
                <a:ea typeface="+mn-ea"/>
                <a:cs typeface="+mn-cs"/>
              </a:rPr>
              <a:t> and write this down now.</a:t>
            </a:r>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23</a:t>
            </a:fld>
            <a:endParaRPr lang="en-US"/>
          </a:p>
        </p:txBody>
      </p:sp>
    </p:spTree>
    <p:extLst>
      <p:ext uri="{BB962C8B-B14F-4D97-AF65-F5344CB8AC3E}">
        <p14:creationId xmlns:p14="http://schemas.microsoft.com/office/powerpoint/2010/main" val="1933888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24</a:t>
            </a:fld>
            <a:endParaRPr lang="en-US"/>
          </a:p>
        </p:txBody>
      </p:sp>
    </p:spTree>
    <p:extLst>
      <p:ext uri="{BB962C8B-B14F-4D97-AF65-F5344CB8AC3E}">
        <p14:creationId xmlns:p14="http://schemas.microsoft.com/office/powerpoint/2010/main" val="3798301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Circle on your Brainwork Prediction Form how much of your brainwork you completed.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How well did you predict your own behaviour?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[Provide assistance to anyone unclear on how to do this but do not spend too long on it.]</a:t>
            </a:r>
          </a:p>
        </p:txBody>
      </p:sp>
      <p:sp>
        <p:nvSpPr>
          <p:cNvPr id="4" name="Slide Number Placeholder 3"/>
          <p:cNvSpPr>
            <a:spLocks noGrp="1"/>
          </p:cNvSpPr>
          <p:nvPr>
            <p:ph type="sldNum" sz="quarter" idx="10"/>
          </p:nvPr>
        </p:nvSpPr>
        <p:spPr/>
        <p:txBody>
          <a:bodyPr/>
          <a:lstStyle/>
          <a:p>
            <a:fld id="{65B1F220-AC8F-0940-8CE6-971FDE532671}" type="slidenum">
              <a:rPr lang="en-US" smtClean="0"/>
              <a:t>3</a:t>
            </a:fld>
            <a:endParaRPr lang="en-US"/>
          </a:p>
        </p:txBody>
      </p:sp>
    </p:spTree>
    <p:extLst>
      <p:ext uri="{BB962C8B-B14F-4D97-AF65-F5344CB8AC3E}">
        <p14:creationId xmlns:p14="http://schemas.microsoft.com/office/powerpoint/2010/main" val="411058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have now met three members of your Executive Team and today you will meet the fourth one, The Self-Talker.</a:t>
            </a:r>
          </a:p>
        </p:txBody>
      </p:sp>
      <p:sp>
        <p:nvSpPr>
          <p:cNvPr id="4" name="Slide Number Placeholder 3"/>
          <p:cNvSpPr>
            <a:spLocks noGrp="1"/>
          </p:cNvSpPr>
          <p:nvPr>
            <p:ph type="sldNum" sz="quarter" idx="10"/>
          </p:nvPr>
        </p:nvSpPr>
        <p:spPr/>
        <p:txBody>
          <a:bodyPr/>
          <a:lstStyle/>
          <a:p>
            <a:fld id="{65B1F220-AC8F-0940-8CE6-971FDE53267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47764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Self-talker is like a sound-based version of the Visualiser. If the Visualiser is the mind’s eye, then the Self-talker is the mind’s voice.</a:t>
            </a:r>
          </a:p>
          <a:p>
            <a:endParaRPr lang="en-AU"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Some people prefer to use self-talk instead of visualisation in some situations. For example when given a phone number, some people may try to remember the position of the numbers on a dial pad (using the Visualiser) whereas others will repeat the numbers to themselves as they hear or read them (using the Self-talker).</a:t>
            </a:r>
          </a:p>
        </p:txBody>
      </p:sp>
      <p:sp>
        <p:nvSpPr>
          <p:cNvPr id="4" name="Slide Number Placeholder 3"/>
          <p:cNvSpPr>
            <a:spLocks noGrp="1"/>
          </p:cNvSpPr>
          <p:nvPr>
            <p:ph type="sldNum" sz="quarter" idx="10"/>
          </p:nvPr>
        </p:nvSpPr>
        <p:spPr/>
        <p:txBody>
          <a:bodyPr/>
          <a:lstStyle/>
          <a:p>
            <a:fld id="{65B1F220-AC8F-0940-8CE6-971FDE532671}" type="slidenum">
              <a:rPr lang="en-US" smtClean="0"/>
              <a:t>5</a:t>
            </a:fld>
            <a:endParaRPr lang="en-US"/>
          </a:p>
        </p:txBody>
      </p:sp>
    </p:spTree>
    <p:extLst>
      <p:ext uri="{BB962C8B-B14F-4D97-AF65-F5344CB8AC3E}">
        <p14:creationId xmlns:p14="http://schemas.microsoft.com/office/powerpoint/2010/main" val="951882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Our self-talker allows our present self to talk to our past or future selves. This can be in the form of:</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self-questioning</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self-instruction</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self-regulation</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self-organisation</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problem-solving.</a:t>
            </a:r>
          </a:p>
          <a:p>
            <a:pPr marL="457200" lvl="1" indent="0">
              <a:buFont typeface="Arial" panose="020B0604020202020204" pitchFamily="34" charset="0"/>
              <a:buNone/>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a:t>
            </a:r>
            <a:r>
              <a:rPr lang="en-AU" sz="1200" kern="1200" baseline="0" dirty="0">
                <a:solidFill>
                  <a:schemeClr val="tx1"/>
                </a:solidFill>
                <a:effectLst/>
                <a:latin typeface="+mn-lt"/>
                <a:ea typeface="+mn-ea"/>
                <a:cs typeface="+mn-cs"/>
              </a:rPr>
              <a:t> to animate slide]</a:t>
            </a:r>
          </a:p>
          <a:p>
            <a:pPr marL="0" lvl="0" indent="0">
              <a:buFont typeface="Arial" panose="020B0604020202020204" pitchFamily="34" charset="0"/>
              <a:buNone/>
            </a:pPr>
            <a:r>
              <a:rPr lang="en-AU" sz="1200" kern="1200" dirty="0">
                <a:solidFill>
                  <a:schemeClr val="tx1"/>
                </a:solidFill>
                <a:effectLst/>
                <a:latin typeface="+mn-lt"/>
                <a:ea typeface="+mn-ea"/>
                <a:cs typeface="+mn-cs"/>
              </a:rPr>
              <a:t>Ever noticed yourself talking out loud whilst solving a problem?</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6</a:t>
            </a:fld>
            <a:endParaRPr lang="en-US"/>
          </a:p>
        </p:txBody>
      </p:sp>
    </p:spTree>
    <p:extLst>
      <p:ext uri="{BB962C8B-B14F-4D97-AF65-F5344CB8AC3E}">
        <p14:creationId xmlns:p14="http://schemas.microsoft.com/office/powerpoint/2010/main" val="328038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There are two main areas in the brain responsible for self-talk: </a:t>
            </a:r>
            <a:r>
              <a:rPr lang="en-AU" sz="1200" kern="1200" dirty="0" err="1">
                <a:solidFill>
                  <a:schemeClr val="tx1"/>
                </a:solidFill>
                <a:effectLst/>
                <a:latin typeface="+mn-lt"/>
                <a:ea typeface="+mn-ea"/>
                <a:cs typeface="+mn-cs"/>
              </a:rPr>
              <a:t>Broca’s</a:t>
            </a:r>
            <a:r>
              <a:rPr lang="en-AU" sz="1200" kern="1200" dirty="0">
                <a:solidFill>
                  <a:schemeClr val="tx1"/>
                </a:solidFill>
                <a:effectLst/>
                <a:latin typeface="+mn-lt"/>
                <a:ea typeface="+mn-ea"/>
                <a:cs typeface="+mn-cs"/>
              </a:rPr>
              <a:t> Area (in the frontal lobes) and Wernicke’s Area (in the parietal lobes). The connection between these regions is also necessary for self-talk.</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We all carry out self-talk, almost all of the time. Our self-talk sometimes comes to the surface (when the Inhibitor is not doing its job) and our self-talk becomes actual talk. These are the ‘did I just say that out loud?’ moments we might have experienced.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Sometimes it is helpful to talk to yourself out loud.</a:t>
            </a:r>
          </a:p>
        </p:txBody>
      </p:sp>
      <p:sp>
        <p:nvSpPr>
          <p:cNvPr id="4" name="Slide Number Placeholder 3"/>
          <p:cNvSpPr>
            <a:spLocks noGrp="1"/>
          </p:cNvSpPr>
          <p:nvPr>
            <p:ph type="sldNum" sz="quarter" idx="10"/>
          </p:nvPr>
        </p:nvSpPr>
        <p:spPr/>
        <p:txBody>
          <a:bodyPr/>
          <a:lstStyle/>
          <a:p>
            <a:fld id="{65B1F220-AC8F-0940-8CE6-971FDE532671}" type="slidenum">
              <a:rPr lang="en-US" smtClean="0"/>
              <a:t>7</a:t>
            </a:fld>
            <a:endParaRPr lang="en-US"/>
          </a:p>
        </p:txBody>
      </p:sp>
    </p:spTree>
    <p:extLst>
      <p:ext uri="{BB962C8B-B14F-4D97-AF65-F5344CB8AC3E}">
        <p14:creationId xmlns:p14="http://schemas.microsoft.com/office/powerpoint/2010/main" val="4090559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kern="1200" dirty="0">
                <a:solidFill>
                  <a:schemeClr val="tx1"/>
                </a:solidFill>
                <a:effectLst/>
                <a:latin typeface="+mn-lt"/>
                <a:ea typeface="+mn-ea"/>
                <a:cs typeface="+mn-cs"/>
              </a:rPr>
              <a:t>Condition 1</a:t>
            </a:r>
          </a:p>
          <a:p>
            <a:r>
              <a:rPr lang="en-AU" sz="1200" kern="1200" dirty="0">
                <a:solidFill>
                  <a:schemeClr val="tx1"/>
                </a:solidFill>
                <a:effectLst/>
                <a:latin typeface="+mn-lt"/>
                <a:ea typeface="+mn-ea"/>
                <a:cs typeface="+mn-cs"/>
              </a:rPr>
              <a:t>We are going to practice self-talking with an exercise.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[Click</a:t>
            </a:r>
            <a:r>
              <a:rPr lang="en-AU" sz="1200" kern="1200" baseline="0" dirty="0">
                <a:solidFill>
                  <a:schemeClr val="tx1"/>
                </a:solidFill>
                <a:effectLst/>
                <a:latin typeface="+mn-lt"/>
                <a:ea typeface="+mn-ea"/>
                <a:cs typeface="+mn-cs"/>
              </a:rPr>
              <a:t> to animate slide for each instruction]</a:t>
            </a:r>
          </a:p>
          <a:p>
            <a:pPr marL="228600" indent="-228600">
              <a:buFont typeface="+mj-lt"/>
              <a:buAutoNum type="arabicPeriod"/>
            </a:pPr>
            <a:r>
              <a:rPr lang="en-AU" sz="1200" kern="1200" dirty="0">
                <a:solidFill>
                  <a:schemeClr val="tx1"/>
                </a:solidFill>
                <a:effectLst/>
                <a:latin typeface="+mn-lt"/>
                <a:ea typeface="+mn-ea"/>
                <a:cs typeface="+mn-cs"/>
              </a:rPr>
              <a:t>I will read a string of numbers. </a:t>
            </a:r>
          </a:p>
          <a:p>
            <a:pPr marL="0" indent="0">
              <a:buFont typeface="+mj-lt"/>
              <a:buNone/>
            </a:pPr>
            <a:r>
              <a:rPr lang="en-AU" sz="1200" kern="1200" dirty="0">
                <a:solidFill>
                  <a:schemeClr val="tx1"/>
                </a:solidFill>
                <a:effectLst/>
                <a:latin typeface="+mn-lt"/>
                <a:ea typeface="+mn-ea"/>
                <a:cs typeface="+mn-cs"/>
              </a:rPr>
              <a:t>2.   After I say ‘Go’, write them down on the page in front of you (page 26 of the workbook). </a:t>
            </a:r>
            <a:r>
              <a:rPr lang="en-AU" sz="1200" b="1" kern="1200" dirty="0">
                <a:solidFill>
                  <a:schemeClr val="tx1"/>
                </a:solidFill>
                <a:effectLst/>
                <a:latin typeface="+mn-lt"/>
                <a:ea typeface="+mn-ea"/>
                <a:cs typeface="+mn-cs"/>
              </a:rPr>
              <a:t>DO NOT </a:t>
            </a:r>
            <a:r>
              <a:rPr lang="en-AU" sz="1200" kern="1200" dirty="0">
                <a:solidFill>
                  <a:schemeClr val="tx1"/>
                </a:solidFill>
                <a:effectLst/>
                <a:latin typeface="+mn-lt"/>
                <a:ea typeface="+mn-ea"/>
                <a:cs typeface="+mn-cs"/>
              </a:rPr>
              <a:t>write the numbers until I say ‘Go’. [You can suggest</a:t>
            </a:r>
            <a:r>
              <a:rPr lang="en-AU" sz="1200" kern="1200" baseline="0" dirty="0">
                <a:solidFill>
                  <a:schemeClr val="tx1"/>
                </a:solidFill>
                <a:effectLst/>
                <a:latin typeface="+mn-lt"/>
                <a:ea typeface="+mn-ea"/>
                <a:cs typeface="+mn-cs"/>
              </a:rPr>
              <a:t> that participants practice using their ‘inhibitor’ for this exercise.]</a:t>
            </a:r>
          </a:p>
          <a:p>
            <a:pPr marL="0" indent="0">
              <a:buFont typeface="+mj-lt"/>
              <a:buNone/>
            </a:pPr>
            <a:r>
              <a:rPr lang="en-AU" sz="1200" kern="1200" dirty="0">
                <a:solidFill>
                  <a:schemeClr val="tx1"/>
                </a:solidFill>
                <a:effectLst/>
                <a:latin typeface="+mn-lt"/>
                <a:ea typeface="+mn-ea"/>
                <a:cs typeface="+mn-cs"/>
              </a:rPr>
              <a:t>3.   You are not allowed to say anything out loud.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[Read the following numbers at the rate of one per second: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1</a:t>
            </a:r>
            <a:r>
              <a:rPr lang="en-AU" sz="1200" kern="1200" baseline="30000" dirty="0">
                <a:solidFill>
                  <a:schemeClr val="tx1"/>
                </a:solidFill>
                <a:effectLst/>
                <a:latin typeface="+mn-lt"/>
                <a:ea typeface="+mn-ea"/>
                <a:cs typeface="+mn-cs"/>
              </a:rPr>
              <a:t>st</a:t>
            </a:r>
            <a:r>
              <a:rPr lang="en-AU" sz="1200" kern="1200" dirty="0">
                <a:solidFill>
                  <a:schemeClr val="tx1"/>
                </a:solidFill>
                <a:effectLst/>
                <a:latin typeface="+mn-lt"/>
                <a:ea typeface="+mn-ea"/>
                <a:cs typeface="+mn-cs"/>
              </a:rPr>
              <a:t> sequence: 8  3  6  2  [say ‘Go’ after 5 seconds]</a:t>
            </a:r>
          </a:p>
          <a:p>
            <a:r>
              <a:rPr lang="en-AU" sz="1200" kern="1200" dirty="0">
                <a:solidFill>
                  <a:schemeClr val="tx1"/>
                </a:solidFill>
                <a:effectLst/>
                <a:latin typeface="+mn-lt"/>
                <a:ea typeface="+mn-ea"/>
                <a:cs typeface="+mn-cs"/>
              </a:rPr>
              <a:t>2</a:t>
            </a:r>
            <a:r>
              <a:rPr lang="en-AU" sz="1200" kern="1200" baseline="30000" dirty="0">
                <a:solidFill>
                  <a:schemeClr val="tx1"/>
                </a:solidFill>
                <a:effectLst/>
                <a:latin typeface="+mn-lt"/>
                <a:ea typeface="+mn-ea"/>
                <a:cs typeface="+mn-cs"/>
              </a:rPr>
              <a:t>nd</a:t>
            </a:r>
            <a:r>
              <a:rPr lang="en-AU" sz="1200" kern="1200" dirty="0">
                <a:solidFill>
                  <a:schemeClr val="tx1"/>
                </a:solidFill>
                <a:effectLst/>
                <a:latin typeface="+mn-lt"/>
                <a:ea typeface="+mn-ea"/>
                <a:cs typeface="+mn-cs"/>
              </a:rPr>
              <a:t> sequence: 1  9  4  3  7  [say ‘Go’ after 5 seconds]</a:t>
            </a:r>
          </a:p>
          <a:p>
            <a:r>
              <a:rPr lang="en-AU" sz="1200" kern="1200" dirty="0">
                <a:solidFill>
                  <a:schemeClr val="tx1"/>
                </a:solidFill>
                <a:effectLst/>
                <a:latin typeface="+mn-lt"/>
                <a:ea typeface="+mn-ea"/>
                <a:cs typeface="+mn-cs"/>
              </a:rPr>
              <a:t>3</a:t>
            </a:r>
            <a:r>
              <a:rPr lang="en-AU" sz="1200" kern="1200" baseline="30000" dirty="0">
                <a:solidFill>
                  <a:schemeClr val="tx1"/>
                </a:solidFill>
                <a:effectLst/>
                <a:latin typeface="+mn-lt"/>
                <a:ea typeface="+mn-ea"/>
                <a:cs typeface="+mn-cs"/>
              </a:rPr>
              <a:t>rd</a:t>
            </a:r>
            <a:r>
              <a:rPr lang="en-AU" sz="1200" kern="1200" dirty="0">
                <a:solidFill>
                  <a:schemeClr val="tx1"/>
                </a:solidFill>
                <a:effectLst/>
                <a:latin typeface="+mn-lt"/>
                <a:ea typeface="+mn-ea"/>
                <a:cs typeface="+mn-cs"/>
              </a:rPr>
              <a:t> sequence: 4  6  1  9  7  5  [say ‘Go’ after 6 seconds]</a:t>
            </a:r>
          </a:p>
          <a:p>
            <a:r>
              <a:rPr lang="en-AU" sz="1200" kern="1200" dirty="0">
                <a:solidFill>
                  <a:schemeClr val="tx1"/>
                </a:solidFill>
                <a:effectLst/>
                <a:latin typeface="+mn-lt"/>
                <a:ea typeface="+mn-ea"/>
                <a:cs typeface="+mn-cs"/>
              </a:rPr>
              <a:t>4</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sequence: 2  8  1  3  6  2  5  [say ‘Go’ after 7 seconds]</a:t>
            </a:r>
          </a:p>
          <a:p>
            <a:r>
              <a:rPr lang="en-AU" sz="1200" kern="1200" dirty="0">
                <a:solidFill>
                  <a:schemeClr val="tx1"/>
                </a:solidFill>
                <a:effectLst/>
                <a:latin typeface="+mn-lt"/>
                <a:ea typeface="+mn-ea"/>
                <a:cs typeface="+mn-cs"/>
              </a:rPr>
              <a:t>5</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sequence: 5  8  9  4  6  1  7  3  [say ‘Go’ after 8 seconds]]</a:t>
            </a:r>
          </a:p>
          <a:p>
            <a:r>
              <a:rPr lang="en-AU" sz="1200" b="1"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Repeat</a:t>
            </a:r>
            <a:r>
              <a:rPr lang="en-AU" sz="1200" b="1" kern="1200" baseline="0" dirty="0">
                <a:solidFill>
                  <a:schemeClr val="tx1"/>
                </a:solidFill>
                <a:effectLst/>
                <a:latin typeface="+mn-lt"/>
                <a:ea typeface="+mn-ea"/>
                <a:cs typeface="+mn-cs"/>
              </a:rPr>
              <a:t> for condition 2:</a:t>
            </a:r>
          </a:p>
          <a:p>
            <a:endParaRPr lang="en-AU" sz="1600" b="1"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Condition 2</a:t>
            </a:r>
          </a:p>
          <a:p>
            <a:r>
              <a:rPr lang="en-AU" sz="1200" kern="1200" dirty="0">
                <a:solidFill>
                  <a:schemeClr val="tx1"/>
                </a:solidFill>
                <a:effectLst/>
                <a:latin typeface="+mn-lt"/>
                <a:ea typeface="+mn-ea"/>
                <a:cs typeface="+mn-cs"/>
              </a:rPr>
              <a:t>[Play radio or podcast with talking (not music), or the co-facilitator can read an article from a magazine or newspaper, at the same or slightly higher volume than the facilitator’s voice throughout, even while participants are writing down the numbers].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[Read the following numbers at the rate of one per second: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1</a:t>
            </a:r>
            <a:r>
              <a:rPr lang="en-AU" sz="1200" kern="1200" baseline="30000" dirty="0">
                <a:solidFill>
                  <a:schemeClr val="tx1"/>
                </a:solidFill>
                <a:effectLst/>
                <a:latin typeface="+mn-lt"/>
                <a:ea typeface="+mn-ea"/>
                <a:cs typeface="+mn-cs"/>
              </a:rPr>
              <a:t>st</a:t>
            </a:r>
            <a:r>
              <a:rPr lang="en-AU" sz="1200" kern="1200" dirty="0">
                <a:solidFill>
                  <a:schemeClr val="tx1"/>
                </a:solidFill>
                <a:effectLst/>
                <a:latin typeface="+mn-lt"/>
                <a:ea typeface="+mn-ea"/>
                <a:cs typeface="+mn-cs"/>
              </a:rPr>
              <a:t> sequence: 3  1  4  8  [say ‘Go’ after 5 seconds]</a:t>
            </a:r>
          </a:p>
          <a:p>
            <a:r>
              <a:rPr lang="en-AU" sz="1200" kern="1200" dirty="0">
                <a:solidFill>
                  <a:schemeClr val="tx1"/>
                </a:solidFill>
                <a:effectLst/>
                <a:latin typeface="+mn-lt"/>
                <a:ea typeface="+mn-ea"/>
                <a:cs typeface="+mn-cs"/>
              </a:rPr>
              <a:t>2</a:t>
            </a:r>
            <a:r>
              <a:rPr lang="en-AU" sz="1200" kern="1200" baseline="30000" dirty="0">
                <a:solidFill>
                  <a:schemeClr val="tx1"/>
                </a:solidFill>
                <a:effectLst/>
                <a:latin typeface="+mn-lt"/>
                <a:ea typeface="+mn-ea"/>
                <a:cs typeface="+mn-cs"/>
              </a:rPr>
              <a:t>nd</a:t>
            </a:r>
            <a:r>
              <a:rPr lang="en-AU" sz="1200" kern="1200" dirty="0">
                <a:solidFill>
                  <a:schemeClr val="tx1"/>
                </a:solidFill>
                <a:effectLst/>
                <a:latin typeface="+mn-lt"/>
                <a:ea typeface="+mn-ea"/>
                <a:cs typeface="+mn-cs"/>
              </a:rPr>
              <a:t> sequence: 7  6  9  5  2  [say ‘Go’ after 5 seconds]</a:t>
            </a:r>
          </a:p>
          <a:p>
            <a:r>
              <a:rPr lang="en-AU" sz="1200" kern="1200" dirty="0">
                <a:solidFill>
                  <a:schemeClr val="tx1"/>
                </a:solidFill>
                <a:effectLst/>
                <a:latin typeface="+mn-lt"/>
                <a:ea typeface="+mn-ea"/>
                <a:cs typeface="+mn-cs"/>
              </a:rPr>
              <a:t>3</a:t>
            </a:r>
            <a:r>
              <a:rPr lang="en-AU" sz="1200" kern="1200" baseline="30000" dirty="0">
                <a:solidFill>
                  <a:schemeClr val="tx1"/>
                </a:solidFill>
                <a:effectLst/>
                <a:latin typeface="+mn-lt"/>
                <a:ea typeface="+mn-ea"/>
                <a:cs typeface="+mn-cs"/>
              </a:rPr>
              <a:t>rd</a:t>
            </a:r>
            <a:r>
              <a:rPr lang="en-AU" sz="1200" kern="1200" dirty="0">
                <a:solidFill>
                  <a:schemeClr val="tx1"/>
                </a:solidFill>
                <a:effectLst/>
                <a:latin typeface="+mn-lt"/>
                <a:ea typeface="+mn-ea"/>
                <a:cs typeface="+mn-cs"/>
              </a:rPr>
              <a:t> sequence: 5  3  2  9  8  4  [say ‘Go’ after 6 seconds]</a:t>
            </a:r>
          </a:p>
          <a:p>
            <a:r>
              <a:rPr lang="en-AU" sz="1200" kern="1200" dirty="0">
                <a:solidFill>
                  <a:schemeClr val="tx1"/>
                </a:solidFill>
                <a:effectLst/>
                <a:latin typeface="+mn-lt"/>
                <a:ea typeface="+mn-ea"/>
                <a:cs typeface="+mn-cs"/>
              </a:rPr>
              <a:t>4</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sequence: 4  1  2  9  5  7  6  [say ‘Go’ after 7 seconds]</a:t>
            </a:r>
          </a:p>
          <a:p>
            <a:r>
              <a:rPr lang="en-AU" sz="1200" kern="1200" dirty="0">
                <a:solidFill>
                  <a:schemeClr val="tx1"/>
                </a:solidFill>
                <a:effectLst/>
                <a:latin typeface="+mn-lt"/>
                <a:ea typeface="+mn-ea"/>
                <a:cs typeface="+mn-cs"/>
              </a:rPr>
              <a:t>5</a:t>
            </a:r>
            <a:r>
              <a:rPr lang="en-AU" sz="1200" kern="1200" baseline="30000" dirty="0">
                <a:solidFill>
                  <a:schemeClr val="tx1"/>
                </a:solidFill>
                <a:effectLst/>
                <a:latin typeface="+mn-lt"/>
                <a:ea typeface="+mn-ea"/>
                <a:cs typeface="+mn-cs"/>
              </a:rPr>
              <a:t>th</a:t>
            </a:r>
            <a:r>
              <a:rPr lang="en-AU" sz="1200" kern="1200" dirty="0">
                <a:solidFill>
                  <a:schemeClr val="tx1"/>
                </a:solidFill>
                <a:effectLst/>
                <a:latin typeface="+mn-lt"/>
                <a:ea typeface="+mn-ea"/>
                <a:cs typeface="+mn-cs"/>
              </a:rPr>
              <a:t> sequence: 3  5  2  6  1  8  7  4  [say ‘Go’ after 8 seconds]]</a:t>
            </a:r>
          </a:p>
        </p:txBody>
      </p:sp>
      <p:sp>
        <p:nvSpPr>
          <p:cNvPr id="4" name="Slide Number Placeholder 3"/>
          <p:cNvSpPr>
            <a:spLocks noGrp="1"/>
          </p:cNvSpPr>
          <p:nvPr>
            <p:ph type="sldNum" sz="quarter" idx="10"/>
          </p:nvPr>
        </p:nvSpPr>
        <p:spPr/>
        <p:txBody>
          <a:bodyPr/>
          <a:lstStyle/>
          <a:p>
            <a:fld id="{65B1F220-AC8F-0940-8CE6-971FDE532671}" type="slidenum">
              <a:rPr lang="en-US" smtClean="0"/>
              <a:t>8</a:t>
            </a:fld>
            <a:endParaRPr lang="en-US"/>
          </a:p>
        </p:txBody>
      </p:sp>
    </p:spTree>
    <p:extLst>
      <p:ext uri="{BB962C8B-B14F-4D97-AF65-F5344CB8AC3E}">
        <p14:creationId xmlns:p14="http://schemas.microsoft.com/office/powerpoint/2010/main" val="570734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Score up how many number strings you had correct for conditions 1 and 2.</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(Participants do this by checking what they wrote down with the number strings on the screen)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Which condition was harder? Why?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What strategies did you use in the task? [</a:t>
            </a:r>
            <a:r>
              <a:rPr lang="en-AU" sz="1200" u="none" kern="1200" dirty="0">
                <a:solidFill>
                  <a:schemeClr val="tx1"/>
                </a:solidFill>
                <a:effectLst/>
                <a:latin typeface="+mn-lt"/>
                <a:ea typeface="+mn-ea"/>
                <a:cs typeface="+mn-cs"/>
              </a:rPr>
              <a:t>Discuss scoring.]</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Condition 2 was harder because of the distraction.</a:t>
            </a:r>
          </a:p>
          <a:p>
            <a:r>
              <a:rPr lang="en-AU" sz="1200" kern="1200" dirty="0">
                <a:solidFill>
                  <a:schemeClr val="tx1"/>
                </a:solidFill>
                <a:effectLst/>
                <a:latin typeface="+mn-lt"/>
                <a:ea typeface="+mn-ea"/>
                <a:cs typeface="+mn-cs"/>
              </a:rPr>
              <a:t>A good strategy is to repeat the numbers to yourself as they are read out. </a:t>
            </a:r>
          </a:p>
          <a:p>
            <a:r>
              <a:rPr lang="en-AU" sz="1200" kern="1200" dirty="0">
                <a:solidFill>
                  <a:schemeClr val="tx1"/>
                </a:solidFill>
                <a:effectLst/>
                <a:latin typeface="+mn-lt"/>
                <a:ea typeface="+mn-ea"/>
                <a:cs typeface="+mn-cs"/>
              </a:rPr>
              <a:t>Mental rehearsal of the numbers keeps them fresh in one’s mind between hearing them and writing them down.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[Some participants might have had to stop themselves saying the numbers out loud to override the distraction by using their</a:t>
            </a:r>
            <a:r>
              <a:rPr lang="en-AU" sz="1200" kern="1200" baseline="0" dirty="0">
                <a:solidFill>
                  <a:schemeClr val="tx1"/>
                </a:solidFill>
                <a:effectLst/>
                <a:latin typeface="+mn-lt"/>
                <a:ea typeface="+mn-ea"/>
                <a:cs typeface="+mn-cs"/>
              </a:rPr>
              <a:t> inhibitor</a:t>
            </a:r>
            <a:r>
              <a:rPr lang="en-AU" sz="1200" kern="1200" dirty="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9</a:t>
            </a:fld>
            <a:endParaRPr lang="en-US"/>
          </a:p>
        </p:txBody>
      </p:sp>
    </p:spTree>
    <p:extLst>
      <p:ext uri="{BB962C8B-B14F-4D97-AF65-F5344CB8AC3E}">
        <p14:creationId xmlns:p14="http://schemas.microsoft.com/office/powerpoint/2010/main" val="716151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Slide Number Placeholder 5"/>
          <p:cNvSpPr>
            <a:spLocks noGrp="1"/>
          </p:cNvSpPr>
          <p:nvPr>
            <p:ph type="sldNum" sz="quarter" idx="4"/>
          </p:nvPr>
        </p:nvSpPr>
        <p:spPr>
          <a:xfrm>
            <a:off x="9696400" y="640762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241157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_No Banner_2 Col">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9" y="308208"/>
            <a:ext cx="10847916" cy="432495"/>
          </a:xfrm>
          <a:prstGeom prst="rect">
            <a:avLst/>
          </a:prstGeom>
        </p:spPr>
        <p:txBody>
          <a:bodyPr lIns="0" tIns="0" rIns="0" bIns="0" anchor="ctr"/>
          <a:lstStyle>
            <a:lvl1pPr marL="0" indent="0">
              <a:buFontTx/>
              <a:buNone/>
              <a:defRPr sz="2400" b="1" spc="0">
                <a:solidFill>
                  <a:srgbClr val="006892"/>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8"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latin typeface="Arial" panose="020B0604020202020204" pitchFamily="34" charset="0"/>
              </a:defRPr>
            </a:lvl1pPr>
            <a:lvl2pPr>
              <a:defRPr sz="1800" spc="0" baseline="0">
                <a:latin typeface="Arial" panose="020B0604020202020204" pitchFamily="34" charset="0"/>
              </a:defRPr>
            </a:lvl2pPr>
            <a:lvl3pPr>
              <a:defRPr sz="1800" spc="0" baseline="0">
                <a:latin typeface="Arial" panose="020B0604020202020204" pitchFamily="34" charset="0"/>
              </a:defRPr>
            </a:lvl3pPr>
            <a:lvl4pPr>
              <a:defRPr sz="1800" spc="0" baseline="0">
                <a:latin typeface="Arial" panose="020B0604020202020204" pitchFamily="34" charset="0"/>
              </a:defRPr>
            </a:lvl4pPr>
            <a:lvl5pPr>
              <a:defRPr sz="1800" spc="0" baseline="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Content Placeholder 3"/>
          <p:cNvSpPr>
            <a:spLocks noGrp="1"/>
          </p:cNvSpPr>
          <p:nvPr>
            <p:ph sz="half" idx="2"/>
          </p:nvPr>
        </p:nvSpPr>
        <p:spPr>
          <a:xfrm>
            <a:off x="6383584" y="1414668"/>
            <a:ext cx="5184000" cy="4512000"/>
          </a:xfrm>
          <a:prstGeom prst="rect">
            <a:avLst/>
          </a:prstGeom>
        </p:spPr>
        <p:txBody>
          <a:bodyPr lIns="0" tIns="0" rIns="0" bIns="0"/>
          <a:lstStyle>
            <a:lvl1pPr marL="0" indent="0">
              <a:buNone/>
              <a:defRPr sz="1800" b="0" spc="0"/>
            </a:lvl1pPr>
            <a:lvl2pPr>
              <a:defRPr sz="1800" spc="0"/>
            </a:lvl2pPr>
            <a:lvl3pPr>
              <a:defRPr sz="1800" spc="0"/>
            </a:lvl3pPr>
            <a:lvl4pPr>
              <a:defRPr sz="1800" spc="0"/>
            </a:lvl4pPr>
            <a:lvl5pPr>
              <a:defRPr sz="1800" spc="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58856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9" y="308208"/>
            <a:ext cx="10847916" cy="432495"/>
          </a:xfrm>
          <a:prstGeom prst="rect">
            <a:avLst/>
          </a:prstGeom>
        </p:spPr>
        <p:txBody>
          <a:bodyPr lIns="0" tIns="0" rIns="0" bIns="0" anchor="ctr"/>
          <a:lstStyle>
            <a:lvl1pPr marL="0" indent="0">
              <a:buFontTx/>
              <a:buNone/>
              <a:defRPr sz="2400" b="1" spc="0">
                <a:solidFill>
                  <a:srgbClr val="006892"/>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Content Placeholder 2"/>
          <p:cNvSpPr>
            <a:spLocks noGrp="1"/>
          </p:cNvSpPr>
          <p:nvPr>
            <p:ph idx="1"/>
          </p:nvPr>
        </p:nvSpPr>
        <p:spPr>
          <a:xfrm>
            <a:off x="719667" y="1412778"/>
            <a:ext cx="10800603" cy="4512017"/>
          </a:xfrm>
          <a:prstGeom prst="rect">
            <a:avLst/>
          </a:prstGeom>
        </p:spPr>
        <p:txBody>
          <a:bodyPr lIns="0" tIns="0" rIns="0" bIns="0"/>
          <a:lstStyle>
            <a:lvl1pPr marL="0" indent="0">
              <a:spcBef>
                <a:spcPts val="600"/>
              </a:spcBef>
              <a:buNone/>
              <a:defRPr sz="1800" b="0" spc="0"/>
            </a:lvl1pPr>
            <a:lvl2pPr marL="720000" indent="-360000">
              <a:spcBef>
                <a:spcPts val="600"/>
              </a:spcBef>
              <a:defRPr sz="1800" spc="0"/>
            </a:lvl2pPr>
            <a:lvl3pPr marL="1080000" indent="-360000">
              <a:spcBef>
                <a:spcPts val="600"/>
              </a:spcBef>
              <a:defRPr sz="1800" spc="0"/>
            </a:lvl3pPr>
            <a:lvl4pPr marL="1440000" indent="-360000">
              <a:spcBef>
                <a:spcPts val="600"/>
              </a:spcBef>
              <a:defRPr sz="1800" spc="0"/>
            </a:lvl4pPr>
            <a:lvl5pPr marL="1800000" indent="-360000">
              <a:spcBef>
                <a:spcPts val="600"/>
              </a:spcBef>
              <a:defRPr sz="1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03525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3"/>
            <a:ext cx="10847917" cy="4511773"/>
          </a:xfrm>
          <a:prstGeom prst="rect">
            <a:avLst/>
          </a:prstGeom>
        </p:spPr>
        <p:txBody>
          <a:bodyPr anchor="ctr"/>
          <a:lstStyle>
            <a:lvl1pPr marL="0" indent="0" algn="ctr">
              <a:buFontTx/>
              <a:buNone/>
              <a:defRPr sz="4000" b="0"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6576053" y="5492058"/>
            <a:ext cx="4991531" cy="432495"/>
          </a:xfrm>
          <a:prstGeom prst="rect">
            <a:avLst/>
          </a:prstGeom>
        </p:spPr>
        <p:txBody>
          <a:bodyPr anchor="ctr"/>
          <a:lstStyle>
            <a:lvl1pPr marL="0" indent="0" algn="r">
              <a:buFontTx/>
              <a:buNone/>
              <a:defRPr sz="2400" b="0"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49828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3200">
                <a:solidFill>
                  <a:schemeClr val="tx1">
                    <a:lumMod val="65000"/>
                    <a:lumOff val="35000"/>
                  </a:schemeClr>
                </a:solidFill>
              </a:defRPr>
            </a:lvl1pPr>
          </a:lstStyle>
          <a:p>
            <a:r>
              <a:rPr lang="en-US" dirty="0"/>
              <a:t>Presentation Title</a:t>
            </a:r>
            <a:endParaRPr lang="en-AU" dirty="0"/>
          </a:p>
        </p:txBody>
      </p:sp>
      <p:sp>
        <p:nvSpPr>
          <p:cNvPr id="6" name="Slide Number Placeholder 5"/>
          <p:cNvSpPr>
            <a:spLocks noGrp="1"/>
          </p:cNvSpPr>
          <p:nvPr>
            <p:ph type="sldNum" sz="quarter" idx="12"/>
          </p:nvPr>
        </p:nvSpPr>
        <p:spPr>
          <a:xfrm>
            <a:off x="8880309" y="6232229"/>
            <a:ext cx="2844800" cy="365125"/>
          </a:xfrm>
          <a:prstGeom prst="rect">
            <a:avLst/>
          </a:prstGeom>
        </p:spPr>
        <p:txBody>
          <a:bodyPr/>
          <a:lstStyle/>
          <a:p>
            <a:fld id="{EAFF9662-E427-214F-A0F2-1EADCCA1E85B}" type="slidenum">
              <a:rPr lang="en-US" smtClean="0">
                <a:solidFill>
                  <a:prstClr val="white"/>
                </a:solidFill>
              </a:rPr>
              <a:pPr/>
              <a:t>‹#›</a:t>
            </a:fld>
            <a:endParaRPr lang="en-US">
              <a:solidFill>
                <a:prstClr val="white"/>
              </a:solidFill>
            </a:endParaRPr>
          </a:p>
        </p:txBody>
      </p:sp>
      <p:sp>
        <p:nvSpPr>
          <p:cNvPr id="13" name="Text Placeholder 12"/>
          <p:cNvSpPr>
            <a:spLocks noGrp="1"/>
          </p:cNvSpPr>
          <p:nvPr>
            <p:ph type="body" sz="quarter" idx="13" hasCustomPrompt="1"/>
          </p:nvPr>
        </p:nvSpPr>
        <p:spPr>
          <a:xfrm>
            <a:off x="705611" y="2708153"/>
            <a:ext cx="10190923" cy="432817"/>
          </a:xfrm>
          <a:prstGeom prst="rect">
            <a:avLst/>
          </a:prstGeom>
        </p:spPr>
        <p:txBody>
          <a:bodyPr lIns="0" tIns="0" rIns="0" bIns="0" anchor="b"/>
          <a:lstStyle>
            <a:lvl1pPr marL="0" indent="0">
              <a:buFontTx/>
              <a:buNone/>
              <a:defRPr sz="240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Subheading </a:t>
            </a:r>
            <a:endParaRPr lang="en-AU" dirty="0"/>
          </a:p>
        </p:txBody>
      </p:sp>
      <p:sp>
        <p:nvSpPr>
          <p:cNvPr id="17" name="Text Placeholder 16"/>
          <p:cNvSpPr>
            <a:spLocks noGrp="1"/>
          </p:cNvSpPr>
          <p:nvPr>
            <p:ph type="body" sz="quarter" idx="14" hasCustomPrompt="1"/>
          </p:nvPr>
        </p:nvSpPr>
        <p:spPr>
          <a:xfrm>
            <a:off x="719600" y="4101076"/>
            <a:ext cx="10176933" cy="359717"/>
          </a:xfrm>
          <a:prstGeom prst="rect">
            <a:avLst/>
          </a:prstGeom>
        </p:spPr>
        <p:txBody>
          <a:bodyPr lIns="0" tIns="0" rIns="0" bIns="0" anchor="ctr"/>
          <a:lstStyle>
            <a:lvl1pPr marL="0" indent="0">
              <a:buFontTx/>
              <a:buNone/>
              <a:defRPr sz="1400" b="1" baseline="0">
                <a:solidFill>
                  <a:srgbClr val="0082AA"/>
                </a:solidFill>
              </a:defRPr>
            </a:lvl1pPr>
            <a:lvl2pPr marL="457200" indent="0">
              <a:buFontTx/>
              <a:buNone/>
              <a:defRPr sz="1800" b="1">
                <a:solidFill>
                  <a:schemeClr val="accent3"/>
                </a:solidFill>
              </a:defRPr>
            </a:lvl2pPr>
            <a:lvl3pPr marL="914400" indent="0">
              <a:buFontTx/>
              <a:buNone/>
              <a:defRPr sz="1800" b="1">
                <a:solidFill>
                  <a:schemeClr val="accent3"/>
                </a:solidFill>
              </a:defRPr>
            </a:lvl3pPr>
            <a:lvl4pPr marL="1371600" indent="0">
              <a:buFontTx/>
              <a:buNone/>
              <a:defRPr sz="1800" b="1">
                <a:solidFill>
                  <a:schemeClr val="accent3"/>
                </a:solidFill>
              </a:defRPr>
            </a:lvl4pPr>
            <a:lvl5pPr marL="1828800" indent="0">
              <a:buFontTx/>
              <a:buNone/>
              <a:defRPr sz="1800" b="1">
                <a:solidFill>
                  <a:schemeClr val="accent3"/>
                </a:solidFill>
              </a:defRPr>
            </a:lvl5pPr>
          </a:lstStyle>
          <a:p>
            <a:pPr lvl="0"/>
            <a:r>
              <a:rPr lang="en-US" dirty="0" err="1"/>
              <a:t>Firstname</a:t>
            </a:r>
            <a:r>
              <a:rPr lang="en-US" dirty="0"/>
              <a:t> </a:t>
            </a:r>
            <a:r>
              <a:rPr lang="en-US" dirty="0" err="1"/>
              <a:t>Lastname</a:t>
            </a:r>
            <a:r>
              <a:rPr lang="en-US" dirty="0"/>
              <a:t> | Role | </a:t>
            </a:r>
            <a:r>
              <a:rPr lang="en-US" dirty="0" err="1"/>
              <a:t>Organisation</a:t>
            </a:r>
            <a:endParaRPr lang="en-AU" dirty="0"/>
          </a:p>
        </p:txBody>
      </p:sp>
      <p:sp>
        <p:nvSpPr>
          <p:cNvPr id="19" name="Content Placeholder 18"/>
          <p:cNvSpPr>
            <a:spLocks noGrp="1"/>
          </p:cNvSpPr>
          <p:nvPr>
            <p:ph sz="quarter" idx="15"/>
          </p:nvPr>
        </p:nvSpPr>
        <p:spPr>
          <a:xfrm>
            <a:off x="726021" y="3429002"/>
            <a:ext cx="10176105" cy="432495"/>
          </a:xfrm>
          <a:prstGeom prst="rect">
            <a:avLst/>
          </a:prstGeom>
        </p:spPr>
        <p:txBody>
          <a:bodyPr lIns="0" tIns="0" rIns="0" bIns="0" anchor="ctr"/>
          <a:lstStyle>
            <a:lvl1pPr marL="0" indent="0">
              <a:buFontTx/>
              <a:buNone/>
              <a:defRPr sz="18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848085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_Blu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Clr>
                <a:schemeClr val="bg1"/>
              </a:buClr>
              <a:buNone/>
              <a:defRPr sz="2000" b="0" spc="0">
                <a:solidFill>
                  <a:schemeClr val="bg1"/>
                </a:solidFill>
              </a:defRPr>
            </a:lvl1pPr>
            <a:lvl2pPr marL="959976" indent="-479988">
              <a:spcBef>
                <a:spcPts val="800"/>
              </a:spcBef>
              <a:buClr>
                <a:schemeClr val="bg1"/>
              </a:buClr>
              <a:defRPr sz="2000" spc="0">
                <a:solidFill>
                  <a:schemeClr val="bg1"/>
                </a:solidFill>
              </a:defRPr>
            </a:lvl2pPr>
            <a:lvl3pPr marL="1439964" indent="-479988">
              <a:spcBef>
                <a:spcPts val="800"/>
              </a:spcBef>
              <a:buClr>
                <a:schemeClr val="bg1"/>
              </a:buClr>
              <a:defRPr sz="2000" spc="0">
                <a:solidFill>
                  <a:schemeClr val="bg1"/>
                </a:solidFill>
              </a:defRPr>
            </a:lvl3pPr>
            <a:lvl4pPr marL="1919952" indent="-479988">
              <a:spcBef>
                <a:spcPts val="800"/>
              </a:spcBef>
              <a:buClr>
                <a:schemeClr val="bg1"/>
              </a:buClr>
              <a:defRPr sz="2000" spc="0">
                <a:solidFill>
                  <a:schemeClr val="bg1"/>
                </a:solidFill>
              </a:defRPr>
            </a:lvl4pPr>
            <a:lvl5pPr marL="2399940" indent="-479988">
              <a:spcBef>
                <a:spcPts val="800"/>
              </a:spcBef>
              <a:buClr>
                <a:schemeClr val="bg1"/>
              </a:buClr>
              <a:defRPr sz="2000" spc="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38106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_Blue_No Banner_2 Col">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9"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Clr>
                <a:schemeClr val="bg1"/>
              </a:buClr>
              <a:buNone/>
              <a:defRPr sz="2000" b="0" spc="0" baseline="0">
                <a:solidFill>
                  <a:schemeClr val="bg1"/>
                </a:solidFill>
                <a:latin typeface="Arial" panose="020B0604020202020204" pitchFamily="34" charset="0"/>
              </a:defRPr>
            </a:lvl1pPr>
            <a:lvl2pPr>
              <a:buClr>
                <a:schemeClr val="bg1"/>
              </a:buClr>
              <a:defRPr sz="2000" spc="0" baseline="0">
                <a:solidFill>
                  <a:schemeClr val="bg1"/>
                </a:solidFill>
                <a:latin typeface="Arial" panose="020B0604020202020204" pitchFamily="34" charset="0"/>
              </a:defRPr>
            </a:lvl2pPr>
            <a:lvl3pPr>
              <a:buClr>
                <a:schemeClr val="bg1"/>
              </a:buClr>
              <a:defRPr sz="2000" spc="0" baseline="0">
                <a:solidFill>
                  <a:schemeClr val="bg1"/>
                </a:solidFill>
                <a:latin typeface="Arial" panose="020B0604020202020204" pitchFamily="34" charset="0"/>
              </a:defRPr>
            </a:lvl3pPr>
            <a:lvl4pPr>
              <a:buClr>
                <a:schemeClr val="bg1"/>
              </a:buClr>
              <a:defRPr sz="2000" spc="0" baseline="0">
                <a:solidFill>
                  <a:schemeClr val="bg1"/>
                </a:solidFill>
                <a:latin typeface="Arial" panose="020B0604020202020204" pitchFamily="34" charset="0"/>
              </a:defRPr>
            </a:lvl4pPr>
            <a:lvl5pPr>
              <a:buClr>
                <a:schemeClr val="bg1"/>
              </a:buClr>
              <a:defRPr sz="20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3"/>
          <p:cNvSpPr>
            <a:spLocks noGrp="1"/>
          </p:cNvSpPr>
          <p:nvPr>
            <p:ph sz="half" idx="2"/>
          </p:nvPr>
        </p:nvSpPr>
        <p:spPr>
          <a:xfrm>
            <a:off x="6383584" y="1411817"/>
            <a:ext cx="5184000" cy="4512000"/>
          </a:xfrm>
          <a:prstGeom prst="rect">
            <a:avLst/>
          </a:prstGeom>
        </p:spPr>
        <p:txBody>
          <a:bodyPr lIns="0" tIns="0" rIns="0" bIns="0"/>
          <a:lstStyle>
            <a:lvl1pPr marL="0" indent="0">
              <a:buClr>
                <a:schemeClr val="bg1"/>
              </a:buClr>
              <a:buNone/>
              <a:defRPr sz="2000" b="0" spc="0">
                <a:solidFill>
                  <a:schemeClr val="bg1"/>
                </a:solidFill>
              </a:defRPr>
            </a:lvl1pPr>
            <a:lvl2pPr>
              <a:buClr>
                <a:schemeClr val="bg1"/>
              </a:buClr>
              <a:defRPr sz="2000" spc="0">
                <a:solidFill>
                  <a:schemeClr val="bg1"/>
                </a:solidFill>
              </a:defRPr>
            </a:lvl2pPr>
            <a:lvl3pPr>
              <a:buClr>
                <a:schemeClr val="bg1"/>
              </a:buClr>
              <a:defRPr sz="2000" spc="0">
                <a:solidFill>
                  <a:schemeClr val="bg1"/>
                </a:solidFill>
              </a:defRPr>
            </a:lvl3pPr>
            <a:lvl4pPr>
              <a:buClr>
                <a:schemeClr val="bg1"/>
              </a:buClr>
              <a:defRPr sz="2000" spc="0">
                <a:solidFill>
                  <a:schemeClr val="bg1"/>
                </a:solidFill>
              </a:defRPr>
            </a:lvl4pPr>
            <a:lvl5pPr>
              <a:buClr>
                <a:schemeClr val="bg1"/>
              </a:buClr>
              <a:defRPr sz="20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05422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2"/>
            <a:ext cx="10847917" cy="4511773"/>
          </a:xfrm>
          <a:prstGeom prst="rect">
            <a:avLst/>
          </a:prstGeom>
        </p:spPr>
        <p:txBody>
          <a:bodyPr anchor="ctr"/>
          <a:lstStyle>
            <a:lvl1pPr marL="0" indent="0" algn="ctr">
              <a:buFontTx/>
              <a:buNone/>
              <a:defRPr sz="5333"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6576053" y="5492057"/>
            <a:ext cx="4991531" cy="432495"/>
          </a:xfrm>
          <a:prstGeom prst="rect">
            <a:avLst/>
          </a:prstGeom>
        </p:spPr>
        <p:txBody>
          <a:bodyPr anchor="ctr"/>
          <a:lstStyle>
            <a:lvl1pPr marL="0" indent="0" algn="r">
              <a:buFontTx/>
              <a:buNone/>
              <a:defRPr sz="2400"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1291418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4400">
                <a:solidFill>
                  <a:schemeClr val="bg1"/>
                </a:solidFill>
              </a:defRPr>
            </a:lvl1pPr>
          </a:lstStyle>
          <a:p>
            <a:r>
              <a:rPr lang="en-US" dirty="0"/>
              <a:t>Presentation Title</a:t>
            </a:r>
            <a:endParaRPr lang="en-AU" dirty="0"/>
          </a:p>
        </p:txBody>
      </p:sp>
      <p:sp>
        <p:nvSpPr>
          <p:cNvPr id="8" name="Text Placeholder 12"/>
          <p:cNvSpPr>
            <a:spLocks noGrp="1"/>
          </p:cNvSpPr>
          <p:nvPr>
            <p:ph type="body" sz="quarter" idx="13" hasCustomPrompt="1"/>
          </p:nvPr>
        </p:nvSpPr>
        <p:spPr>
          <a:xfrm>
            <a:off x="705611" y="2708152"/>
            <a:ext cx="10190923" cy="432817"/>
          </a:xfrm>
          <a:prstGeom prst="rect">
            <a:avLst/>
          </a:prstGeom>
        </p:spPr>
        <p:txBody>
          <a:bodyPr lIns="0" tIns="0" rIns="0" bIns="0" anchor="b"/>
          <a:lstStyle>
            <a:lvl1pPr marL="0" indent="0">
              <a:buFontTx/>
              <a:buNone/>
              <a:defRPr sz="2800">
                <a:solidFill>
                  <a:schemeClr val="bg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Subheading </a:t>
            </a:r>
            <a:endParaRPr lang="en-AU" dirty="0"/>
          </a:p>
        </p:txBody>
      </p:sp>
      <p:sp>
        <p:nvSpPr>
          <p:cNvPr id="9" name="Content Placeholder 18"/>
          <p:cNvSpPr>
            <a:spLocks noGrp="1"/>
          </p:cNvSpPr>
          <p:nvPr>
            <p:ph sz="quarter" idx="15" hasCustomPrompt="1"/>
          </p:nvPr>
        </p:nvSpPr>
        <p:spPr>
          <a:xfrm>
            <a:off x="726021" y="4506784"/>
            <a:ext cx="2622970" cy="432495"/>
          </a:xfrm>
          <a:prstGeom prst="rect">
            <a:avLst/>
          </a:prstGeom>
        </p:spPr>
        <p:txBody>
          <a:bodyPr lIns="0" tIns="0" rIns="0" bIns="0" anchor="ctr"/>
          <a:lstStyle>
            <a:lvl1pPr marL="0" indent="0">
              <a:buFontTx/>
              <a:buNone/>
              <a:defRPr sz="240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n-AU" dirty="0"/>
              <a:t>Name  |  Date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5541" y="5849331"/>
            <a:ext cx="1825889" cy="59400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1515" y="5849331"/>
            <a:ext cx="1722764" cy="664780"/>
          </a:xfrm>
          <a:prstGeom prst="rect">
            <a:avLst/>
          </a:prstGeom>
        </p:spPr>
      </p:pic>
    </p:spTree>
    <p:extLst>
      <p:ext uri="{BB962C8B-B14F-4D97-AF65-F5344CB8AC3E}">
        <p14:creationId xmlns:p14="http://schemas.microsoft.com/office/powerpoint/2010/main" val="157210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2000" b="0" spc="0" baseline="0">
                <a:latin typeface="Arial" panose="020B0604020202020204" pitchFamily="34" charset="0"/>
              </a:defRPr>
            </a:lvl1pPr>
            <a:lvl2pPr>
              <a:defRPr sz="2000" spc="0" baseline="0">
                <a:latin typeface="Arial" panose="020B0604020202020204" pitchFamily="34" charset="0"/>
              </a:defRPr>
            </a:lvl2pPr>
            <a:lvl3pPr>
              <a:defRPr sz="2000" spc="0" baseline="0">
                <a:latin typeface="Arial" panose="020B0604020202020204" pitchFamily="34" charset="0"/>
              </a:defRPr>
            </a:lvl3pPr>
            <a:lvl4pPr>
              <a:defRPr sz="2000" spc="0" baseline="0">
                <a:latin typeface="Arial" panose="020B0604020202020204" pitchFamily="34" charset="0"/>
              </a:defRPr>
            </a:lvl4pPr>
            <a:lvl5pPr>
              <a:defRPr sz="2000" spc="0" baseline="0">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3"/>
          <p:cNvSpPr>
            <a:spLocks noGrp="1"/>
          </p:cNvSpPr>
          <p:nvPr>
            <p:ph sz="half" idx="2"/>
          </p:nvPr>
        </p:nvSpPr>
        <p:spPr>
          <a:xfrm>
            <a:off x="6383584" y="1411817"/>
            <a:ext cx="5184000" cy="4512000"/>
          </a:xfrm>
          <a:prstGeom prst="rect">
            <a:avLst/>
          </a:prstGeom>
        </p:spPr>
        <p:txBody>
          <a:bodyPr/>
          <a:lstStyle>
            <a:lvl1pPr marL="0" indent="0">
              <a:buNone/>
              <a:defRPr sz="2000" b="0" spc="0"/>
            </a:lvl1pPr>
            <a:lvl2pPr>
              <a:defRPr sz="2000" spc="0"/>
            </a:lvl2pPr>
            <a:lvl3pPr>
              <a:defRPr sz="2000" spc="0"/>
            </a:lvl3pPr>
            <a:lvl4pPr>
              <a:defRPr sz="2000" spc="0"/>
            </a:lvl4pPr>
            <a:lvl5pPr>
              <a:defRPr sz="2000" spc="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153932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341077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_2 Col">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382527"/>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solidFill>
                  <a:schemeClr val="bg1"/>
                </a:solidFill>
                <a:latin typeface="Arial" panose="020B0604020202020204" pitchFamily="34" charset="0"/>
              </a:defRPr>
            </a:lvl1pPr>
            <a:lvl2pPr>
              <a:defRPr sz="1800" spc="0" baseline="0">
                <a:solidFill>
                  <a:schemeClr val="bg1"/>
                </a:solidFill>
                <a:latin typeface="Arial" panose="020B0604020202020204" pitchFamily="34" charset="0"/>
              </a:defRPr>
            </a:lvl2pPr>
            <a:lvl3pPr>
              <a:defRPr sz="1800" spc="0" baseline="0">
                <a:solidFill>
                  <a:schemeClr val="bg1"/>
                </a:solidFill>
                <a:latin typeface="Arial" panose="020B0604020202020204" pitchFamily="34" charset="0"/>
              </a:defRPr>
            </a:lvl3pPr>
            <a:lvl4pPr>
              <a:defRPr sz="1800" spc="0" baseline="0">
                <a:solidFill>
                  <a:schemeClr val="bg1"/>
                </a:solidFill>
                <a:latin typeface="Arial" panose="020B0604020202020204" pitchFamily="34" charset="0"/>
              </a:defRPr>
            </a:lvl4pPr>
            <a:lvl5pPr>
              <a:defRPr sz="18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383584" y="1411817"/>
            <a:ext cx="5184000" cy="4512000"/>
          </a:xfrm>
          <a:prstGeom prst="rect">
            <a:avLst/>
          </a:prstGeom>
        </p:spPr>
        <p:txBody>
          <a:bodyPr/>
          <a:lstStyle>
            <a:lvl1pPr marL="0" indent="0">
              <a:buNone/>
              <a:defRPr sz="1800" b="0" spc="0">
                <a:solidFill>
                  <a:schemeClr val="bg1"/>
                </a:solidFill>
              </a:defRPr>
            </a:lvl1pPr>
            <a:lvl2pPr>
              <a:defRPr sz="1800" spc="0">
                <a:solidFill>
                  <a:schemeClr val="bg1"/>
                </a:solidFill>
              </a:defRPr>
            </a:lvl2pPr>
            <a:lvl3pPr>
              <a:defRPr sz="1800" spc="0">
                <a:solidFill>
                  <a:schemeClr val="bg1"/>
                </a:solidFill>
              </a:defRPr>
            </a:lvl3pPr>
            <a:lvl4pPr>
              <a:defRPr sz="1800" spc="0">
                <a:solidFill>
                  <a:schemeClr val="bg1"/>
                </a:solidFill>
              </a:defRPr>
            </a:lvl4pPr>
            <a:lvl5pPr>
              <a:defRPr sz="18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3427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Slide_3 imag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1" y="0"/>
            <a:ext cx="4080387"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9" name="Content Placeholder 18"/>
          <p:cNvSpPr>
            <a:spLocks noGrp="1"/>
          </p:cNvSpPr>
          <p:nvPr>
            <p:ph sz="quarter" idx="18"/>
          </p:nvPr>
        </p:nvSpPr>
        <p:spPr>
          <a:xfrm>
            <a:off x="695325" y="6313702"/>
            <a:ext cx="1226609" cy="544298"/>
          </a:xfrm>
          <a:prstGeom prst="rect">
            <a:avLst/>
          </a:prstGeom>
          <a:solidFill>
            <a:srgbClr val="006892"/>
          </a:solidFill>
        </p:spPr>
        <p:txBody>
          <a:bodyPr lIns="0" tIns="0" rIns="0" bIns="0" anchor="ctr"/>
          <a:lstStyle>
            <a:lvl1pPr marL="0" indent="0" algn="ctr">
              <a:buFontTx/>
              <a:buNone/>
              <a:defRPr sz="1400" b="1" spc="0" baseline="0">
                <a:solidFill>
                  <a:schemeClr val="tx2"/>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1" name="Content Placeholder 18"/>
          <p:cNvSpPr>
            <a:spLocks noGrp="1"/>
          </p:cNvSpPr>
          <p:nvPr>
            <p:ph sz="quarter" idx="16"/>
          </p:nvPr>
        </p:nvSpPr>
        <p:spPr>
          <a:xfrm>
            <a:off x="700030" y="6313744"/>
            <a:ext cx="1221904" cy="432495"/>
          </a:xfrm>
          <a:prstGeom prst="rect">
            <a:avLst/>
          </a:prstGeom>
        </p:spPr>
        <p:txBody>
          <a:bodyPr lIns="0" tIns="0" rIns="0" bIns="0" anchor="ctr"/>
          <a:lstStyle>
            <a:lvl1pPr marL="0" indent="0" algn="ctr">
              <a:buFontTx/>
              <a:buNone/>
              <a:defRPr sz="1400" b="1" spc="0" baseline="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184970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777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8111614"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243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mage Slide_1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dirty="0"/>
          </a:p>
        </p:txBody>
      </p:sp>
      <p:sp>
        <p:nvSpPr>
          <p:cNvPr id="11" name="Content Placeholder 18"/>
          <p:cNvSpPr>
            <a:spLocks noGrp="1"/>
          </p:cNvSpPr>
          <p:nvPr>
            <p:ph sz="quarter" idx="15"/>
          </p:nvPr>
        </p:nvSpPr>
        <p:spPr>
          <a:xfrm>
            <a:off x="719668" y="308207"/>
            <a:ext cx="7230799"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4" name="Content Placeholder 2"/>
          <p:cNvSpPr>
            <a:spLocks noGrp="1"/>
          </p:cNvSpPr>
          <p:nvPr>
            <p:ph idx="1"/>
          </p:nvPr>
        </p:nvSpPr>
        <p:spPr>
          <a:xfrm>
            <a:off x="719667" y="1412777"/>
            <a:ext cx="723080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96619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_Banner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8"/>
            <a:ext cx="8160643" cy="432495"/>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Content Placeholder 2"/>
          <p:cNvSpPr>
            <a:spLocks noGrp="1"/>
          </p:cNvSpPr>
          <p:nvPr>
            <p:ph idx="1"/>
          </p:nvPr>
        </p:nvSpPr>
        <p:spPr>
          <a:xfrm>
            <a:off x="719667" y="1412778"/>
            <a:ext cx="10800603" cy="4512017"/>
          </a:xfrm>
          <a:prstGeom prst="rect">
            <a:avLst/>
          </a:prstGeom>
        </p:spPr>
        <p:txBody>
          <a:bodyPr lIns="0" tIns="0" rIns="0" bIns="0"/>
          <a:lstStyle>
            <a:lvl1pPr marL="0" indent="0">
              <a:spcBef>
                <a:spcPts val="600"/>
              </a:spcBef>
              <a:buNone/>
              <a:defRPr sz="1800" b="0" i="0" spc="0" baseline="0"/>
            </a:lvl1pPr>
            <a:lvl2pPr marL="720000" indent="-360000">
              <a:spcBef>
                <a:spcPts val="600"/>
              </a:spcBef>
              <a:defRPr sz="1800" spc="0"/>
            </a:lvl2pPr>
            <a:lvl3pPr marL="1080000" indent="-360000">
              <a:spcBef>
                <a:spcPts val="600"/>
              </a:spcBef>
              <a:defRPr sz="1800" spc="0"/>
            </a:lvl3pPr>
            <a:lvl4pPr marL="1440000" indent="-360000">
              <a:spcBef>
                <a:spcPts val="600"/>
              </a:spcBef>
              <a:defRPr sz="1800" spc="0"/>
            </a:lvl4pPr>
            <a:lvl5pPr marL="1800000" indent="-360000">
              <a:spcBef>
                <a:spcPts val="600"/>
              </a:spcBef>
              <a:defRPr sz="1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335167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Alcohol and Drug Cognitive Enhancement (ACE) Program</a:t>
            </a:r>
          </a:p>
        </p:txBody>
      </p:sp>
      <p:sp>
        <p:nvSpPr>
          <p:cNvPr id="4" name="Rectangle 3"/>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9</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94278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05" r:id="rId9"/>
    <p:sldLayoutId id="2147483706" r:id="rId10"/>
    <p:sldLayoutId id="2147483707" r:id="rId11"/>
    <p:sldLayoutId id="2147483708" r:id="rId12"/>
    <p:sldLayoutId id="2147483709" r:id="rId13"/>
  </p:sldLayoutIdLst>
  <p:hf hdr="0" ftr="0" dt="0"/>
  <p:txStyles>
    <p:title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479988"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4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27384"/>
            <a:ext cx="12240683" cy="6885384"/>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Rectangle 6"/>
          <p:cNvSpPr/>
          <p:nvPr userDrawn="1"/>
        </p:nvSpPr>
        <p:spPr>
          <a:xfrm>
            <a:off x="695325" y="6324720"/>
            <a:ext cx="1226609" cy="54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9</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solidFill>
                  <a:schemeClr val="bg1"/>
                </a:solidFill>
              </a:rPr>
              <a:t>Alcohol and Drug Cognitive Enhancement (ACE) Program</a:t>
            </a:r>
          </a:p>
        </p:txBody>
      </p:sp>
    </p:spTree>
    <p:extLst>
      <p:ext uri="{BB962C8B-B14F-4D97-AF65-F5344CB8AC3E}">
        <p14:creationId xmlns:p14="http://schemas.microsoft.com/office/powerpoint/2010/main" val="26355418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hf hdr="0" ftr="0" dt="0"/>
  <p:txStyles>
    <p:titleStyle>
      <a:lvl1pPr algn="l" defTabSz="1219170" rtl="0" eaLnBrk="1" latinLnBrk="0" hangingPunct="1">
        <a:spcBef>
          <a:spcPct val="0"/>
        </a:spcBef>
        <a:buNone/>
        <a:defRPr sz="2400"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spcBef>
          <a:spcPts val="800"/>
        </a:spcBef>
        <a:buClr>
          <a:schemeClr val="accent2"/>
        </a:buClr>
        <a:buFont typeface="Wingdings" panose="05000000000000000000" pitchFamily="2" charset="2"/>
        <a:buNone/>
        <a:defRPr sz="240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1" y="568"/>
            <a:ext cx="12187989" cy="6857432"/>
          </a:xfrm>
          <a:prstGeom prst="rect">
            <a:avLst/>
          </a:prstGeom>
        </p:spPr>
      </p:pic>
      <p:sp>
        <p:nvSpPr>
          <p:cNvPr id="10" name="Rectangle 9"/>
          <p:cNvSpPr/>
          <p:nvPr userDrawn="1"/>
        </p:nvSpPr>
        <p:spPr>
          <a:xfrm>
            <a:off x="0" y="5372100"/>
            <a:ext cx="121920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7286" y="5635043"/>
            <a:ext cx="3155933" cy="842499"/>
          </a:xfrm>
          <a:prstGeom prst="rect">
            <a:avLst/>
          </a:prstGeom>
        </p:spPr>
      </p:pic>
      <p:sp>
        <p:nvSpPr>
          <p:cNvPr id="13" name="Content Placeholder 18"/>
          <p:cNvSpPr txBox="1">
            <a:spLocks/>
          </p:cNvSpPr>
          <p:nvPr userDrawn="1"/>
        </p:nvSpPr>
        <p:spPr>
          <a:xfrm>
            <a:off x="7439240" y="4506783"/>
            <a:ext cx="3945040" cy="432495"/>
          </a:xfrm>
          <a:prstGeom prst="rect">
            <a:avLst/>
          </a:prstGeom>
        </p:spPr>
        <p:txBody>
          <a:bodyPr lIns="0" tIns="0" rIns="0" bIns="0" anchor="ctr"/>
          <a:lstStyle>
            <a:lvl1pPr marL="0" indent="0" algn="r" defTabSz="1219170" rtl="0" eaLnBrk="1" latinLnBrk="0" hangingPunct="1">
              <a:spcBef>
                <a:spcPct val="20000"/>
              </a:spcBef>
              <a:buFontTx/>
              <a:buNone/>
              <a:defRPr sz="2400" b="1" kern="1200">
                <a:solidFill>
                  <a:schemeClr val="bg1"/>
                </a:solidFill>
                <a:latin typeface="+mn-lt"/>
                <a:ea typeface="+mn-ea"/>
                <a:cs typeface="+mn-cs"/>
              </a:defRPr>
            </a:lvl1pPr>
            <a:lvl2pPr marL="609585" indent="0" algn="l" defTabSz="1219170" rtl="0" eaLnBrk="1" latinLnBrk="0" hangingPunct="1">
              <a:spcBef>
                <a:spcPct val="20000"/>
              </a:spcBef>
              <a:buFontTx/>
              <a:buNone/>
              <a:defRPr sz="3733" kern="1200">
                <a:solidFill>
                  <a:schemeClr val="bg1"/>
                </a:solidFill>
                <a:latin typeface="+mn-lt"/>
                <a:ea typeface="+mn-ea"/>
                <a:cs typeface="+mn-cs"/>
              </a:defRPr>
            </a:lvl2pPr>
            <a:lvl3pPr marL="1219170" indent="0" algn="l" defTabSz="1219170" rtl="0" eaLnBrk="1" latinLnBrk="0" hangingPunct="1">
              <a:spcBef>
                <a:spcPct val="20000"/>
              </a:spcBef>
              <a:buFontTx/>
              <a:buNone/>
              <a:defRPr sz="3200" kern="1200">
                <a:solidFill>
                  <a:schemeClr val="bg1"/>
                </a:solidFill>
                <a:latin typeface="+mn-lt"/>
                <a:ea typeface="+mn-ea"/>
                <a:cs typeface="+mn-cs"/>
              </a:defRPr>
            </a:lvl3pPr>
            <a:lvl4pPr marL="1828754" indent="0" algn="l" defTabSz="1219170" rtl="0" eaLnBrk="1" latinLnBrk="0" hangingPunct="1">
              <a:spcBef>
                <a:spcPct val="20000"/>
              </a:spcBef>
              <a:buFontTx/>
              <a:buNone/>
              <a:defRPr sz="2667" kern="1200">
                <a:solidFill>
                  <a:schemeClr val="bg1"/>
                </a:solidFill>
                <a:latin typeface="+mn-lt"/>
                <a:ea typeface="+mn-ea"/>
                <a:cs typeface="+mn-cs"/>
              </a:defRPr>
            </a:lvl4pPr>
            <a:lvl5pPr marL="2438339"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Drug and Alcohol Network</a:t>
            </a:r>
          </a:p>
        </p:txBody>
      </p:sp>
    </p:spTree>
    <p:extLst>
      <p:ext uri="{BB962C8B-B14F-4D97-AF65-F5344CB8AC3E}">
        <p14:creationId xmlns:p14="http://schemas.microsoft.com/office/powerpoint/2010/main" val="2249882008"/>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1219170" rtl="0" eaLnBrk="1" latinLnBrk="0" hangingPunct="1">
        <a:spcBef>
          <a:spcPct val="0"/>
        </a:spcBef>
        <a:buNone/>
        <a:defRPr sz="5867" b="1" kern="1200" spc="-93" baseline="0">
          <a:solidFill>
            <a:schemeClr val="accent2"/>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thedoghousediaries.com/546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aci.health.nsw.gov.au/"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hyperlink" Target="https://creativecommons.org/licenses/by-sa/4.0"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https://creativecommons.org/licenses/by-sa/2.1/jp/deed.en" TargetMode="External"/><Relationship Id="rId5" Type="http://schemas.openxmlformats.org/officeDocument/2006/relationships/image" Target="../media/image9.png"/><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lstStyle/>
          <a:p>
            <a:r>
              <a:rPr lang="en-US" dirty="0"/>
              <a:t>Module 9: The Self-talker</a:t>
            </a:r>
          </a:p>
        </p:txBody>
      </p:sp>
      <p:sp>
        <p:nvSpPr>
          <p:cNvPr id="6" name="Text Placeholder 5"/>
          <p:cNvSpPr>
            <a:spLocks noGrp="1"/>
          </p:cNvSpPr>
          <p:nvPr>
            <p:ph type="body" sz="quarter" idx="13"/>
          </p:nvPr>
        </p:nvSpPr>
        <p:spPr/>
        <p:txBody>
          <a:bodyPr/>
          <a:lstStyle/>
          <a:p>
            <a:r>
              <a:rPr lang="en-US" dirty="0"/>
              <a:t>Alcohol and drug Cognitive Enhancement (ACE) Program</a:t>
            </a:r>
            <a:endParaRPr lang="en-AU" dirty="0"/>
          </a:p>
        </p:txBody>
      </p:sp>
      <p:sp>
        <p:nvSpPr>
          <p:cNvPr id="8" name="Content Placeholder 7"/>
          <p:cNvSpPr>
            <a:spLocks noGrp="1"/>
          </p:cNvSpPr>
          <p:nvPr>
            <p:ph sz="quarter" idx="15"/>
          </p:nvPr>
        </p:nvSpPr>
        <p:spPr/>
        <p:txBody>
          <a:bodyPr/>
          <a:lstStyle/>
          <a:p>
            <a:endParaRPr lang="en-AU" dirty="0"/>
          </a:p>
        </p:txBody>
      </p:sp>
    </p:spTree>
    <p:extLst>
      <p:ext uri="{BB962C8B-B14F-4D97-AF65-F5344CB8AC3E}">
        <p14:creationId xmlns:p14="http://schemas.microsoft.com/office/powerpoint/2010/main" val="3627804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Content of Self-talk</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The content of our self-talk can affect both </a:t>
            </a:r>
          </a:p>
          <a:p>
            <a:pPr lvl="1"/>
            <a:r>
              <a:rPr lang="en-AU" dirty="0"/>
              <a:t>how we feel (our emotions) and </a:t>
            </a:r>
          </a:p>
          <a:p>
            <a:pPr lvl="1"/>
            <a:r>
              <a:rPr lang="en-AU" dirty="0"/>
              <a:t>what we do (our behaviour).</a:t>
            </a:r>
          </a:p>
          <a:p>
            <a:pPr marL="342900" indent="-342900">
              <a:buFont typeface="Wingdings" panose="05000000000000000000" pitchFamily="2" charset="2"/>
              <a:buChar char="§"/>
            </a:pPr>
            <a:endParaRPr lang="en-AU" dirty="0"/>
          </a:p>
          <a:p>
            <a:pPr marL="342900" indent="-342900">
              <a:buFont typeface="Arial" panose="020B0604020202020204" pitchFamily="34" charset="0"/>
              <a:buChar char="•"/>
            </a:pPr>
            <a:r>
              <a:rPr lang="en-AU" dirty="0"/>
              <a:t>So, it is important that our self-talk helps us by creating the emotions and behaviours that will help us achieve our goals.</a:t>
            </a:r>
          </a:p>
        </p:txBody>
      </p:sp>
      <p:sp>
        <p:nvSpPr>
          <p:cNvPr id="4" name="Slide Number Placeholder 3"/>
          <p:cNvSpPr>
            <a:spLocks noGrp="1"/>
          </p:cNvSpPr>
          <p:nvPr>
            <p:ph type="sldNum" sz="quarter" idx="4"/>
          </p:nvPr>
        </p:nvSpPr>
        <p:spPr/>
        <p:txBody>
          <a:bodyPr/>
          <a:lstStyle/>
          <a:p>
            <a:fld id="{EAFF9662-E427-214F-A0F2-1EADCCA1E85B}" type="slidenum">
              <a:rPr lang="en-US" smtClean="0"/>
              <a:pPr/>
              <a:t>10</a:t>
            </a:fld>
            <a:endParaRPr lang="en-US"/>
          </a:p>
        </p:txBody>
      </p:sp>
    </p:spTree>
    <p:extLst>
      <p:ext uri="{BB962C8B-B14F-4D97-AF65-F5344CB8AC3E}">
        <p14:creationId xmlns:p14="http://schemas.microsoft.com/office/powerpoint/2010/main" val="3485682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C10F06D-22BF-45D9-A23F-14FA6FB747C8}"/>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p:spPr>
      </p:pic>
      <p:sp>
        <p:nvSpPr>
          <p:cNvPr id="3" name="Content Placeholder 2">
            <a:extLst>
              <a:ext uri="{FF2B5EF4-FFF2-40B4-BE49-F238E27FC236}">
                <a16:creationId xmlns:a16="http://schemas.microsoft.com/office/drawing/2014/main" id="{54EF336A-B559-410B-B4C2-8A9F84E3A915}"/>
              </a:ext>
            </a:extLst>
          </p:cNvPr>
          <p:cNvSpPr>
            <a:spLocks noGrp="1"/>
          </p:cNvSpPr>
          <p:nvPr>
            <p:ph sz="quarter" idx="15"/>
          </p:nvPr>
        </p:nvSpPr>
        <p:spPr/>
        <p:txBody>
          <a:bodyPr/>
          <a:lstStyle/>
          <a:p>
            <a:r>
              <a:rPr lang="en-US" dirty="0"/>
              <a:t>Content of self-talk – Sue’s story</a:t>
            </a:r>
            <a:endParaRPr lang="en-AU" dirty="0"/>
          </a:p>
        </p:txBody>
      </p:sp>
      <p:sp>
        <p:nvSpPr>
          <p:cNvPr id="7" name="Slide Number Placeholder 5">
            <a:extLst>
              <a:ext uri="{FF2B5EF4-FFF2-40B4-BE49-F238E27FC236}">
                <a16:creationId xmlns:a16="http://schemas.microsoft.com/office/drawing/2014/main" id="{2BBE50B1-0302-48C7-8C85-5CE5696E62B8}"/>
              </a:ext>
            </a:extLst>
          </p:cNvPr>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11</a:t>
            </a:fld>
            <a:endParaRPr lang="en-AU" dirty="0"/>
          </a:p>
        </p:txBody>
      </p:sp>
      <p:sp>
        <p:nvSpPr>
          <p:cNvPr id="8" name="Rectangle 7">
            <a:extLst>
              <a:ext uri="{FF2B5EF4-FFF2-40B4-BE49-F238E27FC236}">
                <a16:creationId xmlns:a16="http://schemas.microsoft.com/office/drawing/2014/main" id="{8A3320BB-3CF1-4F64-9112-3D1319574512}"/>
              </a:ext>
            </a:extLst>
          </p:cNvPr>
          <p:cNvSpPr/>
          <p:nvPr/>
        </p:nvSpPr>
        <p:spPr>
          <a:xfrm>
            <a:off x="695325" y="6324720"/>
            <a:ext cx="1226609" cy="54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2BAE8CC3-2340-4357-A58A-423A1AB0759F}"/>
              </a:ext>
            </a:extLst>
          </p:cNvPr>
          <p:cNvSpPr/>
          <p:nvPr/>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9</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ext Placeholder 17">
            <a:extLst>
              <a:ext uri="{FF2B5EF4-FFF2-40B4-BE49-F238E27FC236}">
                <a16:creationId xmlns:a16="http://schemas.microsoft.com/office/drawing/2014/main" id="{632B1D65-1C63-4134-B1CE-0BB79603EEBD}"/>
              </a:ext>
            </a:extLst>
          </p:cNvPr>
          <p:cNvSpPr txBox="1">
            <a:spLocks/>
          </p:cNvSpPr>
          <p:nvPr/>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solidFill>
                  <a:schemeClr val="bg1"/>
                </a:solidFill>
              </a:rPr>
              <a:t>Alcohol and Drug Cognitive Enhancement (ACE) Program</a:t>
            </a:r>
          </a:p>
        </p:txBody>
      </p:sp>
    </p:spTree>
    <p:extLst>
      <p:ext uri="{BB962C8B-B14F-4D97-AF65-F5344CB8AC3E}">
        <p14:creationId xmlns:p14="http://schemas.microsoft.com/office/powerpoint/2010/main" val="1255658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719668" y="308207"/>
            <a:ext cx="8160643" cy="432495"/>
          </a:xfrm>
        </p:spPr>
        <p:txBody>
          <a:bodyPr/>
          <a:lstStyle/>
          <a:p>
            <a:r>
              <a:rPr lang="en-US" dirty="0"/>
              <a:t>Sue’s self-talk</a:t>
            </a:r>
            <a:endParaRPr lang="en-AU" dirty="0"/>
          </a:p>
        </p:txBody>
      </p:sp>
      <p:sp>
        <p:nvSpPr>
          <p:cNvPr id="6" name="Content Placeholder 5"/>
          <p:cNvSpPr>
            <a:spLocks noGrp="1"/>
          </p:cNvSpPr>
          <p:nvPr>
            <p:ph idx="1"/>
          </p:nvPr>
        </p:nvSpPr>
        <p:spPr>
          <a:xfrm>
            <a:off x="719667" y="1412777"/>
            <a:ext cx="7671979" cy="4512017"/>
          </a:xfrm>
        </p:spPr>
        <p:txBody>
          <a:bodyPr/>
          <a:lstStyle/>
          <a:p>
            <a:r>
              <a:rPr lang="en-US" dirty="0"/>
              <a:t>What happened to Sue’s self-talk?</a:t>
            </a:r>
          </a:p>
          <a:p>
            <a:endParaRPr lang="en-US" dirty="0"/>
          </a:p>
          <a:p>
            <a:pPr marL="342900" indent="-342900">
              <a:buFont typeface="Arial" panose="020B0604020202020204" pitchFamily="34" charset="0"/>
              <a:buChar char="•"/>
            </a:pPr>
            <a:r>
              <a:rPr lang="en-AU" dirty="0"/>
              <a:t>To help with ensuring our self-talk leads to useful emotions and behaviours, we might rehearse in our mind’s voice (using the Self-talker) statements that are helpful to us.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Sometimes these are referred to as positive self-statements.</a:t>
            </a:r>
          </a:p>
          <a:p>
            <a:endParaRPr lang="en-US" dirty="0"/>
          </a:p>
        </p:txBody>
      </p:sp>
      <p:sp>
        <p:nvSpPr>
          <p:cNvPr id="2" name="Slide Number Placeholder 1"/>
          <p:cNvSpPr>
            <a:spLocks noGrp="1"/>
          </p:cNvSpPr>
          <p:nvPr>
            <p:ph type="sldNum" sz="quarter" idx="4"/>
          </p:nvPr>
        </p:nvSpPr>
        <p:spPr>
          <a:xfrm>
            <a:off x="9696400" y="6407623"/>
            <a:ext cx="1828800" cy="180000"/>
          </a:xfrm>
        </p:spPr>
        <p:txBody>
          <a:bodyPr/>
          <a:lstStyle/>
          <a:p>
            <a:fld id="{EAFF9662-E427-214F-A0F2-1EADCCA1E85B}" type="slidenum">
              <a:rPr lang="en-US" smtClean="0"/>
              <a:pPr/>
              <a:t>12</a:t>
            </a:fld>
            <a:endParaRPr lang="en-US"/>
          </a:p>
        </p:txBody>
      </p:sp>
      <p:sp>
        <p:nvSpPr>
          <p:cNvPr id="8" name="TextBox 1"/>
          <p:cNvSpPr txBox="1"/>
          <p:nvPr/>
        </p:nvSpPr>
        <p:spPr>
          <a:xfrm>
            <a:off x="10467709" y="542537"/>
            <a:ext cx="1542618"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400" b="1" dirty="0"/>
              <a:t>Page 27 of workbook</a:t>
            </a:r>
          </a:p>
        </p:txBody>
      </p:sp>
      <p:pic>
        <p:nvPicPr>
          <p:cNvPr id="9" name="Picture 8">
            <a:extLst>
              <a:ext uri="{FF2B5EF4-FFF2-40B4-BE49-F238E27FC236}">
                <a16:creationId xmlns:a16="http://schemas.microsoft.com/office/drawing/2014/main" id="{EE1EA8C3-E8E1-49A2-A7C2-C469F13920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7986" y="224945"/>
            <a:ext cx="1029723" cy="1031514"/>
          </a:xfrm>
          <a:prstGeom prst="rect">
            <a:avLst/>
          </a:prstGeom>
        </p:spPr>
      </p:pic>
    </p:spTree>
    <p:extLst>
      <p:ext uri="{BB962C8B-B14F-4D97-AF65-F5344CB8AC3E}">
        <p14:creationId xmlns:p14="http://schemas.microsoft.com/office/powerpoint/2010/main" val="221230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Mental contrasting</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It is important to </a:t>
            </a:r>
            <a:r>
              <a:rPr lang="en-AU" b="1" dirty="0"/>
              <a:t>note the differences between the future goal with the current reality</a:t>
            </a:r>
            <a:r>
              <a:rPr lang="en-AU" dirty="0"/>
              <a:t>.</a:t>
            </a:r>
          </a:p>
          <a:p>
            <a:pPr marL="342900" indent="-342900">
              <a:buFont typeface="Arial" panose="020B0604020202020204" pitchFamily="34" charset="0"/>
              <a:buChar char="•"/>
            </a:pPr>
            <a:endParaRPr lang="en-AU" b="1" dirty="0"/>
          </a:p>
          <a:p>
            <a:pPr marL="342900" indent="-342900">
              <a:buFont typeface="Arial" panose="020B0604020202020204" pitchFamily="34" charset="0"/>
              <a:buChar char="•"/>
            </a:pPr>
            <a:r>
              <a:rPr lang="en-AU" dirty="0"/>
              <a:t>This technique is called </a:t>
            </a:r>
            <a:r>
              <a:rPr lang="en-AU" b="1" dirty="0"/>
              <a:t>mental contrasting</a:t>
            </a:r>
            <a:r>
              <a:rPr lang="en-AU" dirty="0"/>
              <a:t>.</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It involves identifying the most important obstacle to goal attainment and making a plan to get around the obstacle.</a:t>
            </a:r>
          </a:p>
        </p:txBody>
      </p:sp>
      <p:sp>
        <p:nvSpPr>
          <p:cNvPr id="4" name="Slide Number Placeholder 3"/>
          <p:cNvSpPr>
            <a:spLocks noGrp="1"/>
          </p:cNvSpPr>
          <p:nvPr>
            <p:ph type="sldNum" sz="quarter" idx="4"/>
          </p:nvPr>
        </p:nvSpPr>
        <p:spPr/>
        <p:txBody>
          <a:bodyPr/>
          <a:lstStyle/>
          <a:p>
            <a:fld id="{EAFF9662-E427-214F-A0F2-1EADCCA1E85B}" type="slidenum">
              <a:rPr lang="en-US" smtClean="0"/>
              <a:pPr/>
              <a:t>13</a:t>
            </a:fld>
            <a:endParaRPr lang="en-US"/>
          </a:p>
        </p:txBody>
      </p:sp>
    </p:spTree>
    <p:extLst>
      <p:ext uri="{BB962C8B-B14F-4D97-AF65-F5344CB8AC3E}">
        <p14:creationId xmlns:p14="http://schemas.microsoft.com/office/powerpoint/2010/main" val="252436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5"/>
          </p:nvPr>
        </p:nvSpPr>
        <p:spPr/>
        <p:txBody>
          <a:bodyPr/>
          <a:lstStyle/>
          <a:p>
            <a:r>
              <a:rPr lang="en-US" dirty="0"/>
              <a:t>Plan for the obstacles to your goals</a:t>
            </a:r>
            <a:endParaRPr lang="en-AU" dirty="0"/>
          </a:p>
        </p:txBody>
      </p:sp>
      <p:sp>
        <p:nvSpPr>
          <p:cNvPr id="4" name="Slide Number Placeholder 3">
            <a:extLst>
              <a:ext uri="{FF2B5EF4-FFF2-40B4-BE49-F238E27FC236}">
                <a16:creationId xmlns:a16="http://schemas.microsoft.com/office/drawing/2014/main" id="{0B5F5438-9EF1-BE4C-AA61-1267D80F218E}"/>
              </a:ext>
            </a:extLst>
          </p:cNvPr>
          <p:cNvSpPr>
            <a:spLocks noGrp="1"/>
          </p:cNvSpPr>
          <p:nvPr>
            <p:ph type="sldNum" sz="quarter" idx="4"/>
          </p:nvPr>
        </p:nvSpPr>
        <p:spPr/>
        <p:txBody>
          <a:bodyPr/>
          <a:lstStyle/>
          <a:p>
            <a:fld id="{EAFF9662-E427-214F-A0F2-1EADCCA1E85B}" type="slidenum">
              <a:rPr lang="en-US" smtClean="0"/>
              <a:pPr/>
              <a:t>14</a:t>
            </a:fld>
            <a:endParaRPr lang="en-US"/>
          </a:p>
        </p:txBody>
      </p:sp>
      <p:pic>
        <p:nvPicPr>
          <p:cNvPr id="8" name="Picture 7">
            <a:extLst>
              <a:ext uri="{FF2B5EF4-FFF2-40B4-BE49-F238E27FC236}">
                <a16:creationId xmlns:a16="http://schemas.microsoft.com/office/drawing/2014/main" id="{EE3B89F1-F70B-C046-927F-E59D741A4581}"/>
              </a:ext>
            </a:extLst>
          </p:cNvPr>
          <p:cNvPicPr>
            <a:picLocks noChangeAspect="1"/>
          </p:cNvPicPr>
          <p:nvPr/>
        </p:nvPicPr>
        <p:blipFill>
          <a:blip r:embed="rId3"/>
          <a:stretch>
            <a:fillRect/>
          </a:stretch>
        </p:blipFill>
        <p:spPr>
          <a:xfrm>
            <a:off x="2487889" y="985015"/>
            <a:ext cx="7216223" cy="5037540"/>
          </a:xfrm>
          <a:prstGeom prst="rect">
            <a:avLst/>
          </a:prstGeom>
        </p:spPr>
      </p:pic>
      <p:sp>
        <p:nvSpPr>
          <p:cNvPr id="2" name="Rectangle 1"/>
          <p:cNvSpPr/>
          <p:nvPr/>
        </p:nvSpPr>
        <p:spPr>
          <a:xfrm>
            <a:off x="619124" y="6048818"/>
            <a:ext cx="6096000" cy="189475"/>
          </a:xfrm>
          <a:prstGeom prst="rect">
            <a:avLst/>
          </a:prstGeom>
        </p:spPr>
        <p:txBody>
          <a:bodyPr>
            <a:spAutoFit/>
          </a:bodyPr>
          <a:lstStyle/>
          <a:p>
            <a:pPr>
              <a:lnSpc>
                <a:spcPct val="115000"/>
              </a:lnSpc>
              <a:spcAft>
                <a:spcPts val="0"/>
              </a:spcAft>
            </a:pPr>
            <a:r>
              <a:rPr lang="en-AU" sz="600" dirty="0">
                <a:solidFill>
                  <a:schemeClr val="bg1">
                    <a:lumMod val="50000"/>
                  </a:schemeClr>
                </a:solidFill>
                <a:latin typeface="Arial" panose="020B0604020202020204" pitchFamily="34" charset="0"/>
                <a:ea typeface="Times New Roman" panose="02020603050405020304" pitchFamily="18" charset="0"/>
                <a:cs typeface="Times New Roman" panose="02020603050405020304" pitchFamily="18" charset="0"/>
              </a:rPr>
              <a:t>Image modified from: Plans. </a:t>
            </a:r>
            <a:r>
              <a:rPr lang="en-AU" sz="600" dirty="0">
                <a:solidFill>
                  <a:schemeClr val="bg1">
                    <a:lumMod val="50000"/>
                  </a:schemeClr>
                </a:solidFill>
                <a:latin typeface="Helvetica" panose="020B0604020202020204" pitchFamily="34" charset="0"/>
                <a:ea typeface="Times New Roman" panose="02020603050405020304" pitchFamily="18" charset="0"/>
                <a:cs typeface="Times New Roman" panose="02020603050405020304" pitchFamily="18" charset="0"/>
                <a:hlinkClick r:id="rId4"/>
              </a:rPr>
              <a:t>Doghouse Diaries</a:t>
            </a:r>
            <a:r>
              <a:rPr lang="en-AU" sz="600" dirty="0">
                <a:solidFill>
                  <a:schemeClr val="bg1">
                    <a:lumMod val="50000"/>
                  </a:schemeClr>
                </a:solidFill>
                <a:latin typeface="Helvetica" panose="020B0604020202020204" pitchFamily="34" charset="0"/>
                <a:ea typeface="Times New Roman" panose="02020603050405020304" pitchFamily="18" charset="0"/>
                <a:cs typeface="Times New Roman" panose="02020603050405020304" pitchFamily="18" charset="0"/>
              </a:rPr>
              <a:t>. 2013. </a:t>
            </a:r>
            <a:endParaRPr lang="en-AU" sz="60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480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15</a:t>
            </a:fld>
            <a:endParaRPr lang="en-US"/>
          </a:p>
        </p:txBody>
      </p:sp>
      <p:sp>
        <p:nvSpPr>
          <p:cNvPr id="5" name="Content Placeholder 4"/>
          <p:cNvSpPr>
            <a:spLocks noGrp="1"/>
          </p:cNvSpPr>
          <p:nvPr>
            <p:ph sz="quarter" idx="16"/>
          </p:nvPr>
        </p:nvSpPr>
        <p:spPr/>
        <p:txBody>
          <a:bodyPr/>
          <a:lstStyle/>
          <a:p>
            <a:r>
              <a:rPr lang="en-US"/>
              <a:t>Mental contrasting</a:t>
            </a:r>
            <a:endParaRPr lang="en-AU" dirty="0"/>
          </a:p>
        </p:txBody>
      </p:sp>
      <p:sp>
        <p:nvSpPr>
          <p:cNvPr id="3" name="Content Placeholder 2"/>
          <p:cNvSpPr>
            <a:spLocks noGrp="1"/>
          </p:cNvSpPr>
          <p:nvPr>
            <p:ph idx="1"/>
          </p:nvPr>
        </p:nvSpPr>
        <p:spPr>
          <a:xfrm>
            <a:off x="719667" y="1412777"/>
            <a:ext cx="9188831" cy="4512017"/>
          </a:xfrm>
        </p:spPr>
        <p:txBody>
          <a:bodyPr/>
          <a:lstStyle/>
          <a:p>
            <a:pPr marL="342900" indent="-342900">
              <a:buFont typeface="Arial" panose="020B0604020202020204" pitchFamily="34" charset="0"/>
              <a:buChar char="•"/>
            </a:pPr>
            <a:r>
              <a:rPr lang="en-AU" dirty="0"/>
              <a:t>Think about the goal you visualised at the last session.</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What situations could make it difficult for you to achieve your goal?</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Think about the main obstacle that would stop you from achieving the goal from last session and write this down in one key word.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Elaborate on this obstacle in your own thoughts.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Why would this make it hard to achieve your goal?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When and where would this occur?</a:t>
            </a:r>
          </a:p>
          <a:p>
            <a:endParaRPr lang="en-US" dirty="0"/>
          </a:p>
        </p:txBody>
      </p:sp>
      <p:sp>
        <p:nvSpPr>
          <p:cNvPr id="7" name="TextBox 1"/>
          <p:cNvSpPr txBox="1"/>
          <p:nvPr/>
        </p:nvSpPr>
        <p:spPr>
          <a:xfrm>
            <a:off x="10605426" y="603929"/>
            <a:ext cx="139128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400" b="1" dirty="0">
                <a:solidFill>
                  <a:schemeClr val="bg1"/>
                </a:solidFill>
              </a:rPr>
              <a:t>Page 28 of workbook</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66350" y="367918"/>
            <a:ext cx="742979" cy="745568"/>
          </a:xfrm>
          <a:prstGeom prst="rect">
            <a:avLst/>
          </a:prstGeom>
        </p:spPr>
      </p:pic>
    </p:spTree>
    <p:extLst>
      <p:ext uri="{BB962C8B-B14F-4D97-AF65-F5344CB8AC3E}">
        <p14:creationId xmlns:p14="http://schemas.microsoft.com/office/powerpoint/2010/main" val="1419182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dirty="0"/>
              <a:t>If-then plans</a:t>
            </a:r>
            <a:endParaRPr lang="en-AU" dirty="0"/>
          </a:p>
        </p:txBody>
      </p:sp>
      <p:sp>
        <p:nvSpPr>
          <p:cNvPr id="3" name="Content Placeholder 2"/>
          <p:cNvSpPr>
            <a:spLocks noGrp="1"/>
          </p:cNvSpPr>
          <p:nvPr>
            <p:ph idx="1"/>
          </p:nvPr>
        </p:nvSpPr>
        <p:spPr>
          <a:xfrm>
            <a:off x="719667" y="1412777"/>
            <a:ext cx="10183685" cy="4512017"/>
          </a:xfrm>
        </p:spPr>
        <p:txBody>
          <a:bodyPr/>
          <a:lstStyle/>
          <a:p>
            <a:pPr marL="342900" indent="-342900">
              <a:buFont typeface="Arial" panose="020B0604020202020204" pitchFamily="34" charset="0"/>
              <a:buChar char="•"/>
            </a:pPr>
            <a:r>
              <a:rPr lang="en-AU" dirty="0"/>
              <a:t>Now that you have a </a:t>
            </a:r>
            <a:r>
              <a:rPr lang="en-AU" b="1" dirty="0"/>
              <a:t>clear vision for your goal </a:t>
            </a:r>
            <a:r>
              <a:rPr lang="en-AU" dirty="0"/>
              <a:t>and you </a:t>
            </a:r>
            <a:r>
              <a:rPr lang="en-AU" b="1" dirty="0"/>
              <a:t>know the major obstacle</a:t>
            </a:r>
            <a:r>
              <a:rPr lang="en-AU" dirty="0"/>
              <a:t>, you are able to form an </a:t>
            </a:r>
            <a:r>
              <a:rPr lang="en-AU" b="1" dirty="0"/>
              <a:t>if-then plan </a:t>
            </a:r>
            <a:r>
              <a:rPr lang="en-AU" dirty="0"/>
              <a:t>to help you get around the obstacle.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Make a plan</a:t>
            </a:r>
          </a:p>
        </p:txBody>
      </p:sp>
      <p:sp>
        <p:nvSpPr>
          <p:cNvPr id="4" name="Slide Number Placeholder 3"/>
          <p:cNvSpPr>
            <a:spLocks noGrp="1"/>
          </p:cNvSpPr>
          <p:nvPr>
            <p:ph type="sldNum" sz="quarter" idx="4"/>
          </p:nvPr>
        </p:nvSpPr>
        <p:spPr/>
        <p:txBody>
          <a:bodyPr/>
          <a:lstStyle/>
          <a:p>
            <a:fld id="{EAFF9662-E427-214F-A0F2-1EADCCA1E85B}" type="slidenum">
              <a:rPr lang="en-US" smtClean="0"/>
              <a:pPr/>
              <a:t>16</a:t>
            </a:fld>
            <a:endParaRPr lang="en-US"/>
          </a:p>
        </p:txBody>
      </p:sp>
    </p:spTree>
    <p:extLst>
      <p:ext uri="{BB962C8B-B14F-4D97-AF65-F5344CB8AC3E}">
        <p14:creationId xmlns:p14="http://schemas.microsoft.com/office/powerpoint/2010/main" val="165438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dirty="0"/>
              <a:t>Examples of if-then plans</a:t>
            </a:r>
            <a:endParaRPr lang="en-AU" dirty="0"/>
          </a:p>
        </p:txBody>
      </p:sp>
      <p:sp>
        <p:nvSpPr>
          <p:cNvPr id="3" name="Content Placeholder 2">
            <a:extLst>
              <a:ext uri="{FF2B5EF4-FFF2-40B4-BE49-F238E27FC236}">
                <a16:creationId xmlns:a16="http://schemas.microsoft.com/office/drawing/2014/main" id="{E9ABBBC5-6948-CF4A-96D8-8C4503533522}"/>
              </a:ext>
            </a:extLst>
          </p:cNvPr>
          <p:cNvSpPr>
            <a:spLocks noGrp="1"/>
          </p:cNvSpPr>
          <p:nvPr>
            <p:ph idx="1"/>
          </p:nvPr>
        </p:nvSpPr>
        <p:spPr/>
        <p:txBody>
          <a:bodyPr/>
          <a:lstStyle/>
          <a:p>
            <a:pPr marL="342900" indent="-342900">
              <a:buFont typeface="Arial" panose="020B0604020202020204" pitchFamily="34" charset="0"/>
              <a:buChar char="•"/>
            </a:pPr>
            <a:r>
              <a:rPr lang="en-US" b="1" dirty="0"/>
              <a:t>For the goal of brushing one’s teeth before going to bed</a:t>
            </a:r>
            <a:r>
              <a:rPr lang="en-US" dirty="0"/>
              <a:t>:</a:t>
            </a:r>
          </a:p>
          <a:p>
            <a:pPr lvl="1"/>
            <a:r>
              <a:rPr lang="en-US" b="1" dirty="0"/>
              <a:t>Obstacle</a:t>
            </a:r>
            <a:r>
              <a:rPr lang="en-US" dirty="0"/>
              <a:t>: I am too tired just before going to bed</a:t>
            </a:r>
          </a:p>
          <a:p>
            <a:pPr lvl="1"/>
            <a:r>
              <a:rPr lang="en-US" b="1" dirty="0"/>
              <a:t>Plan</a:t>
            </a:r>
            <a:r>
              <a:rPr lang="en-US" dirty="0"/>
              <a:t>: If I have finished dinner, then I will brush my teeth right away</a:t>
            </a:r>
          </a:p>
          <a:p>
            <a:pPr lvl="1"/>
            <a:endParaRPr lang="en-US" dirty="0"/>
          </a:p>
          <a:p>
            <a:pPr marL="342900" indent="-342900">
              <a:buFont typeface="Arial" panose="020B0604020202020204" pitchFamily="34" charset="0"/>
              <a:buChar char="•"/>
            </a:pPr>
            <a:r>
              <a:rPr lang="en-US" b="1" dirty="0"/>
              <a:t>For the goal of eating healthy food</a:t>
            </a:r>
            <a:r>
              <a:rPr lang="en-US" dirty="0"/>
              <a:t>:</a:t>
            </a:r>
          </a:p>
          <a:p>
            <a:pPr lvl="1"/>
            <a:r>
              <a:rPr lang="en-US" b="1" dirty="0"/>
              <a:t>Obstacle</a:t>
            </a:r>
            <a:r>
              <a:rPr lang="en-US" dirty="0"/>
              <a:t>: There’s too much junk food at home</a:t>
            </a:r>
          </a:p>
          <a:p>
            <a:pPr lvl="1"/>
            <a:r>
              <a:rPr lang="en-US" b="1" dirty="0"/>
              <a:t>Plan</a:t>
            </a:r>
            <a:r>
              <a:rPr lang="en-US" dirty="0"/>
              <a:t>: If I go shopping, then I will only buy healthy food</a:t>
            </a:r>
          </a:p>
        </p:txBody>
      </p:sp>
      <p:sp>
        <p:nvSpPr>
          <p:cNvPr id="4" name="Slide Number Placeholder 3">
            <a:extLst>
              <a:ext uri="{FF2B5EF4-FFF2-40B4-BE49-F238E27FC236}">
                <a16:creationId xmlns:a16="http://schemas.microsoft.com/office/drawing/2014/main" id="{017FADDD-8714-DC4E-999A-842615433EBC}"/>
              </a:ext>
            </a:extLst>
          </p:cNvPr>
          <p:cNvSpPr>
            <a:spLocks noGrp="1"/>
          </p:cNvSpPr>
          <p:nvPr>
            <p:ph type="sldNum" sz="quarter" idx="4"/>
          </p:nvPr>
        </p:nvSpPr>
        <p:spPr/>
        <p:txBody>
          <a:bodyPr/>
          <a:lstStyle/>
          <a:p>
            <a:fld id="{EAFF9662-E427-214F-A0F2-1EADCCA1E85B}" type="slidenum">
              <a:rPr lang="en-US" smtClean="0"/>
              <a:pPr/>
              <a:t>17</a:t>
            </a:fld>
            <a:endParaRPr lang="en-US"/>
          </a:p>
        </p:txBody>
      </p:sp>
    </p:spTree>
    <p:extLst>
      <p:ext uri="{BB962C8B-B14F-4D97-AF65-F5344CB8AC3E}">
        <p14:creationId xmlns:p14="http://schemas.microsoft.com/office/powerpoint/2010/main" val="1684510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dirty="0"/>
              <a:t>Examples of if-then plans</a:t>
            </a:r>
            <a:endParaRPr lang="en-AU" dirty="0"/>
          </a:p>
        </p:txBody>
      </p:sp>
      <p:sp>
        <p:nvSpPr>
          <p:cNvPr id="3" name="Content Placeholder 2">
            <a:extLst>
              <a:ext uri="{FF2B5EF4-FFF2-40B4-BE49-F238E27FC236}">
                <a16:creationId xmlns:a16="http://schemas.microsoft.com/office/drawing/2014/main" id="{C83EFB13-53F7-8E40-B157-C0DA830C190F}"/>
              </a:ext>
            </a:extLst>
          </p:cNvPr>
          <p:cNvSpPr>
            <a:spLocks noGrp="1"/>
          </p:cNvSpPr>
          <p:nvPr>
            <p:ph idx="1"/>
          </p:nvPr>
        </p:nvSpPr>
        <p:spPr/>
        <p:txBody>
          <a:bodyPr/>
          <a:lstStyle/>
          <a:p>
            <a:pPr marL="342900" indent="-342900">
              <a:buFont typeface="Arial" panose="020B0604020202020204" pitchFamily="34" charset="0"/>
              <a:buChar char="•"/>
            </a:pPr>
            <a:r>
              <a:rPr lang="en-US" b="1" dirty="0"/>
              <a:t>For the goal of controlling one’s anger</a:t>
            </a:r>
            <a:r>
              <a:rPr lang="en-US" dirty="0"/>
              <a:t>:</a:t>
            </a:r>
          </a:p>
          <a:p>
            <a:pPr lvl="1"/>
            <a:r>
              <a:rPr lang="en-US" b="1" dirty="0"/>
              <a:t>Obstacle</a:t>
            </a:r>
            <a:r>
              <a:rPr lang="en-US" dirty="0"/>
              <a:t>: My partner dismisses me</a:t>
            </a:r>
          </a:p>
          <a:p>
            <a:pPr lvl="1"/>
            <a:r>
              <a:rPr lang="en-US" b="1" dirty="0"/>
              <a:t>Plan</a:t>
            </a:r>
            <a:r>
              <a:rPr lang="en-US" dirty="0"/>
              <a:t>: If my partner is dismissive towards me, then I will assertively speak to him/her about it</a:t>
            </a:r>
          </a:p>
          <a:p>
            <a:pPr lvl="1"/>
            <a:endParaRPr lang="en-US" dirty="0"/>
          </a:p>
          <a:p>
            <a:pPr marL="342900" indent="-342900">
              <a:buFont typeface="Arial" panose="020B0604020202020204" pitchFamily="34" charset="0"/>
              <a:buChar char="•"/>
            </a:pPr>
            <a:r>
              <a:rPr lang="en-US" b="1" dirty="0"/>
              <a:t>For the goal of getting up on time</a:t>
            </a:r>
            <a:r>
              <a:rPr lang="en-US" dirty="0"/>
              <a:t>:</a:t>
            </a:r>
          </a:p>
          <a:p>
            <a:pPr lvl="1"/>
            <a:r>
              <a:rPr lang="en-US" b="1" dirty="0"/>
              <a:t>Obstacle</a:t>
            </a:r>
            <a:r>
              <a:rPr lang="en-US" dirty="0"/>
              <a:t>: I feel too tired and press snooze on the alarm</a:t>
            </a:r>
          </a:p>
          <a:p>
            <a:pPr lvl="1"/>
            <a:r>
              <a:rPr lang="en-US" b="1" dirty="0"/>
              <a:t>Plan</a:t>
            </a:r>
            <a:r>
              <a:rPr lang="en-US" dirty="0"/>
              <a:t>: If the alarm goes off, then I will get out of bed straight away</a:t>
            </a:r>
          </a:p>
        </p:txBody>
      </p:sp>
      <p:sp>
        <p:nvSpPr>
          <p:cNvPr id="4" name="Slide Number Placeholder 3">
            <a:extLst>
              <a:ext uri="{FF2B5EF4-FFF2-40B4-BE49-F238E27FC236}">
                <a16:creationId xmlns:a16="http://schemas.microsoft.com/office/drawing/2014/main" id="{2815296A-1B3E-AA45-803B-C0D43234FF5A}"/>
              </a:ext>
            </a:extLst>
          </p:cNvPr>
          <p:cNvSpPr>
            <a:spLocks noGrp="1"/>
          </p:cNvSpPr>
          <p:nvPr>
            <p:ph type="sldNum" sz="quarter" idx="4"/>
          </p:nvPr>
        </p:nvSpPr>
        <p:spPr/>
        <p:txBody>
          <a:bodyPr/>
          <a:lstStyle/>
          <a:p>
            <a:fld id="{EAFF9662-E427-214F-A0F2-1EADCCA1E85B}" type="slidenum">
              <a:rPr lang="en-US" smtClean="0"/>
              <a:pPr/>
              <a:t>18</a:t>
            </a:fld>
            <a:endParaRPr lang="en-US"/>
          </a:p>
        </p:txBody>
      </p:sp>
    </p:spTree>
    <p:extLst>
      <p:ext uri="{BB962C8B-B14F-4D97-AF65-F5344CB8AC3E}">
        <p14:creationId xmlns:p14="http://schemas.microsoft.com/office/powerpoint/2010/main" val="80751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19</a:t>
            </a:fld>
            <a:endParaRPr lang="en-US"/>
          </a:p>
        </p:txBody>
      </p:sp>
      <p:sp>
        <p:nvSpPr>
          <p:cNvPr id="5" name="Content Placeholder 4"/>
          <p:cNvSpPr>
            <a:spLocks noGrp="1"/>
          </p:cNvSpPr>
          <p:nvPr>
            <p:ph sz="quarter" idx="16"/>
          </p:nvPr>
        </p:nvSpPr>
        <p:spPr/>
        <p:txBody>
          <a:bodyPr/>
          <a:lstStyle/>
          <a:p>
            <a:r>
              <a:rPr lang="en-US"/>
              <a:t>If-Then Plans</a:t>
            </a:r>
            <a:endParaRPr lang="en-AU" dirty="0"/>
          </a:p>
        </p:txBody>
      </p:sp>
      <p:sp>
        <p:nvSpPr>
          <p:cNvPr id="3" name="Content Placeholder 2"/>
          <p:cNvSpPr>
            <a:spLocks noGrp="1"/>
          </p:cNvSpPr>
          <p:nvPr>
            <p:ph idx="1"/>
          </p:nvPr>
        </p:nvSpPr>
        <p:spPr>
          <a:xfrm>
            <a:off x="719668" y="1412777"/>
            <a:ext cx="8976732" cy="4512017"/>
          </a:xfrm>
        </p:spPr>
        <p:txBody>
          <a:bodyPr/>
          <a:lstStyle/>
          <a:p>
            <a:pPr marL="342900" indent="-342900">
              <a:buFont typeface="Arial" panose="020B0604020202020204" pitchFamily="34" charset="0"/>
              <a:buChar char="•"/>
            </a:pPr>
            <a:r>
              <a:rPr lang="en-AU" dirty="0"/>
              <a:t>Think of the goal you visualised in Module 8.</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Complete this sentence on your worksheet in relation to overcoming the major obstacle to achieving your goal:</a:t>
            </a:r>
          </a:p>
          <a:p>
            <a:endParaRPr lang="en-AU" dirty="0"/>
          </a:p>
          <a:p>
            <a:pPr marL="1302876" lvl="1" indent="-342900"/>
            <a:r>
              <a:rPr lang="en-AU" dirty="0"/>
              <a:t>If I ________________________________, </a:t>
            </a:r>
          </a:p>
          <a:p>
            <a:endParaRPr lang="en-AU" dirty="0"/>
          </a:p>
          <a:p>
            <a:pPr marL="1302876" lvl="1" indent="-342900"/>
            <a:r>
              <a:rPr lang="en-AU" dirty="0"/>
              <a:t>then I will __________________________.</a:t>
            </a:r>
            <a:endParaRPr lang="en-US" dirty="0"/>
          </a:p>
          <a:p>
            <a:endParaRPr lang="en-US" dirty="0"/>
          </a:p>
        </p:txBody>
      </p:sp>
      <p:sp>
        <p:nvSpPr>
          <p:cNvPr id="9" name="TextBox 1">
            <a:extLst>
              <a:ext uri="{FF2B5EF4-FFF2-40B4-BE49-F238E27FC236}">
                <a16:creationId xmlns:a16="http://schemas.microsoft.com/office/drawing/2014/main" id="{2FAE46D6-ED19-46D6-96EE-827111CD1624}"/>
              </a:ext>
            </a:extLst>
          </p:cNvPr>
          <p:cNvSpPr txBox="1"/>
          <p:nvPr/>
        </p:nvSpPr>
        <p:spPr>
          <a:xfrm>
            <a:off x="10610800" y="684624"/>
            <a:ext cx="139128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400" b="1" dirty="0">
                <a:solidFill>
                  <a:schemeClr val="bg1"/>
                </a:solidFill>
              </a:rPr>
              <a:t>Page 29 of workbook</a:t>
            </a:r>
          </a:p>
        </p:txBody>
      </p:sp>
      <p:pic>
        <p:nvPicPr>
          <p:cNvPr id="11" name="Picture 10">
            <a:extLst>
              <a:ext uri="{FF2B5EF4-FFF2-40B4-BE49-F238E27FC236}">
                <a16:creationId xmlns:a16="http://schemas.microsoft.com/office/drawing/2014/main" id="{1740B5AA-639C-4348-9BA6-DB3EE4D261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4357" y="468246"/>
            <a:ext cx="830157" cy="833049"/>
          </a:xfrm>
          <a:prstGeom prst="rect">
            <a:avLst/>
          </a:prstGeom>
        </p:spPr>
      </p:pic>
    </p:spTree>
    <p:extLst>
      <p:ext uri="{BB962C8B-B14F-4D97-AF65-F5344CB8AC3E}">
        <p14:creationId xmlns:p14="http://schemas.microsoft.com/office/powerpoint/2010/main" val="2329431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Revision</a:t>
            </a:r>
            <a:endParaRPr lang="en-AU" dirty="0"/>
          </a:p>
        </p:txBody>
      </p:sp>
      <p:sp>
        <p:nvSpPr>
          <p:cNvPr id="3" name="Content Placeholder 2"/>
          <p:cNvSpPr>
            <a:spLocks noGrp="1"/>
          </p:cNvSpPr>
          <p:nvPr>
            <p:ph idx="1"/>
          </p:nvPr>
        </p:nvSpPr>
        <p:spPr>
          <a:xfrm>
            <a:off x="719667" y="1412777"/>
            <a:ext cx="8976733" cy="4512017"/>
          </a:xfrm>
        </p:spPr>
        <p:txBody>
          <a:bodyPr/>
          <a:lstStyle/>
          <a:p>
            <a:pPr marL="342900" indent="-342900">
              <a:buFont typeface="Arial" panose="020B0604020202020204" pitchFamily="34" charset="0"/>
              <a:buChar char="•"/>
            </a:pPr>
            <a:r>
              <a:rPr lang="en-AU" dirty="0"/>
              <a:t>Which part of the brain is mostly responsible for visualisation (you can point to it if you don’t know the name)?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AU" dirty="0"/>
              <a:t>How might visualisation help elite sports men and women?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AU" dirty="0"/>
              <a:t>How can the visualiser make our goals seem stronger?</a:t>
            </a:r>
          </a:p>
        </p:txBody>
      </p:sp>
      <p:sp>
        <p:nvSpPr>
          <p:cNvPr id="4" name="Slide Number Placeholder 3"/>
          <p:cNvSpPr>
            <a:spLocks noGrp="1"/>
          </p:cNvSpPr>
          <p:nvPr>
            <p:ph type="sldNum" sz="quarter" idx="4"/>
          </p:nvPr>
        </p:nvSpPr>
        <p:spPr/>
        <p:txBody>
          <a:bodyPr/>
          <a:lstStyle/>
          <a:p>
            <a:fld id="{EAFF9662-E427-214F-A0F2-1EADCCA1E85B}" type="slidenum">
              <a:rPr lang="en-US" smtClean="0"/>
              <a:pPr/>
              <a:t>2</a:t>
            </a:fld>
            <a:endParaRPr lang="en-US"/>
          </a:p>
        </p:txBody>
      </p:sp>
    </p:spTree>
    <p:extLst>
      <p:ext uri="{BB962C8B-B14F-4D97-AF65-F5344CB8AC3E}">
        <p14:creationId xmlns:p14="http://schemas.microsoft.com/office/powerpoint/2010/main" val="3780835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20</a:t>
            </a:fld>
            <a:endParaRPr lang="en-US"/>
          </a:p>
        </p:txBody>
      </p:sp>
      <p:sp>
        <p:nvSpPr>
          <p:cNvPr id="5" name="Content Placeholder 4"/>
          <p:cNvSpPr>
            <a:spLocks noGrp="1"/>
          </p:cNvSpPr>
          <p:nvPr>
            <p:ph sz="quarter" idx="16"/>
          </p:nvPr>
        </p:nvSpPr>
        <p:spPr/>
        <p:txBody>
          <a:bodyPr/>
          <a:lstStyle/>
          <a:p>
            <a:r>
              <a:rPr lang="en-US"/>
              <a:t>If-Then Plans</a:t>
            </a:r>
            <a:endParaRPr lang="en-AU" dirty="0"/>
          </a:p>
        </p:txBody>
      </p:sp>
      <p:sp>
        <p:nvSpPr>
          <p:cNvPr id="3" name="Content Placeholder 2"/>
          <p:cNvSpPr>
            <a:spLocks noGrp="1"/>
          </p:cNvSpPr>
          <p:nvPr>
            <p:ph idx="1"/>
          </p:nvPr>
        </p:nvSpPr>
        <p:spPr>
          <a:xfrm>
            <a:off x="719667" y="1412777"/>
            <a:ext cx="8976733" cy="4512017"/>
          </a:xfrm>
        </p:spPr>
        <p:txBody>
          <a:bodyPr/>
          <a:lstStyle/>
          <a:p>
            <a:pPr marL="342900" indent="-342900">
              <a:buFont typeface="Arial" panose="020B0604020202020204" pitchFamily="34" charset="0"/>
              <a:buChar char="•"/>
            </a:pPr>
            <a:r>
              <a:rPr lang="en-AU" dirty="0"/>
              <a:t>Repeat what you have written down in your head a few times (using your self-talker!)</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Close your eyes and imagine yourself acting out this plan in a real life situation. </a:t>
            </a:r>
          </a:p>
          <a:p>
            <a:endParaRPr lang="en-AU" dirty="0"/>
          </a:p>
          <a:p>
            <a:pPr lvl="1"/>
            <a:r>
              <a:rPr lang="en-AU" dirty="0"/>
              <a:t>How does this make you feel? </a:t>
            </a:r>
          </a:p>
          <a:p>
            <a:pPr lvl="1"/>
            <a:r>
              <a:rPr lang="en-AU" dirty="0"/>
              <a:t>Give your thoughts and imagination free rein and write or draw them in your workbook.</a:t>
            </a:r>
          </a:p>
        </p:txBody>
      </p:sp>
      <p:sp>
        <p:nvSpPr>
          <p:cNvPr id="8" name="TextBox 1">
            <a:extLst>
              <a:ext uri="{FF2B5EF4-FFF2-40B4-BE49-F238E27FC236}">
                <a16:creationId xmlns:a16="http://schemas.microsoft.com/office/drawing/2014/main" id="{5EC83EA0-DDC3-43BD-B20C-ED5BC02673D9}"/>
              </a:ext>
            </a:extLst>
          </p:cNvPr>
          <p:cNvSpPr txBox="1"/>
          <p:nvPr/>
        </p:nvSpPr>
        <p:spPr>
          <a:xfrm>
            <a:off x="10610800" y="528040"/>
            <a:ext cx="139128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400" b="1" dirty="0">
                <a:solidFill>
                  <a:schemeClr val="bg1"/>
                </a:solidFill>
              </a:rPr>
              <a:t>Page 29 of workbook</a:t>
            </a:r>
          </a:p>
        </p:txBody>
      </p:sp>
      <p:pic>
        <p:nvPicPr>
          <p:cNvPr id="9" name="Picture 8">
            <a:extLst>
              <a:ext uri="{FF2B5EF4-FFF2-40B4-BE49-F238E27FC236}">
                <a16:creationId xmlns:a16="http://schemas.microsoft.com/office/drawing/2014/main" id="{B742AC89-2B88-4EE9-9221-28122A3FF4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9644" y="383176"/>
            <a:ext cx="691156" cy="693564"/>
          </a:xfrm>
          <a:prstGeom prst="rect">
            <a:avLst/>
          </a:prstGeom>
        </p:spPr>
      </p:pic>
    </p:spTree>
    <p:extLst>
      <p:ext uri="{BB962C8B-B14F-4D97-AF65-F5344CB8AC3E}">
        <p14:creationId xmlns:p14="http://schemas.microsoft.com/office/powerpoint/2010/main" val="3446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21</a:t>
            </a:fld>
            <a:endParaRPr lang="en-US"/>
          </a:p>
        </p:txBody>
      </p:sp>
      <p:sp>
        <p:nvSpPr>
          <p:cNvPr id="5" name="Content Placeholder 4"/>
          <p:cNvSpPr>
            <a:spLocks noGrp="1"/>
          </p:cNvSpPr>
          <p:nvPr>
            <p:ph sz="quarter" idx="16"/>
          </p:nvPr>
        </p:nvSpPr>
        <p:spPr/>
        <p:txBody>
          <a:bodyPr/>
          <a:lstStyle/>
          <a:p>
            <a:r>
              <a:rPr lang="en-US"/>
              <a:t>If-Then Plans</a:t>
            </a:r>
            <a:endParaRPr lang="en-AU" dirty="0"/>
          </a:p>
        </p:txBody>
      </p:sp>
      <p:sp>
        <p:nvSpPr>
          <p:cNvPr id="3" name="Content Placeholder 2"/>
          <p:cNvSpPr>
            <a:spLocks noGrp="1"/>
          </p:cNvSpPr>
          <p:nvPr>
            <p:ph idx="1"/>
          </p:nvPr>
        </p:nvSpPr>
        <p:spPr>
          <a:xfrm>
            <a:off x="719667" y="1412777"/>
            <a:ext cx="8976733" cy="4512017"/>
          </a:xfrm>
        </p:spPr>
        <p:txBody>
          <a:bodyPr/>
          <a:lstStyle/>
          <a:p>
            <a:r>
              <a:rPr lang="en-AU" dirty="0"/>
              <a:t>Continue to visualise the positive outcomes associated with your goal and follow the if-then plan you have developed, in order to achieve your goal.</a:t>
            </a:r>
          </a:p>
          <a:p>
            <a:endParaRPr lang="en-US" dirty="0"/>
          </a:p>
        </p:txBody>
      </p:sp>
      <p:sp>
        <p:nvSpPr>
          <p:cNvPr id="7" name="TextBox 1">
            <a:extLst>
              <a:ext uri="{FF2B5EF4-FFF2-40B4-BE49-F238E27FC236}">
                <a16:creationId xmlns:a16="http://schemas.microsoft.com/office/drawing/2014/main" id="{33F6958A-BC06-47FD-9B6B-8DA880065C86}"/>
              </a:ext>
            </a:extLst>
          </p:cNvPr>
          <p:cNvSpPr txBox="1"/>
          <p:nvPr/>
        </p:nvSpPr>
        <p:spPr>
          <a:xfrm>
            <a:off x="10654691" y="625286"/>
            <a:ext cx="139128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400" b="1" dirty="0">
                <a:solidFill>
                  <a:schemeClr val="bg1"/>
                </a:solidFill>
              </a:rPr>
              <a:t>Page 29 of workbook</a:t>
            </a:r>
          </a:p>
        </p:txBody>
      </p:sp>
      <p:pic>
        <p:nvPicPr>
          <p:cNvPr id="8" name="Picture 7">
            <a:extLst>
              <a:ext uri="{FF2B5EF4-FFF2-40B4-BE49-F238E27FC236}">
                <a16:creationId xmlns:a16="http://schemas.microsoft.com/office/drawing/2014/main" id="{2595548C-A924-4DED-984C-9E6608F5E1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60072" y="421027"/>
            <a:ext cx="750728" cy="753344"/>
          </a:xfrm>
          <a:prstGeom prst="rect">
            <a:avLst/>
          </a:prstGeom>
        </p:spPr>
      </p:pic>
    </p:spTree>
    <p:extLst>
      <p:ext uri="{BB962C8B-B14F-4D97-AF65-F5344CB8AC3E}">
        <p14:creationId xmlns:p14="http://schemas.microsoft.com/office/powerpoint/2010/main" val="39254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Brainwork</a:t>
            </a:r>
            <a:endParaRPr lang="en-AU" dirty="0"/>
          </a:p>
        </p:txBody>
      </p:sp>
      <p:sp>
        <p:nvSpPr>
          <p:cNvPr id="3" name="Content Placeholder 2"/>
          <p:cNvSpPr>
            <a:spLocks noGrp="1"/>
          </p:cNvSpPr>
          <p:nvPr>
            <p:ph idx="1"/>
          </p:nvPr>
        </p:nvSpPr>
        <p:spPr>
          <a:xfrm>
            <a:off x="719667" y="1412777"/>
            <a:ext cx="6574751" cy="4512017"/>
          </a:xfrm>
        </p:spPr>
        <p:txBody>
          <a:bodyPr/>
          <a:lstStyle/>
          <a:p>
            <a:r>
              <a:rPr lang="en-AU" dirty="0"/>
              <a:t>Add at least four difficult situations and accompanying positive statements you could use for them on your Positive Self-Talk and Coping Thoughts Worksheet. </a:t>
            </a:r>
          </a:p>
          <a:p>
            <a:endParaRPr lang="en-AU" dirty="0"/>
          </a:p>
          <a:p>
            <a:r>
              <a:rPr lang="en-AU" dirty="0"/>
              <a:t>Complete your Posture Diary</a:t>
            </a:r>
          </a:p>
          <a:p>
            <a:endParaRPr lang="en-US"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22</a:t>
            </a:fld>
            <a:endParaRPr lang="en-US"/>
          </a:p>
        </p:txBody>
      </p:sp>
      <p:sp>
        <p:nvSpPr>
          <p:cNvPr id="9" name="TextBox 1">
            <a:extLst>
              <a:ext uri="{FF2B5EF4-FFF2-40B4-BE49-F238E27FC236}">
                <a16:creationId xmlns:a16="http://schemas.microsoft.com/office/drawing/2014/main" id="{058470EE-8424-4182-B3A5-62FEC25E9D84}"/>
              </a:ext>
            </a:extLst>
          </p:cNvPr>
          <p:cNvSpPr txBox="1"/>
          <p:nvPr/>
        </p:nvSpPr>
        <p:spPr>
          <a:xfrm>
            <a:off x="10533439" y="479092"/>
            <a:ext cx="1391284"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400" b="1" dirty="0">
                <a:solidFill>
                  <a:schemeClr val="accent1"/>
                </a:solidFill>
              </a:rPr>
              <a:t>Page 27 of workbook</a:t>
            </a:r>
          </a:p>
        </p:txBody>
      </p:sp>
      <p:pic>
        <p:nvPicPr>
          <p:cNvPr id="11" name="Picture 10">
            <a:extLst>
              <a:ext uri="{FF2B5EF4-FFF2-40B4-BE49-F238E27FC236}">
                <a16:creationId xmlns:a16="http://schemas.microsoft.com/office/drawing/2014/main" id="{E08BD36D-2380-41F4-90CF-5BC0A64C63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19116" y="308207"/>
            <a:ext cx="714323" cy="716812"/>
          </a:xfrm>
          <a:prstGeom prst="rect">
            <a:avLst/>
          </a:prstGeom>
        </p:spPr>
      </p:pic>
    </p:spTree>
    <p:extLst>
      <p:ext uri="{BB962C8B-B14F-4D97-AF65-F5344CB8AC3E}">
        <p14:creationId xmlns:p14="http://schemas.microsoft.com/office/powerpoint/2010/main" val="1804499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Brainwork prediction</a:t>
            </a:r>
            <a:endParaRPr lang="en-AU" dirty="0"/>
          </a:p>
        </p:txBody>
      </p:sp>
      <p:sp>
        <p:nvSpPr>
          <p:cNvPr id="12" name="Content Placeholder 11"/>
          <p:cNvSpPr>
            <a:spLocks noGrp="1"/>
          </p:cNvSpPr>
          <p:nvPr>
            <p:ph idx="1"/>
          </p:nvPr>
        </p:nvSpPr>
        <p:spPr>
          <a:xfrm>
            <a:off x="724597" y="5477053"/>
            <a:ext cx="10800603" cy="1165531"/>
          </a:xfrm>
        </p:spPr>
        <p:txBody>
          <a:bodyPr/>
          <a:lstStyle/>
          <a:p>
            <a:pPr marL="342900" indent="-342900">
              <a:spcBef>
                <a:spcPts val="0"/>
              </a:spcBef>
              <a:buFont typeface="Arial" panose="020B0604020202020204" pitchFamily="34" charset="0"/>
              <a:buChar char="•"/>
            </a:pPr>
            <a:r>
              <a:rPr lang="en-US" sz="1800" dirty="0"/>
              <a:t>The closer to zero, the more accurate your predictions</a:t>
            </a:r>
          </a:p>
          <a:p>
            <a:pPr marL="342900" indent="-342900">
              <a:spcBef>
                <a:spcPts val="0"/>
              </a:spcBef>
              <a:buFont typeface="Arial" panose="020B0604020202020204" pitchFamily="34" charset="0"/>
              <a:buChar char="•"/>
            </a:pPr>
            <a:r>
              <a:rPr lang="en-US" sz="1800" dirty="0"/>
              <a:t>Negative number: You overestimated your performance</a:t>
            </a:r>
          </a:p>
          <a:p>
            <a:pPr marL="342900" indent="-342900">
              <a:spcBef>
                <a:spcPts val="0"/>
              </a:spcBef>
              <a:buFont typeface="Arial" panose="020B0604020202020204" pitchFamily="34" charset="0"/>
              <a:buChar char="•"/>
            </a:pPr>
            <a:r>
              <a:rPr lang="en-US" sz="1800" dirty="0"/>
              <a:t>Positive number: You underestimated your performance</a:t>
            </a:r>
          </a:p>
        </p:txBody>
      </p:sp>
      <p:sp>
        <p:nvSpPr>
          <p:cNvPr id="4" name="Slide Number Placeholder 3"/>
          <p:cNvSpPr>
            <a:spLocks noGrp="1"/>
          </p:cNvSpPr>
          <p:nvPr>
            <p:ph type="sldNum" sz="quarter" idx="4"/>
          </p:nvPr>
        </p:nvSpPr>
        <p:spPr/>
        <p:txBody>
          <a:bodyPr/>
          <a:lstStyle/>
          <a:p>
            <a:fld id="{EAFF9662-E427-214F-A0F2-1EADCCA1E85B}" type="slidenum">
              <a:rPr lang="en-US" smtClean="0"/>
              <a:pPr/>
              <a:t>23</a:t>
            </a:fld>
            <a:endParaRPr lang="en-US"/>
          </a:p>
        </p:txBody>
      </p:sp>
      <p:graphicFrame>
        <p:nvGraphicFramePr>
          <p:cNvPr id="18" name="Table 17"/>
          <p:cNvGraphicFramePr>
            <a:graphicFrameLocks noGrp="1"/>
          </p:cNvGraphicFramePr>
          <p:nvPr>
            <p:extLst>
              <p:ext uri="{D42A27DB-BD31-4B8C-83A1-F6EECF244321}">
                <p14:modId xmlns:p14="http://schemas.microsoft.com/office/powerpoint/2010/main" val="3228858773"/>
              </p:ext>
            </p:extLst>
          </p:nvPr>
        </p:nvGraphicFramePr>
        <p:xfrm>
          <a:off x="695325" y="1289559"/>
          <a:ext cx="10800000" cy="41280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386000">
                  <a:extLst>
                    <a:ext uri="{9D8B030D-6E8A-4147-A177-3AD203B41FA5}">
                      <a16:colId xmlns:a16="http://schemas.microsoft.com/office/drawing/2014/main" val="20003"/>
                    </a:ext>
                  </a:extLst>
                </a:gridCol>
                <a:gridCol w="1800000">
                  <a:extLst>
                    <a:ext uri="{9D8B030D-6E8A-4147-A177-3AD203B41FA5}">
                      <a16:colId xmlns:a16="http://schemas.microsoft.com/office/drawing/2014/main" val="20004"/>
                    </a:ext>
                  </a:extLst>
                </a:gridCol>
              </a:tblGrid>
              <a:tr h="820800">
                <a:tc>
                  <a:txBody>
                    <a:bodyPr/>
                    <a:lstStyle/>
                    <a:p>
                      <a:r>
                        <a:rPr lang="en-AU" sz="2000" dirty="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minus 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820800">
                <a:tc>
                  <a:txBody>
                    <a:bodyPr/>
                    <a:lstStyle/>
                    <a:p>
                      <a:r>
                        <a:rPr lang="en-US" sz="2000" dirty="0"/>
                        <a:t>Added 4 difficult situations and accompanying positive statements or coping thoughts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algn="ctr"/>
                      <a:endParaRPr lang="en-AU" sz="2000" b="1"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20800">
                <a:tc>
                  <a:txBody>
                    <a:bodyPr/>
                    <a:lstStyle/>
                    <a:p>
                      <a:r>
                        <a:rPr lang="en-US" sz="2000" dirty="0"/>
                        <a:t>Added 3 difficult situations and accompanying positive statements or coping thoughts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820800">
                <a:tc>
                  <a:txBody>
                    <a:bodyPr/>
                    <a:lstStyle/>
                    <a:p>
                      <a:r>
                        <a:rPr lang="en-US" sz="2000" dirty="0"/>
                        <a:t>Added 2 difficult situations and accompanying positive statements or coping thoughts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820800">
                <a:tc>
                  <a:txBody>
                    <a:bodyPr/>
                    <a:lstStyle/>
                    <a:p>
                      <a:r>
                        <a:rPr lang="en-US" sz="2000" dirty="0"/>
                        <a:t>Added 0-1 difficult situations and accompanying positive statements or coping thoughts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6" name="TextBox 5"/>
          <p:cNvSpPr txBox="1"/>
          <p:nvPr/>
        </p:nvSpPr>
        <p:spPr>
          <a:xfrm>
            <a:off x="724597" y="867663"/>
            <a:ext cx="8188146" cy="400110"/>
          </a:xfrm>
          <a:prstGeom prst="rect">
            <a:avLst/>
          </a:prstGeom>
          <a:noFill/>
        </p:spPr>
        <p:txBody>
          <a:bodyPr wrap="square" lIns="0" rtlCol="0">
            <a:spAutoFit/>
          </a:bodyPr>
          <a:lstStyle/>
          <a:p>
            <a:r>
              <a:rPr lang="en-US" sz="2000" b="1" dirty="0"/>
              <a:t>Positive self-statements and coping thoughts</a:t>
            </a:r>
          </a:p>
        </p:txBody>
      </p:sp>
      <p:sp>
        <p:nvSpPr>
          <p:cNvPr id="3" name="Rounded Rectangle 2"/>
          <p:cNvSpPr/>
          <p:nvPr/>
        </p:nvSpPr>
        <p:spPr>
          <a:xfrm>
            <a:off x="8280370" y="1252338"/>
            <a:ext cx="1453737" cy="42805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9E03B15-15F3-4A3C-A5B8-CD9F4D1C9E80}"/>
              </a:ext>
            </a:extLst>
          </p:cNvPr>
          <p:cNvSpPr txBox="1"/>
          <p:nvPr/>
        </p:nvSpPr>
        <p:spPr>
          <a:xfrm>
            <a:off x="10453607" y="408310"/>
            <a:ext cx="1257675" cy="523220"/>
          </a:xfrm>
          <a:prstGeom prst="rect">
            <a:avLst/>
          </a:prstGeom>
          <a:noFill/>
        </p:spPr>
        <p:txBody>
          <a:bodyPr wrap="square" rtlCol="0">
            <a:spAutoFit/>
          </a:bodyPr>
          <a:lstStyle/>
          <a:p>
            <a:r>
              <a:rPr lang="en-AU" sz="1400" b="1" dirty="0">
                <a:solidFill>
                  <a:schemeClr val="accent1"/>
                </a:solidFill>
              </a:rPr>
              <a:t>Page 39 in workbook </a:t>
            </a:r>
          </a:p>
        </p:txBody>
      </p:sp>
      <p:pic>
        <p:nvPicPr>
          <p:cNvPr id="9" name="Picture 8">
            <a:extLst>
              <a:ext uri="{FF2B5EF4-FFF2-40B4-BE49-F238E27FC236}">
                <a16:creationId xmlns:a16="http://schemas.microsoft.com/office/drawing/2014/main" id="{7F33548A-C807-4D2B-8B32-58568AF0B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4458" y="324492"/>
            <a:ext cx="649149" cy="651410"/>
          </a:xfrm>
          <a:prstGeom prst="rect">
            <a:avLst/>
          </a:prstGeom>
        </p:spPr>
      </p:pic>
    </p:spTree>
    <p:extLst>
      <p:ext uri="{BB962C8B-B14F-4D97-AF65-F5344CB8AC3E}">
        <p14:creationId xmlns:p14="http://schemas.microsoft.com/office/powerpoint/2010/main" val="151024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r>
              <a:rPr lang="en-AU"/>
              <a:t>End of Module 9</a:t>
            </a:r>
            <a:endParaRPr lang="en-AU" dirty="0"/>
          </a:p>
        </p:txBody>
      </p:sp>
      <p:sp>
        <p:nvSpPr>
          <p:cNvPr id="4" name="Content Placeholder 2"/>
          <p:cNvSpPr>
            <a:spLocks noGrp="1"/>
          </p:cNvSpPr>
          <p:nvPr>
            <p:ph sz="quarter" idx="16"/>
          </p:nvPr>
        </p:nvSpPr>
        <p:spPr>
          <a:prstGeom prst="rect">
            <a:avLst/>
          </a:prstGeom>
        </p:spPr>
        <p:txBody>
          <a:bodyPr anchor="ctr"/>
          <a:lstStyle>
            <a:lvl1pPr marL="0" indent="0" algn="r" defTabSz="1219170" rtl="0" eaLnBrk="1" latinLnBrk="0" hangingPunct="1">
              <a:spcBef>
                <a:spcPts val="800"/>
              </a:spcBef>
              <a:buClr>
                <a:schemeClr val="accent2"/>
              </a:buClr>
              <a:buFontTx/>
              <a:buNone/>
              <a:defRPr sz="2400" b="0" kern="1200" spc="0" baseline="0">
                <a:solidFill>
                  <a:schemeClr val="bg1"/>
                </a:solidFill>
                <a:latin typeface="Arial" panose="020B0604020202020204" pitchFamily="34" charset="0"/>
                <a:ea typeface="+mn-ea"/>
                <a:cs typeface="Arial" panose="020B0604020202020204" pitchFamily="34" charset="0"/>
              </a:defRPr>
            </a:lvl1pPr>
            <a:lvl2pPr marL="609585"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2pPr>
            <a:lvl3pPr marL="1219170"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4pPr>
            <a:lvl5pPr marL="2438339"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1200" dirty="0"/>
          </a:p>
          <a:p>
            <a:r>
              <a:rPr lang="en-US" sz="1200" dirty="0"/>
              <a:t>July 2020</a:t>
            </a:r>
            <a:endParaRPr lang="en-AU" sz="1200" dirty="0"/>
          </a:p>
        </p:txBody>
      </p:sp>
    </p:spTree>
    <p:extLst>
      <p:ext uri="{BB962C8B-B14F-4D97-AF65-F5344CB8AC3E}">
        <p14:creationId xmlns:p14="http://schemas.microsoft.com/office/powerpoint/2010/main" val="698115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5EA579A0-2D03-40E0-9AF7-97C6E3FFE6EE}" type="slidenum">
              <a:rPr lang="en-AU" smtClean="0"/>
              <a:pPr/>
              <a:t>25</a:t>
            </a:fld>
            <a:endParaRPr lang="en-AU" dirty="0"/>
          </a:p>
        </p:txBody>
      </p:sp>
      <p:sp>
        <p:nvSpPr>
          <p:cNvPr id="3" name="Content Placeholder 2"/>
          <p:cNvSpPr>
            <a:spLocks noGrp="1"/>
          </p:cNvSpPr>
          <p:nvPr>
            <p:ph sz="quarter" idx="16"/>
          </p:nvPr>
        </p:nvSpPr>
        <p:spPr/>
        <p:txBody>
          <a:bodyPr/>
          <a:lstStyle/>
          <a:p>
            <a:r>
              <a:rPr lang="en-AU" dirty="0"/>
              <a:t>Copyright</a:t>
            </a:r>
          </a:p>
        </p:txBody>
      </p:sp>
      <p:sp>
        <p:nvSpPr>
          <p:cNvPr id="4" name="Content Placeholder 3"/>
          <p:cNvSpPr>
            <a:spLocks noGrp="1"/>
          </p:cNvSpPr>
          <p:nvPr>
            <p:ph idx="1"/>
          </p:nvPr>
        </p:nvSpPr>
        <p:spPr/>
        <p:txBody>
          <a:bodyPr/>
          <a:lstStyle/>
          <a:p>
            <a:r>
              <a:rPr lang="en-AU" dirty="0"/>
              <a:t>This presentation is for use as part of the Alcohol and Drug Cognitive Enhancement (ACE) Program. No part may be copied or used for any other purpose without permission from the NSW Agency for Clinical Innovation. Contact via </a:t>
            </a:r>
            <a:r>
              <a:rPr lang="en-AU" dirty="0">
                <a:hlinkClick r:id="rId2"/>
              </a:rPr>
              <a:t>https://www.aci.health.nsw.gov.au/</a:t>
            </a:r>
            <a:r>
              <a:rPr lang="en-AU" dirty="0"/>
              <a:t> </a:t>
            </a:r>
          </a:p>
          <a:p>
            <a:endParaRPr lang="en-AU" dirty="0"/>
          </a:p>
          <a:p>
            <a:r>
              <a:rPr lang="en-AU" dirty="0"/>
              <a:t>The examples may be amended to suit local conditions. </a:t>
            </a:r>
          </a:p>
          <a:p>
            <a:endParaRPr lang="en-AU" dirty="0"/>
          </a:p>
          <a:p>
            <a:endParaRPr lang="en-AU" dirty="0"/>
          </a:p>
          <a:p>
            <a:r>
              <a:rPr lang="en-AU" sz="2400" b="1" dirty="0">
                <a:solidFill>
                  <a:srgbClr val="006892"/>
                </a:solidFill>
              </a:rPr>
              <a:t>Image credits</a:t>
            </a:r>
          </a:p>
          <a:p>
            <a:endParaRPr lang="en-AU" dirty="0"/>
          </a:p>
          <a:p>
            <a:r>
              <a:rPr lang="en-AU" dirty="0"/>
              <a:t>Shutterstock.com</a:t>
            </a:r>
          </a:p>
          <a:p>
            <a:endParaRPr lang="en-AU" dirty="0"/>
          </a:p>
        </p:txBody>
      </p:sp>
      <p:pic>
        <p:nvPicPr>
          <p:cNvPr id="5" name="Picture Placeholder 5">
            <a:extLst>
              <a:ext uri="{FF2B5EF4-FFF2-40B4-BE49-F238E27FC236}">
                <a16:creationId xmlns:a16="http://schemas.microsoft.com/office/drawing/2014/main" id="{0C10F06D-22BF-45D9-A23F-14FA6FB747C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19669" y="4910190"/>
            <a:ext cx="1209152" cy="680148"/>
          </a:xfrm>
          <a:prstGeom prst="rect">
            <a:avLst/>
          </a:prstGeom>
        </p:spPr>
      </p:pic>
      <p:sp>
        <p:nvSpPr>
          <p:cNvPr id="6" name="TextBox 5">
            <a:extLst>
              <a:ext uri="{FF2B5EF4-FFF2-40B4-BE49-F238E27FC236}">
                <a16:creationId xmlns:a16="http://schemas.microsoft.com/office/drawing/2014/main" id="{B4AD88EB-D53D-20CC-00F2-4889D661FC26}"/>
              </a:ext>
            </a:extLst>
          </p:cNvPr>
          <p:cNvSpPr txBox="1"/>
          <p:nvPr/>
        </p:nvSpPr>
        <p:spPr>
          <a:xfrm>
            <a:off x="671730" y="3265714"/>
            <a:ext cx="5198812" cy="400110"/>
          </a:xfrm>
          <a:prstGeom prst="rect">
            <a:avLst/>
          </a:prstGeom>
          <a:noFill/>
        </p:spPr>
        <p:txBody>
          <a:bodyPr wrap="square" rtlCol="0">
            <a:spAutoFit/>
          </a:bodyPr>
          <a:lstStyle/>
          <a:p>
            <a:r>
              <a:rPr lang="en-AU" sz="1000" dirty="0"/>
              <a:t>Published Mar 2018. Next Review 2028. © State of NSW (Agency for Clinical Innovation) and Advanced Neuropsychological Treatment Services</a:t>
            </a:r>
          </a:p>
        </p:txBody>
      </p:sp>
    </p:spTree>
    <p:extLst>
      <p:ext uri="{BB962C8B-B14F-4D97-AF65-F5344CB8AC3E}">
        <p14:creationId xmlns:p14="http://schemas.microsoft.com/office/powerpoint/2010/main" val="144961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2556660406"/>
              </p:ext>
            </p:extLst>
          </p:nvPr>
        </p:nvGraphicFramePr>
        <p:xfrm>
          <a:off x="719668" y="1463409"/>
          <a:ext cx="10800000" cy="29088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386000">
                  <a:extLst>
                    <a:ext uri="{9D8B030D-6E8A-4147-A177-3AD203B41FA5}">
                      <a16:colId xmlns:a16="http://schemas.microsoft.com/office/drawing/2014/main" val="20003"/>
                    </a:ext>
                  </a:extLst>
                </a:gridCol>
                <a:gridCol w="1800000">
                  <a:extLst>
                    <a:ext uri="{9D8B030D-6E8A-4147-A177-3AD203B41FA5}">
                      <a16:colId xmlns:a16="http://schemas.microsoft.com/office/drawing/2014/main" val="20004"/>
                    </a:ext>
                  </a:extLst>
                </a:gridCol>
              </a:tblGrid>
              <a:tr h="370840">
                <a:tc>
                  <a:txBody>
                    <a:bodyPr/>
                    <a:lstStyle/>
                    <a:p>
                      <a:r>
                        <a:rPr lang="en-AU" sz="2000" dirty="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000"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000"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AU" sz="2000" dirty="0"/>
                        <a:t>Actual minus 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en-AU" sz="2000" dirty="0"/>
                        <a:t>Did 5 minutes of deep visualisation 4 times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b="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algn="ctr"/>
                      <a:r>
                        <a:rPr lang="en-AU" sz="2000" b="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70840">
                <a:tc>
                  <a:txBody>
                    <a:bodyPr/>
                    <a:lstStyle/>
                    <a:p>
                      <a:r>
                        <a:rPr lang="en-AU" sz="2000" dirty="0"/>
                        <a:t>Did 5 minutes of deep visualisation 3 times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b="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370840">
                <a:tc>
                  <a:txBody>
                    <a:bodyPr/>
                    <a:lstStyle/>
                    <a:p>
                      <a:r>
                        <a:rPr lang="en-AU" sz="2000" dirty="0"/>
                        <a:t>Did 5 minutes of deep visualisation 2 times</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b="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370840">
                <a:tc>
                  <a:txBody>
                    <a:bodyPr/>
                    <a:lstStyle/>
                    <a:p>
                      <a:r>
                        <a:rPr lang="en-AU" sz="2000" dirty="0"/>
                        <a:t>Did 5 minutes of deep visualisation 0 - 1 time</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b="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2" name="Content Placeholder 1"/>
          <p:cNvSpPr>
            <a:spLocks noGrp="1"/>
          </p:cNvSpPr>
          <p:nvPr>
            <p:ph sz="quarter" idx="15"/>
          </p:nvPr>
        </p:nvSpPr>
        <p:spPr/>
        <p:txBody>
          <a:bodyPr/>
          <a:lstStyle/>
          <a:p>
            <a:r>
              <a:rPr lang="en-US"/>
              <a:t>Brainwork outcome</a:t>
            </a:r>
            <a:endParaRPr lang="en-AU" dirty="0"/>
          </a:p>
        </p:txBody>
      </p:sp>
      <p:sp>
        <p:nvSpPr>
          <p:cNvPr id="12" name="Content Placeholder 11"/>
          <p:cNvSpPr>
            <a:spLocks noGrp="1"/>
          </p:cNvSpPr>
          <p:nvPr>
            <p:ph idx="1"/>
          </p:nvPr>
        </p:nvSpPr>
        <p:spPr>
          <a:xfrm>
            <a:off x="724597" y="4947914"/>
            <a:ext cx="10800603" cy="1165658"/>
          </a:xfrm>
        </p:spPr>
        <p:txBody>
          <a:bodyPr/>
          <a:lstStyle/>
          <a:p>
            <a:pPr marL="342900" indent="-342900">
              <a:spcBef>
                <a:spcPts val="0"/>
              </a:spcBef>
              <a:buFont typeface="Arial" panose="020B0604020202020204" pitchFamily="34" charset="0"/>
              <a:buChar char="•"/>
            </a:pPr>
            <a:r>
              <a:rPr lang="en-US" dirty="0"/>
              <a:t>The closer to zero, the more accurate your predictions</a:t>
            </a:r>
          </a:p>
          <a:p>
            <a:pPr marL="342900" indent="-342900">
              <a:spcBef>
                <a:spcPts val="0"/>
              </a:spcBef>
              <a:buFont typeface="Arial" panose="020B0604020202020204" pitchFamily="34" charset="0"/>
              <a:buChar char="•"/>
            </a:pPr>
            <a:r>
              <a:rPr lang="en-US" dirty="0"/>
              <a:t>Negative number: You overestimated your performance</a:t>
            </a:r>
          </a:p>
          <a:p>
            <a:pPr marL="342900" indent="-342900">
              <a:spcBef>
                <a:spcPts val="0"/>
              </a:spcBef>
              <a:buFont typeface="Arial" panose="020B0604020202020204" pitchFamily="34" charset="0"/>
              <a:buChar char="•"/>
            </a:pPr>
            <a:r>
              <a:rPr lang="en-US" dirty="0"/>
              <a:t>Positive number: You underestimated your performance</a:t>
            </a:r>
          </a:p>
        </p:txBody>
      </p:sp>
      <p:sp>
        <p:nvSpPr>
          <p:cNvPr id="4" name="Slide Number Placeholder 3"/>
          <p:cNvSpPr>
            <a:spLocks noGrp="1"/>
          </p:cNvSpPr>
          <p:nvPr>
            <p:ph type="sldNum" sz="quarter" idx="4"/>
          </p:nvPr>
        </p:nvSpPr>
        <p:spPr/>
        <p:txBody>
          <a:bodyPr/>
          <a:lstStyle/>
          <a:p>
            <a:fld id="{EAFF9662-E427-214F-A0F2-1EADCCA1E85B}" type="slidenum">
              <a:rPr lang="en-US" smtClean="0"/>
              <a:pPr/>
              <a:t>3</a:t>
            </a:fld>
            <a:endParaRPr lang="en-US"/>
          </a:p>
        </p:txBody>
      </p:sp>
      <p:sp>
        <p:nvSpPr>
          <p:cNvPr id="8" name="Oval 7"/>
          <p:cNvSpPr/>
          <p:nvPr/>
        </p:nvSpPr>
        <p:spPr>
          <a:xfrm>
            <a:off x="8852030" y="3410146"/>
            <a:ext cx="360000" cy="360000"/>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458452" y="2892022"/>
            <a:ext cx="360000" cy="360000"/>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2E5DABC-63DF-7B4A-81AF-08FAE091A3E8}"/>
              </a:ext>
            </a:extLst>
          </p:cNvPr>
          <p:cNvSpPr txBox="1"/>
          <p:nvPr/>
        </p:nvSpPr>
        <p:spPr>
          <a:xfrm>
            <a:off x="8020758" y="2337496"/>
            <a:ext cx="354421" cy="1477328"/>
          </a:xfrm>
          <a:prstGeom prst="rect">
            <a:avLst/>
          </a:prstGeom>
          <a:solidFill>
            <a:schemeClr val="bg1"/>
          </a:solidFill>
          <a:ln w="34925">
            <a:solidFill>
              <a:schemeClr val="accent1"/>
            </a:solidFill>
          </a:ln>
        </p:spPr>
        <p:txBody>
          <a:bodyPr wrap="square" rtlCol="0">
            <a:spAutoFit/>
          </a:bodyPr>
          <a:lstStyle/>
          <a:p>
            <a:pPr algn="ctr"/>
            <a:r>
              <a:rPr lang="en-US"/>
              <a:t>MINUS</a:t>
            </a:r>
          </a:p>
        </p:txBody>
      </p:sp>
      <p:sp>
        <p:nvSpPr>
          <p:cNvPr id="13" name="Oval 12"/>
          <p:cNvSpPr/>
          <p:nvPr/>
        </p:nvSpPr>
        <p:spPr>
          <a:xfrm>
            <a:off x="10443620" y="3150683"/>
            <a:ext cx="360000" cy="360000"/>
          </a:xfrm>
          <a:prstGeom prst="ellipse">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E03B15-15F3-4A3C-A5B8-CD9F4D1C9E80}"/>
              </a:ext>
            </a:extLst>
          </p:cNvPr>
          <p:cNvSpPr txBox="1"/>
          <p:nvPr/>
        </p:nvSpPr>
        <p:spPr>
          <a:xfrm>
            <a:off x="10507851" y="437823"/>
            <a:ext cx="1257675" cy="523220"/>
          </a:xfrm>
          <a:prstGeom prst="rect">
            <a:avLst/>
          </a:prstGeom>
          <a:noFill/>
        </p:spPr>
        <p:txBody>
          <a:bodyPr wrap="square" rtlCol="0">
            <a:spAutoFit/>
          </a:bodyPr>
          <a:lstStyle/>
          <a:p>
            <a:r>
              <a:rPr lang="en-AU" sz="1400" b="1" dirty="0">
                <a:solidFill>
                  <a:schemeClr val="accent1"/>
                </a:solidFill>
              </a:rPr>
              <a:t>Page 38 in workbook </a:t>
            </a:r>
          </a:p>
        </p:txBody>
      </p:sp>
      <p:pic>
        <p:nvPicPr>
          <p:cNvPr id="14" name="Picture 13">
            <a:extLst>
              <a:ext uri="{FF2B5EF4-FFF2-40B4-BE49-F238E27FC236}">
                <a16:creationId xmlns:a16="http://schemas.microsoft.com/office/drawing/2014/main" id="{7F33548A-C807-4D2B-8B32-58568AF0B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4200" y="346038"/>
            <a:ext cx="633651" cy="635858"/>
          </a:xfrm>
          <a:prstGeom prst="rect">
            <a:avLst/>
          </a:prstGeom>
        </p:spPr>
      </p:pic>
      <p:sp>
        <p:nvSpPr>
          <p:cNvPr id="16" name="TextBox 15"/>
          <p:cNvSpPr txBox="1"/>
          <p:nvPr/>
        </p:nvSpPr>
        <p:spPr>
          <a:xfrm>
            <a:off x="719667" y="1037326"/>
            <a:ext cx="4030242" cy="400110"/>
          </a:xfrm>
          <a:prstGeom prst="rect">
            <a:avLst/>
          </a:prstGeom>
          <a:noFill/>
        </p:spPr>
        <p:txBody>
          <a:bodyPr wrap="square" lIns="0" rtlCol="0">
            <a:spAutoFit/>
          </a:bodyPr>
          <a:lstStyle/>
          <a:p>
            <a:r>
              <a:rPr lang="en-US" sz="2000" b="1" dirty="0" err="1">
                <a:solidFill>
                  <a:srgbClr val="3F3F3F"/>
                </a:solidFill>
              </a:rPr>
              <a:t>Visualisation</a:t>
            </a:r>
            <a:r>
              <a:rPr lang="en-US" sz="2000" b="1" dirty="0">
                <a:solidFill>
                  <a:srgbClr val="3F3F3F"/>
                </a:solidFill>
              </a:rPr>
              <a:t> practice</a:t>
            </a:r>
          </a:p>
        </p:txBody>
      </p:sp>
    </p:spTree>
    <p:extLst>
      <p:ext uri="{BB962C8B-B14F-4D97-AF65-F5344CB8AC3E}">
        <p14:creationId xmlns:p14="http://schemas.microsoft.com/office/powerpoint/2010/main" val="346633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r>
              <a:rPr lang="en-US" dirty="0"/>
              <a:t>Your Executive team</a:t>
            </a:r>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4</a:t>
            </a:fld>
            <a:endParaRPr lang="en-US"/>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7986" y="996372"/>
            <a:ext cx="4996028" cy="4865255"/>
          </a:xfrm>
          <a:prstGeom prst="rect">
            <a:avLst/>
          </a:prstGeom>
        </p:spPr>
      </p:pic>
    </p:spTree>
    <p:extLst>
      <p:ext uri="{BB962C8B-B14F-4D97-AF65-F5344CB8AC3E}">
        <p14:creationId xmlns:p14="http://schemas.microsoft.com/office/powerpoint/2010/main" val="399024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The Self-talker</a:t>
            </a:r>
            <a:endParaRPr lang="en-AU"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The Self-talker is like a sound-based version of the Visualiser.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dirty="0"/>
              <a:t>If the Visualiser is the mind’s eye, then the Self-talker is the mind’s voice.</a:t>
            </a:r>
          </a:p>
          <a:p>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5</a:t>
            </a:fld>
            <a:endParaRPr lang="en-US"/>
          </a:p>
        </p:txBody>
      </p:sp>
    </p:spTree>
    <p:extLst>
      <p:ext uri="{BB962C8B-B14F-4D97-AF65-F5344CB8AC3E}">
        <p14:creationId xmlns:p14="http://schemas.microsoft.com/office/powerpoint/2010/main" val="369714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Self-talker</a:t>
            </a:r>
            <a:endParaRPr lang="en-AU"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Our present self talks to our past and future selves</a:t>
            </a:r>
          </a:p>
          <a:p>
            <a:pPr lvl="1"/>
            <a:r>
              <a:rPr lang="en-US" dirty="0"/>
              <a:t>Self questioning</a:t>
            </a:r>
          </a:p>
          <a:p>
            <a:pPr lvl="1"/>
            <a:r>
              <a:rPr lang="en-US" dirty="0"/>
              <a:t>Self instruction</a:t>
            </a:r>
          </a:p>
          <a:p>
            <a:pPr lvl="1"/>
            <a:r>
              <a:rPr lang="en-US" dirty="0"/>
              <a:t>Self regulation</a:t>
            </a:r>
          </a:p>
          <a:p>
            <a:pPr lvl="1"/>
            <a:r>
              <a:rPr lang="en-US" dirty="0"/>
              <a:t>Self </a:t>
            </a:r>
            <a:r>
              <a:rPr lang="en-US" dirty="0" err="1"/>
              <a:t>organisation</a:t>
            </a:r>
            <a:endParaRPr lang="en-US" dirty="0"/>
          </a:p>
          <a:p>
            <a:pPr lvl="1"/>
            <a:r>
              <a:rPr lang="en-US" dirty="0"/>
              <a:t>Problem-solving</a:t>
            </a:r>
          </a:p>
          <a:p>
            <a:endParaRPr lang="en-US" dirty="0"/>
          </a:p>
          <a:p>
            <a:pPr marL="342900" indent="-342900">
              <a:buFont typeface="Arial" panose="020B0604020202020204" pitchFamily="34" charset="0"/>
              <a:buChar char="•"/>
            </a:pPr>
            <a:r>
              <a:rPr lang="en-US" dirty="0"/>
              <a:t>Ever noticed yourself talking out loud whilst solving a problem?</a:t>
            </a:r>
          </a:p>
        </p:txBody>
      </p:sp>
      <p:sp>
        <p:nvSpPr>
          <p:cNvPr id="4" name="Slide Number Placeholder 3"/>
          <p:cNvSpPr>
            <a:spLocks noGrp="1"/>
          </p:cNvSpPr>
          <p:nvPr>
            <p:ph type="sldNum" sz="quarter" idx="4"/>
          </p:nvPr>
        </p:nvSpPr>
        <p:spPr/>
        <p:txBody>
          <a:bodyPr/>
          <a:lstStyle/>
          <a:p>
            <a:fld id="{EAFF9662-E427-214F-A0F2-1EADCCA1E85B}" type="slidenum">
              <a:rPr lang="en-US" smtClean="0"/>
              <a:pPr/>
              <a:t>6</a:t>
            </a:fld>
            <a:endParaRPr lang="en-US"/>
          </a:p>
        </p:txBody>
      </p:sp>
    </p:spTree>
    <p:extLst>
      <p:ext uri="{BB962C8B-B14F-4D97-AF65-F5344CB8AC3E}">
        <p14:creationId xmlns:p14="http://schemas.microsoft.com/office/powerpoint/2010/main" val="4085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oca's_area_animation.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5969" y="1702371"/>
            <a:ext cx="3096000" cy="3096000"/>
          </a:xfrm>
          <a:prstGeom prst="rect">
            <a:avLst/>
          </a:prstGeom>
        </p:spPr>
      </p:pic>
      <p:pic>
        <p:nvPicPr>
          <p:cNvPr id="4" name="Picture 3" descr="Wernicke's_area_animation.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58400" y="1695246"/>
            <a:ext cx="3096000" cy="3096000"/>
          </a:xfrm>
          <a:prstGeom prst="rect">
            <a:avLst/>
          </a:prstGeom>
        </p:spPr>
      </p:pic>
      <p:pic>
        <p:nvPicPr>
          <p:cNvPr id="9" name="Brain picture"/>
          <p:cNvPicPr>
            <a:picLocks noGrp="1" noChangeAspect="1"/>
          </p:cNvPicPr>
          <p:nvPr>
            <p:ph sz="quarter" idx="15"/>
          </p:nvPr>
        </p:nvPicPr>
        <p:blipFill>
          <a:blip r:embed="rId5" cstate="screen">
            <a:extLst>
              <a:ext uri="{28A0092B-C50C-407E-A947-70E740481C1C}">
                <a14:useLocalDpi xmlns:a14="http://schemas.microsoft.com/office/drawing/2010/main"/>
              </a:ext>
            </a:extLst>
          </a:blip>
          <a:stretch>
            <a:fillRect/>
          </a:stretch>
        </p:blipFill>
        <p:spPr>
          <a:xfrm>
            <a:off x="7989298" y="1711949"/>
            <a:ext cx="3530064" cy="2520000"/>
          </a:xfrm>
        </p:spPr>
      </p:pic>
      <p:sp>
        <p:nvSpPr>
          <p:cNvPr id="2" name="Slide Number Placeholder 1"/>
          <p:cNvSpPr>
            <a:spLocks noGrp="1"/>
          </p:cNvSpPr>
          <p:nvPr>
            <p:ph type="sldNum" sz="quarter" idx="4"/>
          </p:nvPr>
        </p:nvSpPr>
        <p:spPr/>
        <p:txBody>
          <a:bodyPr/>
          <a:lstStyle/>
          <a:p>
            <a:fld id="{EAFF9662-E427-214F-A0F2-1EADCCA1E85B}" type="slidenum">
              <a:rPr lang="en-US" smtClean="0"/>
              <a:pPr/>
              <a:t>7</a:t>
            </a:fld>
            <a:endParaRPr lang="en-US"/>
          </a:p>
        </p:txBody>
      </p:sp>
      <p:sp>
        <p:nvSpPr>
          <p:cNvPr id="18" name="Content Placeholder 17"/>
          <p:cNvSpPr>
            <a:spLocks noGrp="1"/>
          </p:cNvSpPr>
          <p:nvPr>
            <p:ph sz="quarter" idx="18"/>
          </p:nvPr>
        </p:nvSpPr>
        <p:spPr/>
        <p:txBody>
          <a:bodyPr/>
          <a:lstStyle/>
          <a:p>
            <a:endParaRPr lang="en-AU" dirty="0"/>
          </a:p>
        </p:txBody>
      </p:sp>
      <p:sp>
        <p:nvSpPr>
          <p:cNvPr id="14" name="Content Placeholder 13"/>
          <p:cNvSpPr>
            <a:spLocks noGrp="1"/>
          </p:cNvSpPr>
          <p:nvPr>
            <p:ph sz="quarter" idx="16"/>
          </p:nvPr>
        </p:nvSpPr>
        <p:spPr/>
        <p:txBody>
          <a:bodyPr/>
          <a:lstStyle/>
          <a:p>
            <a:r>
              <a:rPr lang="en-AU" dirty="0"/>
              <a:t>Module 9</a:t>
            </a:r>
          </a:p>
        </p:txBody>
      </p:sp>
      <p:sp>
        <p:nvSpPr>
          <p:cNvPr id="10" name="TextBox 9"/>
          <p:cNvSpPr txBox="1"/>
          <p:nvPr/>
        </p:nvSpPr>
        <p:spPr>
          <a:xfrm>
            <a:off x="6937135" y="4231528"/>
            <a:ext cx="2245282" cy="503215"/>
          </a:xfrm>
          <a:prstGeom prst="rect">
            <a:avLst/>
          </a:prstGeom>
          <a:noFill/>
        </p:spPr>
        <p:txBody>
          <a:bodyPr wrap="square" rtlCol="0">
            <a:noAutofit/>
          </a:bodyPr>
          <a:lstStyle/>
          <a:p>
            <a:r>
              <a:rPr lang="en-AU" sz="2670" dirty="0" err="1"/>
              <a:t>Broca’s</a:t>
            </a:r>
            <a:r>
              <a:rPr lang="en-AU" sz="2670" dirty="0"/>
              <a:t> Area</a:t>
            </a:r>
          </a:p>
        </p:txBody>
      </p:sp>
      <p:sp>
        <p:nvSpPr>
          <p:cNvPr id="13" name="TextBox 12"/>
          <p:cNvSpPr txBox="1"/>
          <p:nvPr/>
        </p:nvSpPr>
        <p:spPr>
          <a:xfrm>
            <a:off x="9198828" y="4209842"/>
            <a:ext cx="2615738" cy="503215"/>
          </a:xfrm>
          <a:prstGeom prst="rect">
            <a:avLst/>
          </a:prstGeom>
          <a:noFill/>
        </p:spPr>
        <p:txBody>
          <a:bodyPr wrap="square" rtlCol="0">
            <a:noAutofit/>
          </a:bodyPr>
          <a:lstStyle/>
          <a:p>
            <a:r>
              <a:rPr lang="en-AU" sz="2670" dirty="0"/>
              <a:t>Wernicke's area</a:t>
            </a:r>
          </a:p>
        </p:txBody>
      </p:sp>
      <p:cxnSp>
        <p:nvCxnSpPr>
          <p:cNvPr id="15" name="Straight Arrow Connector 14"/>
          <p:cNvCxnSpPr/>
          <p:nvPr/>
        </p:nvCxnSpPr>
        <p:spPr>
          <a:xfrm flipV="1">
            <a:off x="8129122" y="3230220"/>
            <a:ext cx="820756" cy="11093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0027681" y="3025519"/>
            <a:ext cx="958032" cy="122594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Arc 23"/>
          <p:cNvSpPr/>
          <p:nvPr/>
        </p:nvSpPr>
        <p:spPr>
          <a:xfrm>
            <a:off x="9063838" y="2365097"/>
            <a:ext cx="1284126" cy="487343"/>
          </a:xfrm>
          <a:custGeom>
            <a:avLst/>
            <a:gdLst>
              <a:gd name="connsiteX0" fmla="*/ 181 w 1046329"/>
              <a:gd name="connsiteY0" fmla="*/ 334664 h 687419"/>
              <a:gd name="connsiteX1" fmla="*/ 371056 w 1046329"/>
              <a:gd name="connsiteY1" fmla="*/ 14848 h 687419"/>
              <a:gd name="connsiteX2" fmla="*/ 771382 w 1046329"/>
              <a:gd name="connsiteY2" fmla="*/ 41148 h 687419"/>
              <a:gd name="connsiteX3" fmla="*/ 1014317 w 1046329"/>
              <a:gd name="connsiteY3" fmla="*/ 462096 h 687419"/>
              <a:gd name="connsiteX4" fmla="*/ 523165 w 1046329"/>
              <a:gd name="connsiteY4" fmla="*/ 343710 h 687419"/>
              <a:gd name="connsiteX5" fmla="*/ 181 w 1046329"/>
              <a:gd name="connsiteY5" fmla="*/ 334664 h 687419"/>
              <a:gd name="connsiteX0" fmla="*/ 181 w 1046329"/>
              <a:gd name="connsiteY0" fmla="*/ 334664 h 687419"/>
              <a:gd name="connsiteX1" fmla="*/ 371056 w 1046329"/>
              <a:gd name="connsiteY1" fmla="*/ 14848 h 687419"/>
              <a:gd name="connsiteX2" fmla="*/ 771382 w 1046329"/>
              <a:gd name="connsiteY2" fmla="*/ 41148 h 687419"/>
              <a:gd name="connsiteX3" fmla="*/ 1014317 w 1046329"/>
              <a:gd name="connsiteY3" fmla="*/ 462096 h 687419"/>
              <a:gd name="connsiteX0" fmla="*/ 0 w 1192605"/>
              <a:gd name="connsiteY0" fmla="*/ 334665 h 462097"/>
              <a:gd name="connsiteX1" fmla="*/ 370875 w 1192605"/>
              <a:gd name="connsiteY1" fmla="*/ 14849 h 462097"/>
              <a:gd name="connsiteX2" fmla="*/ 771201 w 1192605"/>
              <a:gd name="connsiteY2" fmla="*/ 41149 h 462097"/>
              <a:gd name="connsiteX3" fmla="*/ 1014136 w 1192605"/>
              <a:gd name="connsiteY3" fmla="*/ 462097 h 462097"/>
              <a:gd name="connsiteX4" fmla="*/ 522984 w 1192605"/>
              <a:gd name="connsiteY4" fmla="*/ 343711 h 462097"/>
              <a:gd name="connsiteX5" fmla="*/ 0 w 1192605"/>
              <a:gd name="connsiteY5" fmla="*/ 334665 h 462097"/>
              <a:gd name="connsiteX0" fmla="*/ 0 w 1192605"/>
              <a:gd name="connsiteY0" fmla="*/ 334665 h 462097"/>
              <a:gd name="connsiteX1" fmla="*/ 370875 w 1192605"/>
              <a:gd name="connsiteY1" fmla="*/ 14849 h 462097"/>
              <a:gd name="connsiteX2" fmla="*/ 1090690 w 1192605"/>
              <a:gd name="connsiteY2" fmla="*/ 85216 h 462097"/>
              <a:gd name="connsiteX3" fmla="*/ 1014136 w 1192605"/>
              <a:gd name="connsiteY3" fmla="*/ 462097 h 462097"/>
              <a:gd name="connsiteX0" fmla="*/ 0 w 1192605"/>
              <a:gd name="connsiteY0" fmla="*/ 359910 h 487342"/>
              <a:gd name="connsiteX1" fmla="*/ 370875 w 1192605"/>
              <a:gd name="connsiteY1" fmla="*/ 40094 h 487342"/>
              <a:gd name="connsiteX2" fmla="*/ 925437 w 1192605"/>
              <a:gd name="connsiteY2" fmla="*/ 33343 h 487342"/>
              <a:gd name="connsiteX3" fmla="*/ 1014136 w 1192605"/>
              <a:gd name="connsiteY3" fmla="*/ 487342 h 487342"/>
              <a:gd name="connsiteX4" fmla="*/ 522984 w 1192605"/>
              <a:gd name="connsiteY4" fmla="*/ 368956 h 487342"/>
              <a:gd name="connsiteX5" fmla="*/ 0 w 1192605"/>
              <a:gd name="connsiteY5" fmla="*/ 359910 h 487342"/>
              <a:gd name="connsiteX0" fmla="*/ 0 w 1192605"/>
              <a:gd name="connsiteY0" fmla="*/ 359910 h 487342"/>
              <a:gd name="connsiteX1" fmla="*/ 370875 w 1192605"/>
              <a:gd name="connsiteY1" fmla="*/ 40094 h 487342"/>
              <a:gd name="connsiteX2" fmla="*/ 1090690 w 1192605"/>
              <a:gd name="connsiteY2" fmla="*/ 110461 h 487342"/>
              <a:gd name="connsiteX3" fmla="*/ 1014136 w 1192605"/>
              <a:gd name="connsiteY3" fmla="*/ 487342 h 487342"/>
              <a:gd name="connsiteX0" fmla="*/ 0 w 1153103"/>
              <a:gd name="connsiteY0" fmla="*/ 359910 h 487342"/>
              <a:gd name="connsiteX1" fmla="*/ 370875 w 1153103"/>
              <a:gd name="connsiteY1" fmla="*/ 40094 h 487342"/>
              <a:gd name="connsiteX2" fmla="*/ 925437 w 1153103"/>
              <a:gd name="connsiteY2" fmla="*/ 33343 h 487342"/>
              <a:gd name="connsiteX3" fmla="*/ 1014136 w 1153103"/>
              <a:gd name="connsiteY3" fmla="*/ 487342 h 487342"/>
              <a:gd name="connsiteX4" fmla="*/ 522984 w 1153103"/>
              <a:gd name="connsiteY4" fmla="*/ 368956 h 487342"/>
              <a:gd name="connsiteX5" fmla="*/ 0 w 1153103"/>
              <a:gd name="connsiteY5" fmla="*/ 359910 h 487342"/>
              <a:gd name="connsiteX0" fmla="*/ 0 w 1153103"/>
              <a:gd name="connsiteY0" fmla="*/ 359910 h 487342"/>
              <a:gd name="connsiteX1" fmla="*/ 370875 w 1153103"/>
              <a:gd name="connsiteY1" fmla="*/ 40094 h 487342"/>
              <a:gd name="connsiteX2" fmla="*/ 1035606 w 1153103"/>
              <a:gd name="connsiteY2" fmla="*/ 198596 h 487342"/>
              <a:gd name="connsiteX3" fmla="*/ 1014136 w 1153103"/>
              <a:gd name="connsiteY3" fmla="*/ 487342 h 487342"/>
              <a:gd name="connsiteX0" fmla="*/ 0 w 1185840"/>
              <a:gd name="connsiteY0" fmla="*/ 359910 h 487342"/>
              <a:gd name="connsiteX1" fmla="*/ 370875 w 1185840"/>
              <a:gd name="connsiteY1" fmla="*/ 40094 h 487342"/>
              <a:gd name="connsiteX2" fmla="*/ 925437 w 1185840"/>
              <a:gd name="connsiteY2" fmla="*/ 33343 h 487342"/>
              <a:gd name="connsiteX3" fmla="*/ 1014136 w 1185840"/>
              <a:gd name="connsiteY3" fmla="*/ 487342 h 487342"/>
              <a:gd name="connsiteX4" fmla="*/ 522984 w 1185840"/>
              <a:gd name="connsiteY4" fmla="*/ 368956 h 487342"/>
              <a:gd name="connsiteX5" fmla="*/ 0 w 1185840"/>
              <a:gd name="connsiteY5" fmla="*/ 359910 h 487342"/>
              <a:gd name="connsiteX0" fmla="*/ 0 w 1185840"/>
              <a:gd name="connsiteY0" fmla="*/ 359910 h 487342"/>
              <a:gd name="connsiteX1" fmla="*/ 1142056 w 1185840"/>
              <a:gd name="connsiteY1" fmla="*/ 7043 h 487342"/>
              <a:gd name="connsiteX2" fmla="*/ 1035606 w 1185840"/>
              <a:gd name="connsiteY2" fmla="*/ 198596 h 487342"/>
              <a:gd name="connsiteX3" fmla="*/ 1014136 w 1185840"/>
              <a:gd name="connsiteY3" fmla="*/ 487342 h 487342"/>
              <a:gd name="connsiteX0" fmla="*/ 0 w 1376725"/>
              <a:gd name="connsiteY0" fmla="*/ 360168 h 487600"/>
              <a:gd name="connsiteX1" fmla="*/ 370875 w 1376725"/>
              <a:gd name="connsiteY1" fmla="*/ 40352 h 487600"/>
              <a:gd name="connsiteX2" fmla="*/ 925437 w 1376725"/>
              <a:gd name="connsiteY2" fmla="*/ 33601 h 487600"/>
              <a:gd name="connsiteX3" fmla="*/ 1014136 w 1376725"/>
              <a:gd name="connsiteY3" fmla="*/ 487600 h 487600"/>
              <a:gd name="connsiteX4" fmla="*/ 522984 w 1376725"/>
              <a:gd name="connsiteY4" fmla="*/ 369214 h 487600"/>
              <a:gd name="connsiteX5" fmla="*/ 0 w 1376725"/>
              <a:gd name="connsiteY5" fmla="*/ 360168 h 487600"/>
              <a:gd name="connsiteX0" fmla="*/ 0 w 1376725"/>
              <a:gd name="connsiteY0" fmla="*/ 360168 h 487600"/>
              <a:gd name="connsiteX1" fmla="*/ 1142056 w 1376725"/>
              <a:gd name="connsiteY1" fmla="*/ 7301 h 487600"/>
              <a:gd name="connsiteX2" fmla="*/ 1311028 w 1376725"/>
              <a:gd name="connsiteY2" fmla="*/ 132752 h 487600"/>
              <a:gd name="connsiteX3" fmla="*/ 1014136 w 1376725"/>
              <a:gd name="connsiteY3" fmla="*/ 487600 h 487600"/>
              <a:gd name="connsiteX0" fmla="*/ 0 w 1376725"/>
              <a:gd name="connsiteY0" fmla="*/ 359911 h 487343"/>
              <a:gd name="connsiteX1" fmla="*/ 370875 w 1376725"/>
              <a:gd name="connsiteY1" fmla="*/ 40095 h 487343"/>
              <a:gd name="connsiteX2" fmla="*/ 925437 w 1376725"/>
              <a:gd name="connsiteY2" fmla="*/ 33344 h 487343"/>
              <a:gd name="connsiteX3" fmla="*/ 1014136 w 1376725"/>
              <a:gd name="connsiteY3" fmla="*/ 487343 h 487343"/>
              <a:gd name="connsiteX4" fmla="*/ 522984 w 1376725"/>
              <a:gd name="connsiteY4" fmla="*/ 368957 h 487343"/>
              <a:gd name="connsiteX5" fmla="*/ 0 w 1376725"/>
              <a:gd name="connsiteY5" fmla="*/ 359911 h 487343"/>
              <a:gd name="connsiteX0" fmla="*/ 0 w 1376725"/>
              <a:gd name="connsiteY0" fmla="*/ 359911 h 487343"/>
              <a:gd name="connsiteX1" fmla="*/ 1219174 w 1376725"/>
              <a:gd name="connsiteY1" fmla="*/ 40094 h 487343"/>
              <a:gd name="connsiteX2" fmla="*/ 1311028 w 1376725"/>
              <a:gd name="connsiteY2" fmla="*/ 132495 h 487343"/>
              <a:gd name="connsiteX3" fmla="*/ 1014136 w 1376725"/>
              <a:gd name="connsiteY3" fmla="*/ 487343 h 487343"/>
              <a:gd name="connsiteX0" fmla="*/ 0 w 1299613"/>
              <a:gd name="connsiteY0" fmla="*/ 359911 h 487343"/>
              <a:gd name="connsiteX1" fmla="*/ 370875 w 1299613"/>
              <a:gd name="connsiteY1" fmla="*/ 40095 h 487343"/>
              <a:gd name="connsiteX2" fmla="*/ 925437 w 1299613"/>
              <a:gd name="connsiteY2" fmla="*/ 33344 h 487343"/>
              <a:gd name="connsiteX3" fmla="*/ 1014136 w 1299613"/>
              <a:gd name="connsiteY3" fmla="*/ 487343 h 487343"/>
              <a:gd name="connsiteX4" fmla="*/ 522984 w 1299613"/>
              <a:gd name="connsiteY4" fmla="*/ 368957 h 487343"/>
              <a:gd name="connsiteX5" fmla="*/ 0 w 1299613"/>
              <a:gd name="connsiteY5" fmla="*/ 359911 h 487343"/>
              <a:gd name="connsiteX0" fmla="*/ 0 w 1299613"/>
              <a:gd name="connsiteY0" fmla="*/ 359911 h 487343"/>
              <a:gd name="connsiteX1" fmla="*/ 1219174 w 1299613"/>
              <a:gd name="connsiteY1" fmla="*/ 40094 h 487343"/>
              <a:gd name="connsiteX2" fmla="*/ 1222893 w 1299613"/>
              <a:gd name="connsiteY2" fmla="*/ 319782 h 487343"/>
              <a:gd name="connsiteX3" fmla="*/ 1014136 w 1299613"/>
              <a:gd name="connsiteY3" fmla="*/ 487343 h 487343"/>
              <a:gd name="connsiteX0" fmla="*/ 0 w 1299613"/>
              <a:gd name="connsiteY0" fmla="*/ 359911 h 487343"/>
              <a:gd name="connsiteX1" fmla="*/ 370875 w 1299613"/>
              <a:gd name="connsiteY1" fmla="*/ 40095 h 487343"/>
              <a:gd name="connsiteX2" fmla="*/ 925437 w 1299613"/>
              <a:gd name="connsiteY2" fmla="*/ 33344 h 487343"/>
              <a:gd name="connsiteX3" fmla="*/ 1014136 w 1299613"/>
              <a:gd name="connsiteY3" fmla="*/ 487343 h 487343"/>
              <a:gd name="connsiteX4" fmla="*/ 522984 w 1299613"/>
              <a:gd name="connsiteY4" fmla="*/ 368957 h 487343"/>
              <a:gd name="connsiteX5" fmla="*/ 0 w 1299613"/>
              <a:gd name="connsiteY5" fmla="*/ 359911 h 487343"/>
              <a:gd name="connsiteX0" fmla="*/ 0 w 1299613"/>
              <a:gd name="connsiteY0" fmla="*/ 359911 h 487343"/>
              <a:gd name="connsiteX1" fmla="*/ 1219174 w 1299613"/>
              <a:gd name="connsiteY1" fmla="*/ 40094 h 487343"/>
              <a:gd name="connsiteX2" fmla="*/ 1222893 w 1299613"/>
              <a:gd name="connsiteY2" fmla="*/ 319782 h 487343"/>
              <a:gd name="connsiteX3" fmla="*/ 1014136 w 1299613"/>
              <a:gd name="connsiteY3" fmla="*/ 487343 h 487343"/>
              <a:gd name="connsiteX0" fmla="*/ 0 w 1266856"/>
              <a:gd name="connsiteY0" fmla="*/ 359911 h 487343"/>
              <a:gd name="connsiteX1" fmla="*/ 370875 w 1266856"/>
              <a:gd name="connsiteY1" fmla="*/ 40095 h 487343"/>
              <a:gd name="connsiteX2" fmla="*/ 925437 w 1266856"/>
              <a:gd name="connsiteY2" fmla="*/ 33344 h 487343"/>
              <a:gd name="connsiteX3" fmla="*/ 1014136 w 1266856"/>
              <a:gd name="connsiteY3" fmla="*/ 487343 h 487343"/>
              <a:gd name="connsiteX4" fmla="*/ 522984 w 1266856"/>
              <a:gd name="connsiteY4" fmla="*/ 368957 h 487343"/>
              <a:gd name="connsiteX5" fmla="*/ 0 w 1266856"/>
              <a:gd name="connsiteY5" fmla="*/ 359911 h 487343"/>
              <a:gd name="connsiteX0" fmla="*/ 0 w 1266856"/>
              <a:gd name="connsiteY0" fmla="*/ 359911 h 487343"/>
              <a:gd name="connsiteX1" fmla="*/ 1219174 w 1266856"/>
              <a:gd name="connsiteY1" fmla="*/ 40094 h 487343"/>
              <a:gd name="connsiteX2" fmla="*/ 1014136 w 1266856"/>
              <a:gd name="connsiteY2" fmla="*/ 487343 h 487343"/>
              <a:gd name="connsiteX0" fmla="*/ 0 w 1296678"/>
              <a:gd name="connsiteY0" fmla="*/ 359911 h 487343"/>
              <a:gd name="connsiteX1" fmla="*/ 370875 w 1296678"/>
              <a:gd name="connsiteY1" fmla="*/ 40095 h 487343"/>
              <a:gd name="connsiteX2" fmla="*/ 925437 w 1296678"/>
              <a:gd name="connsiteY2" fmla="*/ 33344 h 487343"/>
              <a:gd name="connsiteX3" fmla="*/ 1014136 w 1296678"/>
              <a:gd name="connsiteY3" fmla="*/ 487343 h 487343"/>
              <a:gd name="connsiteX4" fmla="*/ 522984 w 1296678"/>
              <a:gd name="connsiteY4" fmla="*/ 368957 h 487343"/>
              <a:gd name="connsiteX5" fmla="*/ 0 w 1296678"/>
              <a:gd name="connsiteY5" fmla="*/ 359911 h 487343"/>
              <a:gd name="connsiteX0" fmla="*/ 0 w 1296678"/>
              <a:gd name="connsiteY0" fmla="*/ 359911 h 487343"/>
              <a:gd name="connsiteX1" fmla="*/ 1252224 w 1296678"/>
              <a:gd name="connsiteY1" fmla="*/ 194330 h 487343"/>
              <a:gd name="connsiteX2" fmla="*/ 1014136 w 1296678"/>
              <a:gd name="connsiteY2" fmla="*/ 487343 h 487343"/>
              <a:gd name="connsiteX0" fmla="*/ 0 w 1284126"/>
              <a:gd name="connsiteY0" fmla="*/ 359911 h 487343"/>
              <a:gd name="connsiteX1" fmla="*/ 370875 w 1284126"/>
              <a:gd name="connsiteY1" fmla="*/ 40095 h 487343"/>
              <a:gd name="connsiteX2" fmla="*/ 925437 w 1284126"/>
              <a:gd name="connsiteY2" fmla="*/ 33344 h 487343"/>
              <a:gd name="connsiteX3" fmla="*/ 1014136 w 1284126"/>
              <a:gd name="connsiteY3" fmla="*/ 487343 h 487343"/>
              <a:gd name="connsiteX4" fmla="*/ 522984 w 1284126"/>
              <a:gd name="connsiteY4" fmla="*/ 368957 h 487343"/>
              <a:gd name="connsiteX5" fmla="*/ 0 w 1284126"/>
              <a:gd name="connsiteY5" fmla="*/ 359911 h 487343"/>
              <a:gd name="connsiteX0" fmla="*/ 0 w 1284126"/>
              <a:gd name="connsiteY0" fmla="*/ 359911 h 487343"/>
              <a:gd name="connsiteX1" fmla="*/ 1252224 w 1284126"/>
              <a:gd name="connsiteY1" fmla="*/ 194330 h 487343"/>
              <a:gd name="connsiteX2" fmla="*/ 1014136 w 1284126"/>
              <a:gd name="connsiteY2" fmla="*/ 487343 h 487343"/>
            </a:gdLst>
            <a:ahLst/>
            <a:cxnLst>
              <a:cxn ang="0">
                <a:pos x="connsiteX0" y="connsiteY0"/>
              </a:cxn>
              <a:cxn ang="0">
                <a:pos x="connsiteX1" y="connsiteY1"/>
              </a:cxn>
              <a:cxn ang="0">
                <a:pos x="connsiteX2" y="connsiteY2"/>
              </a:cxn>
            </a:cxnLst>
            <a:rect l="l" t="t" r="r" b="b"/>
            <a:pathLst>
              <a:path w="1284126" h="487343" stroke="0" extrusionOk="0">
                <a:moveTo>
                  <a:pt x="0" y="359911"/>
                </a:moveTo>
                <a:cubicBezTo>
                  <a:pt x="5929" y="211966"/>
                  <a:pt x="216636" y="94523"/>
                  <a:pt x="370875" y="40095"/>
                </a:cubicBezTo>
                <a:cubicBezTo>
                  <a:pt x="525114" y="-14333"/>
                  <a:pt x="802665" y="-10129"/>
                  <a:pt x="925437" y="33344"/>
                </a:cubicBezTo>
                <a:cubicBezTo>
                  <a:pt x="1154480" y="114448"/>
                  <a:pt x="1103756" y="326861"/>
                  <a:pt x="1014136" y="487343"/>
                </a:cubicBezTo>
                <a:lnTo>
                  <a:pt x="522984" y="368957"/>
                </a:lnTo>
                <a:lnTo>
                  <a:pt x="0" y="359911"/>
                </a:lnTo>
                <a:close/>
              </a:path>
              <a:path w="1284126" h="487343" fill="none">
                <a:moveTo>
                  <a:pt x="0" y="359911"/>
                </a:moveTo>
                <a:cubicBezTo>
                  <a:pt x="5929" y="211966"/>
                  <a:pt x="1028117" y="18855"/>
                  <a:pt x="1252224" y="194330"/>
                </a:cubicBezTo>
                <a:cubicBezTo>
                  <a:pt x="1386352" y="299352"/>
                  <a:pt x="1056852" y="394166"/>
                  <a:pt x="1014136" y="487343"/>
                </a:cubicBezTo>
              </a:path>
            </a:pathLst>
          </a:custGeom>
          <a:ln w="82550" cmpd="tri"/>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solidFill>
                <a:schemeClr val="accent1"/>
              </a:solidFill>
            </a:endParaRPr>
          </a:p>
        </p:txBody>
      </p:sp>
      <p:sp>
        <p:nvSpPr>
          <p:cNvPr id="5" name="Rectangle 4"/>
          <p:cNvSpPr/>
          <p:nvPr/>
        </p:nvSpPr>
        <p:spPr>
          <a:xfrm>
            <a:off x="695325" y="5727268"/>
            <a:ext cx="6096000" cy="369332"/>
          </a:xfrm>
          <a:prstGeom prst="rect">
            <a:avLst/>
          </a:prstGeom>
        </p:spPr>
        <p:txBody>
          <a:bodyPr>
            <a:spAutoFit/>
          </a:bodyPr>
          <a:lstStyle/>
          <a:p>
            <a:r>
              <a:rPr lang="en-AU" sz="600" dirty="0">
                <a:latin typeface="Arial" panose="020B0604020202020204" pitchFamily="34" charset="0"/>
                <a:ea typeface="Times New Roman" panose="02020603050405020304" pitchFamily="18" charset="0"/>
                <a:cs typeface="Times New Roman" panose="02020603050405020304" pitchFamily="18" charset="0"/>
              </a:rPr>
              <a:t>Image credits: </a:t>
            </a:r>
            <a:r>
              <a:rPr lang="en-AU" sz="600" dirty="0" err="1">
                <a:latin typeface="Arial" panose="020B0604020202020204" pitchFamily="34" charset="0"/>
                <a:ea typeface="Times New Roman" panose="02020603050405020304" pitchFamily="18" charset="0"/>
                <a:cs typeface="Times New Roman" panose="02020603050405020304" pitchFamily="18" charset="0"/>
              </a:rPr>
              <a:t>Broca's</a:t>
            </a:r>
            <a:r>
              <a:rPr lang="en-AU" sz="600" dirty="0">
                <a:latin typeface="Arial" panose="020B0604020202020204" pitchFamily="34" charset="0"/>
                <a:ea typeface="Times New Roman" panose="02020603050405020304" pitchFamily="18" charset="0"/>
                <a:cs typeface="Times New Roman" panose="02020603050405020304" pitchFamily="18" charset="0"/>
              </a:rPr>
              <a:t> area animation from </a:t>
            </a:r>
            <a:r>
              <a:rPr lang="en-AU" sz="600" dirty="0" err="1">
                <a:latin typeface="Arial" panose="020B0604020202020204" pitchFamily="34" charset="0"/>
                <a:ea typeface="Times New Roman" panose="02020603050405020304" pitchFamily="18" charset="0"/>
                <a:cs typeface="Times New Roman" panose="02020603050405020304" pitchFamily="18" charset="0"/>
              </a:rPr>
              <a:t>BodyParts</a:t>
            </a:r>
            <a:r>
              <a:rPr lang="en-AU" sz="600" dirty="0">
                <a:latin typeface="Arial" panose="020B0604020202020204" pitchFamily="34" charset="0"/>
                <a:ea typeface="Times New Roman" panose="02020603050405020304" pitchFamily="18" charset="0"/>
                <a:cs typeface="Times New Roman" panose="02020603050405020304" pitchFamily="18" charset="0"/>
              </a:rPr>
              <a:t> 3D. 2008. Database </a:t>
            </a:r>
            <a:r>
              <a:rPr lang="en-AU" sz="600" dirty="0" err="1">
                <a:latin typeface="Arial" panose="020B0604020202020204" pitchFamily="34" charset="0"/>
                <a:ea typeface="Times New Roman" panose="02020603050405020304" pitchFamily="18" charset="0"/>
                <a:cs typeface="Times New Roman" panose="02020603050405020304" pitchFamily="18" charset="0"/>
              </a:rPr>
              <a:t>Center</a:t>
            </a:r>
            <a:r>
              <a:rPr lang="en-AU" sz="600" dirty="0">
                <a:latin typeface="Arial" panose="020B0604020202020204" pitchFamily="34" charset="0"/>
                <a:ea typeface="Times New Roman" panose="02020603050405020304" pitchFamily="18" charset="0"/>
                <a:cs typeface="Times New Roman" panose="02020603050405020304" pitchFamily="18" charset="0"/>
              </a:rPr>
              <a:t> for Life Science [</a:t>
            </a:r>
            <a:r>
              <a:rPr lang="en-AU" sz="6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a:rPr>
              <a:t>CC-BY-SA-2.1-Japan</a:t>
            </a:r>
            <a:r>
              <a:rPr lang="en-AU" sz="600" dirty="0">
                <a:latin typeface="Arial" panose="020B0604020202020204" pitchFamily="34" charset="0"/>
                <a:ea typeface="Times New Roman" panose="02020603050405020304" pitchFamily="18" charset="0"/>
                <a:cs typeface="Times New Roman" panose="02020603050405020304" pitchFamily="18" charset="0"/>
              </a:rPr>
              <a:t>] via Wikimedia Commons </a:t>
            </a:r>
            <a:br>
              <a:rPr lang="en-AU" sz="600" dirty="0">
                <a:latin typeface="Arial" panose="020B0604020202020204" pitchFamily="34" charset="0"/>
                <a:ea typeface="Times New Roman" panose="02020603050405020304" pitchFamily="18" charset="0"/>
                <a:cs typeface="Times New Roman" panose="02020603050405020304" pitchFamily="18" charset="0"/>
              </a:rPr>
            </a:br>
            <a:r>
              <a:rPr lang="en-AU" sz="600" dirty="0"/>
              <a:t>Wernicke's area animation from </a:t>
            </a:r>
            <a:r>
              <a:rPr lang="en-AU" sz="600" dirty="0" err="1"/>
              <a:t>BodyParts</a:t>
            </a:r>
            <a:r>
              <a:rPr lang="en-AU" sz="600" dirty="0"/>
              <a:t> 3D. 2008. Database </a:t>
            </a:r>
            <a:r>
              <a:rPr lang="en-AU" sz="600" dirty="0" err="1"/>
              <a:t>Center</a:t>
            </a:r>
            <a:r>
              <a:rPr lang="en-AU" sz="600" dirty="0"/>
              <a:t> for Life Science [</a:t>
            </a:r>
            <a:r>
              <a:rPr lang="en-AU" sz="600" u="sng" dirty="0">
                <a:hlinkClick r:id="rId6"/>
              </a:rPr>
              <a:t>CC-BY-SA-2.1-Japan</a:t>
            </a:r>
            <a:r>
              <a:rPr lang="en-AU" sz="600" dirty="0"/>
              <a:t>] via Wikimedia Commons </a:t>
            </a:r>
          </a:p>
          <a:p>
            <a:r>
              <a:rPr lang="en-AU" sz="600" dirty="0"/>
              <a:t>Modified from Brain Surface Gyri, by James.mcd.nz [</a:t>
            </a:r>
            <a:r>
              <a:rPr lang="en-AU" sz="600" dirty="0">
                <a:hlinkClick r:id="rId7"/>
              </a:rPr>
              <a:t>CC BY-SA 4.0</a:t>
            </a:r>
            <a:r>
              <a:rPr lang="en-AU" sz="600" dirty="0"/>
              <a:t>], via Wikimedia Commons</a:t>
            </a:r>
          </a:p>
        </p:txBody>
      </p:sp>
      <p:sp>
        <p:nvSpPr>
          <p:cNvPr id="19" name="Slide Number Placeholder 3">
            <a:extLst>
              <a:ext uri="{FF2B5EF4-FFF2-40B4-BE49-F238E27FC236}">
                <a16:creationId xmlns:a16="http://schemas.microsoft.com/office/drawing/2014/main" id="{5FBD4390-88B2-496F-BD4E-203CAE842053}"/>
              </a:ext>
            </a:extLst>
          </p:cNvPr>
          <p:cNvSpPr txBox="1">
            <a:spLocks/>
          </p:cNvSpPr>
          <p:nvPr/>
        </p:nvSpPr>
        <p:spPr>
          <a:xfrm>
            <a:off x="9696400" y="6407623"/>
            <a:ext cx="1828800" cy="180000"/>
          </a:xfrm>
          <a:prstGeom prst="rect">
            <a:avLst/>
          </a:prstGeom>
        </p:spPr>
        <p:txBody>
          <a:bodyPr vert="horz" lIns="0" tIns="0" rIns="0" bIns="0" rtlCol="0" anchor="t" anchorCtr="0"/>
          <a:lstStyle>
            <a:defPPr>
              <a:defRPr lang="en-US"/>
            </a:defPPr>
            <a:lvl1pPr marL="0" algn="r" defTabSz="457200" rtl="0" eaLnBrk="1" latinLnBrk="0" hangingPunct="1">
              <a:defRPr sz="1400" kern="1200" baseline="0">
                <a:solidFill>
                  <a:schemeClr val="bg1"/>
                </a:solidFill>
                <a:latin typeface="Franklin Gothic Medium" panose="020B06030201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FF9662-E427-214F-A0F2-1EADCCA1E85B}" type="slidenum">
              <a:rPr lang="en-US" smtClean="0"/>
              <a:pPr/>
              <a:t>7</a:t>
            </a:fld>
            <a:endParaRPr lang="en-US"/>
          </a:p>
        </p:txBody>
      </p:sp>
    </p:spTree>
    <p:extLst>
      <p:ext uri="{BB962C8B-B14F-4D97-AF65-F5344CB8AC3E}">
        <p14:creationId xmlns:p14="http://schemas.microsoft.com/office/powerpoint/2010/main" val="4266774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8</a:t>
            </a:fld>
            <a:endParaRPr lang="en-US"/>
          </a:p>
        </p:txBody>
      </p:sp>
      <p:sp>
        <p:nvSpPr>
          <p:cNvPr id="6" name="Content Placeholder 5"/>
          <p:cNvSpPr>
            <a:spLocks noGrp="1"/>
          </p:cNvSpPr>
          <p:nvPr>
            <p:ph sz="quarter" idx="16"/>
          </p:nvPr>
        </p:nvSpPr>
        <p:spPr/>
        <p:txBody>
          <a:bodyPr/>
          <a:lstStyle/>
          <a:p>
            <a:r>
              <a:rPr lang="en-US"/>
              <a:t>Talk yourself out of it!</a:t>
            </a:r>
            <a:endParaRPr lang="en-AU" dirty="0"/>
          </a:p>
        </p:txBody>
      </p:sp>
      <p:sp>
        <p:nvSpPr>
          <p:cNvPr id="3" name="Content Placeholder 2"/>
          <p:cNvSpPr>
            <a:spLocks noGrp="1"/>
          </p:cNvSpPr>
          <p:nvPr>
            <p:ph idx="1"/>
          </p:nvPr>
        </p:nvSpPr>
        <p:spPr/>
        <p:txBody>
          <a:bodyPr/>
          <a:lstStyle/>
          <a:p>
            <a:pPr marL="457200" indent="-457200">
              <a:buFont typeface="+mj-lt"/>
              <a:buAutoNum type="arabicPeriod"/>
            </a:pPr>
            <a:r>
              <a:rPr lang="en-AU" dirty="0"/>
              <a:t>You will hear a string of numbers</a:t>
            </a:r>
          </a:p>
          <a:p>
            <a:pPr marL="457200" indent="-457200">
              <a:buFont typeface="+mj-lt"/>
              <a:buAutoNum type="arabicPeriod"/>
            </a:pPr>
            <a:endParaRPr lang="en-AU" dirty="0"/>
          </a:p>
          <a:p>
            <a:pPr marL="457200" indent="-457200">
              <a:buFont typeface="+mj-lt"/>
              <a:buAutoNum type="arabicPeriod"/>
            </a:pPr>
            <a:r>
              <a:rPr lang="en-AU" dirty="0"/>
              <a:t>When I say ‘GO’, write them down on the page in front of you</a:t>
            </a:r>
          </a:p>
          <a:p>
            <a:pPr lvl="1">
              <a:buFont typeface="Arial" panose="020B0604020202020204" pitchFamily="34" charset="0"/>
              <a:buChar char="•"/>
            </a:pPr>
            <a:r>
              <a:rPr lang="en-AU" b="1" dirty="0"/>
              <a:t>DO NOT </a:t>
            </a:r>
            <a:r>
              <a:rPr lang="en-AU" dirty="0"/>
              <a:t>write the numbers until you hear me say ‘GO’</a:t>
            </a:r>
          </a:p>
          <a:p>
            <a:pPr lvl="1">
              <a:buFont typeface="+mj-lt"/>
              <a:buAutoNum type="arabicPeriod"/>
            </a:pPr>
            <a:endParaRPr lang="en-AU" dirty="0"/>
          </a:p>
          <a:p>
            <a:pPr marL="457200" indent="-457200">
              <a:buFont typeface="+mj-lt"/>
              <a:buAutoNum type="arabicPeriod"/>
            </a:pPr>
            <a:r>
              <a:rPr lang="en-AU" dirty="0"/>
              <a:t>You are not allowed to say anything out loud </a:t>
            </a:r>
          </a:p>
          <a:p>
            <a:endParaRPr lang="en-AU" dirty="0"/>
          </a:p>
        </p:txBody>
      </p:sp>
      <p:sp>
        <p:nvSpPr>
          <p:cNvPr id="8" name="TextBox 1"/>
          <p:cNvSpPr txBox="1"/>
          <p:nvPr/>
        </p:nvSpPr>
        <p:spPr>
          <a:xfrm>
            <a:off x="10908055" y="627903"/>
            <a:ext cx="1224429"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400" b="1" dirty="0">
                <a:solidFill>
                  <a:schemeClr val="bg1"/>
                </a:solidFill>
              </a:rPr>
              <a:t>Page 26 of  workbook</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35812" y="421782"/>
            <a:ext cx="749976" cy="752589"/>
          </a:xfrm>
          <a:prstGeom prst="rect">
            <a:avLst/>
          </a:prstGeom>
        </p:spPr>
      </p:pic>
    </p:spTree>
    <p:extLst>
      <p:ext uri="{BB962C8B-B14F-4D97-AF65-F5344CB8AC3E}">
        <p14:creationId xmlns:p14="http://schemas.microsoft.com/office/powerpoint/2010/main" val="36371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BF8134-AE57-2F4B-BCD1-90A7ED4B2ECD}"/>
              </a:ext>
            </a:extLst>
          </p:cNvPr>
          <p:cNvSpPr>
            <a:spLocks noGrp="1"/>
          </p:cNvSpPr>
          <p:nvPr>
            <p:ph sz="quarter" idx="15"/>
          </p:nvPr>
        </p:nvSpPr>
        <p:spPr/>
        <p:txBody>
          <a:bodyPr/>
          <a:lstStyle/>
          <a:p>
            <a:r>
              <a:rPr lang="en-AU"/>
              <a:t>Talk yourself out of it!</a:t>
            </a:r>
            <a:endParaRPr lang="en-AU" dirty="0"/>
          </a:p>
        </p:txBody>
      </p:sp>
      <p:sp>
        <p:nvSpPr>
          <p:cNvPr id="3" name="Content Placeholder 2"/>
          <p:cNvSpPr>
            <a:spLocks noGrp="1"/>
          </p:cNvSpPr>
          <p:nvPr>
            <p:ph idx="1"/>
          </p:nvPr>
        </p:nvSpPr>
        <p:spPr/>
        <p:txBody>
          <a:bodyPr/>
          <a:lstStyle/>
          <a:p>
            <a:endParaRPr lang="en-AU"/>
          </a:p>
          <a:p>
            <a:endParaRPr lang="en-US"/>
          </a:p>
          <a:p>
            <a:endParaRPr lang="en-US"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9</a:t>
            </a:fld>
            <a:endParaRPr lang="en-US" dirty="0"/>
          </a:p>
        </p:txBody>
      </p:sp>
      <p:sp>
        <p:nvSpPr>
          <p:cNvPr id="6" name="TextBox 5"/>
          <p:cNvSpPr txBox="1"/>
          <p:nvPr/>
        </p:nvSpPr>
        <p:spPr>
          <a:xfrm>
            <a:off x="1246195" y="1230217"/>
            <a:ext cx="4668762" cy="2308324"/>
          </a:xfrm>
          <a:prstGeom prst="rect">
            <a:avLst/>
          </a:prstGeom>
          <a:noFill/>
        </p:spPr>
        <p:txBody>
          <a:bodyPr wrap="square" rtlCol="0">
            <a:spAutoFit/>
          </a:bodyPr>
          <a:lstStyle/>
          <a:p>
            <a:r>
              <a:rPr lang="en-AU" sz="2400" b="1" dirty="0"/>
              <a:t>Condition 1</a:t>
            </a:r>
          </a:p>
          <a:p>
            <a:pPr marL="80963" lvl="1"/>
            <a:r>
              <a:rPr lang="en-AU" sz="2400" dirty="0"/>
              <a:t>8  3  6  2</a:t>
            </a:r>
          </a:p>
          <a:p>
            <a:pPr marL="80963" lvl="1"/>
            <a:r>
              <a:rPr lang="en-AU" sz="2400" dirty="0"/>
              <a:t>1  9  4  3  7</a:t>
            </a:r>
          </a:p>
          <a:p>
            <a:pPr marL="80963" lvl="1"/>
            <a:r>
              <a:rPr lang="en-AU" sz="2400" dirty="0"/>
              <a:t>4  6  1  9  7  5</a:t>
            </a:r>
          </a:p>
          <a:p>
            <a:pPr marL="80963" lvl="1"/>
            <a:r>
              <a:rPr lang="en-AU" sz="2400" dirty="0"/>
              <a:t>2  8  1  3  6  2  5</a:t>
            </a:r>
          </a:p>
          <a:p>
            <a:pPr marL="80963" lvl="1"/>
            <a:r>
              <a:rPr lang="en-AU" sz="2400" dirty="0"/>
              <a:t>5  8  9  4  6  1  7  3</a:t>
            </a:r>
          </a:p>
        </p:txBody>
      </p:sp>
      <p:sp>
        <p:nvSpPr>
          <p:cNvPr id="7" name="TextBox 6"/>
          <p:cNvSpPr txBox="1"/>
          <p:nvPr/>
        </p:nvSpPr>
        <p:spPr>
          <a:xfrm>
            <a:off x="6717695" y="1200670"/>
            <a:ext cx="4668762" cy="2308324"/>
          </a:xfrm>
          <a:prstGeom prst="rect">
            <a:avLst/>
          </a:prstGeom>
          <a:noFill/>
        </p:spPr>
        <p:txBody>
          <a:bodyPr wrap="square" rtlCol="0">
            <a:spAutoFit/>
          </a:bodyPr>
          <a:lstStyle/>
          <a:p>
            <a:r>
              <a:rPr lang="fr-FR" sz="2400" b="1" dirty="0"/>
              <a:t>Condition 2</a:t>
            </a:r>
          </a:p>
          <a:p>
            <a:pPr marL="80963"/>
            <a:r>
              <a:rPr lang="fr-FR" sz="2400" dirty="0"/>
              <a:t>3  1  4  8</a:t>
            </a:r>
          </a:p>
          <a:p>
            <a:pPr marL="80963"/>
            <a:r>
              <a:rPr lang="fr-FR" sz="2400" dirty="0"/>
              <a:t>7  6  9  5  2</a:t>
            </a:r>
          </a:p>
          <a:p>
            <a:pPr marL="80963"/>
            <a:r>
              <a:rPr lang="fr-FR" sz="2400" dirty="0"/>
              <a:t>5  3  2  9  8  4</a:t>
            </a:r>
          </a:p>
          <a:p>
            <a:pPr marL="80963"/>
            <a:r>
              <a:rPr lang="fr-FR" sz="2400" dirty="0"/>
              <a:t>4  1  2  9  5  7  6</a:t>
            </a:r>
          </a:p>
          <a:p>
            <a:pPr marL="80963"/>
            <a:r>
              <a:rPr lang="fr-FR" sz="2400" dirty="0"/>
              <a:t>3  5  2  6  1  8  7  4 </a:t>
            </a:r>
            <a:r>
              <a:rPr lang="fr-FR" dirty="0"/>
              <a:t> </a:t>
            </a:r>
            <a:endParaRPr lang="en-AU" dirty="0"/>
          </a:p>
        </p:txBody>
      </p:sp>
      <p:sp>
        <p:nvSpPr>
          <p:cNvPr id="8" name="TextBox 7"/>
          <p:cNvSpPr txBox="1"/>
          <p:nvPr/>
        </p:nvSpPr>
        <p:spPr>
          <a:xfrm>
            <a:off x="737794" y="4117345"/>
            <a:ext cx="10666790" cy="1169551"/>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AU" sz="2000" dirty="0"/>
              <a:t>Which condition was harder? Why?</a:t>
            </a:r>
          </a:p>
          <a:p>
            <a:pPr marL="342900" indent="-342900">
              <a:spcBef>
                <a:spcPts val="1200"/>
              </a:spcBef>
              <a:buFont typeface="Arial" panose="020B0604020202020204" pitchFamily="34" charset="0"/>
              <a:buChar char="•"/>
            </a:pPr>
            <a:endParaRPr lang="en-AU" sz="2000" dirty="0"/>
          </a:p>
          <a:p>
            <a:pPr marL="342900" indent="-342900">
              <a:buFont typeface="Arial" panose="020B0604020202020204" pitchFamily="34" charset="0"/>
              <a:buChar char="•"/>
            </a:pPr>
            <a:r>
              <a:rPr lang="en-AU" sz="2000" dirty="0"/>
              <a:t>What strategies did you use in the task?</a:t>
            </a:r>
          </a:p>
        </p:txBody>
      </p:sp>
    </p:spTree>
    <p:extLst>
      <p:ext uri="{BB962C8B-B14F-4D97-AF65-F5344CB8AC3E}">
        <p14:creationId xmlns:p14="http://schemas.microsoft.com/office/powerpoint/2010/main" val="2902596225"/>
      </p:ext>
    </p:extLst>
  </p:cSld>
  <p:clrMapOvr>
    <a:masterClrMapping/>
  </p:clrMapOvr>
</p:sld>
</file>

<file path=ppt/theme/theme1.xml><?xml version="1.0" encoding="utf-8"?>
<a:theme xmlns:a="http://schemas.openxmlformats.org/drawingml/2006/main" name="1_Content Slide_no logo">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F7DA11B-A0FC-44BB-A89E-EEBCE657ECF8}"/>
    </a:ext>
  </a:extLst>
</a:theme>
</file>

<file path=ppt/theme/theme2.xml><?xml version="1.0" encoding="utf-8"?>
<a:theme xmlns:a="http://schemas.openxmlformats.org/drawingml/2006/main" name="1_Content Slide_Blue_No Banner">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D4F6616-5876-4396-AB62-3B5EC98C0AA3}"/>
    </a:ext>
  </a:extLst>
</a:theme>
</file>

<file path=ppt/theme/theme3.xml><?xml version="1.0" encoding="utf-8"?>
<a:theme xmlns:a="http://schemas.openxmlformats.org/drawingml/2006/main" name="2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62500" lnSpcReduction="20000"/>
      </a:bodyPr>
      <a:lstStyle>
        <a:defPPr>
          <a:defRPr b="0" dirty="0" smtClean="0"/>
        </a:defPPr>
      </a:lstStyle>
    </a:txDef>
  </a:objectDefaults>
  <a:extraClrSchemeLst/>
  <a:extLst>
    <a:ext uri="{05A4C25C-085E-4340-85A3-A5531E510DB2}">
      <thm15:themeFamily xmlns:thm15="http://schemas.microsoft.com/office/thememl/2012/main" name="Presentation3" id="{C71152DD-7803-4D47-8622-50DEA75D2C76}" vid="{5046D5F4-E62F-457E-94DE-B710A96D6D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6D28EE2C6A8647B82B44CF8CCBE857" ma:contentTypeVersion="5" ma:contentTypeDescription="Create a new document." ma:contentTypeScope="" ma:versionID="db56242bc51a065486d413c05ba845ba">
  <xsd:schema xmlns:xsd="http://www.w3.org/2001/XMLSchema" xmlns:xs="http://www.w3.org/2001/XMLSchema" xmlns:p="http://schemas.microsoft.com/office/2006/metadata/properties" xmlns:ns2="58ead461-8b71-4d91-ae50-328c1b3418b2" targetNamespace="http://schemas.microsoft.com/office/2006/metadata/properties" ma:root="true" ma:fieldsID="ddba7d0f9d650eb8f54044a1c8a6d4c1" ns2:_="">
    <xsd:import namespace="58ead461-8b71-4d91-ae50-328c1b3418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ead461-8b71-4d91-ae50-328c1b341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848061-1676-41E9-AF5E-3BEFAA79D6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ead461-8b71-4d91-ae50-328c1b3418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378F28-3A74-4C7F-8DD0-B044565BCB0E}">
  <ds:schemaRefs>
    <ds:schemaRef ds:uri="http://schemas.microsoft.com/sharepoint/v3/contenttype/forms"/>
  </ds:schemaRefs>
</ds:datastoreItem>
</file>

<file path=customXml/itemProps3.xml><?xml version="1.0" encoding="utf-8"?>
<ds:datastoreItem xmlns:ds="http://schemas.openxmlformats.org/officeDocument/2006/customXml" ds:itemID="{9576FB1C-29F8-4DC3-B5F3-BDD13EC50CBC}">
  <ds:schemaRefs>
    <ds:schemaRef ds:uri="http://purl.org/dc/dcmitype/"/>
    <ds:schemaRef ds:uri="http://schemas.microsoft.com/office/2006/documentManagement/types"/>
    <ds:schemaRef ds:uri="http://schemas.microsoft.com/office/infopath/2007/PartnerControls"/>
    <ds:schemaRef ds:uri="http://purl.org/dc/terms/"/>
    <ds:schemaRef ds:uri="58ead461-8b71-4d91-ae50-328c1b3418b2"/>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ACI-Template-2018_16-9</Template>
  <TotalTime>60462</TotalTime>
  <Words>3473</Words>
  <Application>Microsoft Office PowerPoint</Application>
  <PresentationFormat>Widescreen</PresentationFormat>
  <Paragraphs>397</Paragraphs>
  <Slides>25</Slides>
  <Notes>24</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Calibri</vt:lpstr>
      <vt:lpstr>Franklin Gothic Medium</vt:lpstr>
      <vt:lpstr>Helvetica</vt:lpstr>
      <vt:lpstr>Wingdings</vt:lpstr>
      <vt:lpstr>1_Content Slide_no logo</vt:lpstr>
      <vt:lpstr>1_Content Slide_Blue_No Banner</vt:lpstr>
      <vt:lpstr>2_Cover Slide</vt:lpstr>
      <vt:lpstr>Module 9: The Self-talker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Advanced Neuropsychological Treatment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Drug Cognitive Enhancement Program Module 9: The Self-Talker</dc:title>
  <dc:creator>NSW Agency for Clinical Innovation;Advanced Neuropsychological Treatment Services</dc:creator>
  <cp:lastModifiedBy>Bronwyn Potter (Agency for Clinical Innovation)</cp:lastModifiedBy>
  <cp:revision>512</cp:revision>
  <cp:lastPrinted>2019-01-14T01:02:39Z</cp:lastPrinted>
  <dcterms:created xsi:type="dcterms:W3CDTF">2015-05-28T01:25:17Z</dcterms:created>
  <dcterms:modified xsi:type="dcterms:W3CDTF">2023-05-23T01:37:50Z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0x010100846D28EE2C6A8647B82B44CF8CCBE857</vt:lpwstr>
  </property>
</Properties>
</file>