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2" r:id="rId4"/>
    <p:sldMasterId id="2147483701" r:id="rId5"/>
    <p:sldMasterId id="2147483705" r:id="rId6"/>
  </p:sldMasterIdLst>
  <p:notesMasterIdLst>
    <p:notesMasterId r:id="rId34"/>
  </p:notesMasterIdLst>
  <p:handoutMasterIdLst>
    <p:handoutMasterId r:id="rId35"/>
  </p:handoutMasterIdLst>
  <p:sldIdLst>
    <p:sldId id="1075" r:id="rId7"/>
    <p:sldId id="440" r:id="rId8"/>
    <p:sldId id="1067" r:id="rId9"/>
    <p:sldId id="1068" r:id="rId10"/>
    <p:sldId id="1076" r:id="rId11"/>
    <p:sldId id="595" r:id="rId12"/>
    <p:sldId id="596" r:id="rId13"/>
    <p:sldId id="521" r:id="rId14"/>
    <p:sldId id="597" r:id="rId15"/>
    <p:sldId id="598" r:id="rId16"/>
    <p:sldId id="446" r:id="rId17"/>
    <p:sldId id="443" r:id="rId18"/>
    <p:sldId id="447" r:id="rId19"/>
    <p:sldId id="442" r:id="rId20"/>
    <p:sldId id="444" r:id="rId21"/>
    <p:sldId id="599" r:id="rId22"/>
    <p:sldId id="600" r:id="rId23"/>
    <p:sldId id="454" r:id="rId24"/>
    <p:sldId id="602" r:id="rId25"/>
    <p:sldId id="601" r:id="rId26"/>
    <p:sldId id="524" r:id="rId27"/>
    <p:sldId id="1078" r:id="rId28"/>
    <p:sldId id="461" r:id="rId29"/>
    <p:sldId id="603" r:id="rId30"/>
    <p:sldId id="1069" r:id="rId31"/>
    <p:sldId id="1071" r:id="rId32"/>
    <p:sldId id="1079" r:id="rId33"/>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inette Sedwell" initials="AS" lastIdx="3" clrIdx="0">
    <p:extLst>
      <p:ext uri="{19B8F6BF-5375-455C-9EA6-DF929625EA0E}">
        <p15:presenceInfo xmlns:p15="http://schemas.microsoft.com/office/powerpoint/2012/main" userId="S-1-5-21-3772680477-1142385537-1250377330-80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95" autoAdjust="0"/>
    <p:restoredTop sz="68653" autoAdjust="0"/>
  </p:normalViewPr>
  <p:slideViewPr>
    <p:cSldViewPr snapToGrid="0" snapToObjects="1">
      <p:cViewPr varScale="1">
        <p:scale>
          <a:sx n="78" d="100"/>
          <a:sy n="78" d="100"/>
        </p:scale>
        <p:origin x="1356" y="9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0T11:03:00.019" idx="3">
    <p:pos x="4647" y="1452"/>
    <p:text>replace with previous foot on brake slide - this one doesnt maske sense</p:text>
    <p:extLst>
      <p:ext uri="{C676402C-5697-4E1C-873F-D02D1690AC5C}">
        <p15:threadingInfo xmlns:p15="http://schemas.microsoft.com/office/powerpoint/2012/main" timeZoneBias="-6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31ED7B34-EEDD-E24D-BD46-1597653B9BF8}" type="datetimeFigureOut">
              <a:rPr lang="en-US" smtClean="0"/>
              <a:t>5/23/2023</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83FD9064-53CC-654E-9ACC-F75C60F22DE4}" type="slidenum">
              <a:rPr lang="en-US" smtClean="0"/>
              <a:t>‹#›</a:t>
            </a:fld>
            <a:endParaRPr lang="en-US"/>
          </a:p>
        </p:txBody>
      </p:sp>
    </p:spTree>
    <p:extLst>
      <p:ext uri="{BB962C8B-B14F-4D97-AF65-F5344CB8AC3E}">
        <p14:creationId xmlns:p14="http://schemas.microsoft.com/office/powerpoint/2010/main" val="314447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AC26B5D1-E978-3F4A-991B-C5331B632E8E}" type="datetimeFigureOut">
              <a:rPr lang="en-US" smtClean="0"/>
              <a:t>5/23/2023</a:t>
            </a:fld>
            <a:endParaRPr lang="en-US"/>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65B1F220-AC8F-0940-8CE6-971FDE532671}" type="slidenum">
              <a:rPr lang="en-US" smtClean="0"/>
              <a:t>‹#›</a:t>
            </a:fld>
            <a:endParaRPr lang="en-US"/>
          </a:p>
        </p:txBody>
      </p:sp>
    </p:spTree>
    <p:extLst>
      <p:ext uri="{BB962C8B-B14F-4D97-AF65-F5344CB8AC3E}">
        <p14:creationId xmlns:p14="http://schemas.microsoft.com/office/powerpoint/2010/main" val="18911005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96301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[click to animate slide] –</a:t>
            </a:r>
            <a:r>
              <a:rPr lang="en-AU"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are some things infants/toddlers might want straight away?</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 to animate slide] –</a:t>
            </a:r>
            <a:r>
              <a:rPr lang="en-AU"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are some standard parental responses to these toddlers’ demands?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[click to animate slide] –</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And what about teenagers?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No amount of teaching rules or social boundaries from our parents can prepare us for the strong need for inhibition we develop as teenagers. </a:t>
            </a:r>
          </a:p>
        </p:txBody>
      </p:sp>
      <p:sp>
        <p:nvSpPr>
          <p:cNvPr id="4" name="Slide Number Placeholder 3"/>
          <p:cNvSpPr>
            <a:spLocks noGrp="1"/>
          </p:cNvSpPr>
          <p:nvPr>
            <p:ph type="sldNum" sz="quarter" idx="10"/>
          </p:nvPr>
        </p:nvSpPr>
        <p:spPr/>
        <p:txBody>
          <a:bodyPr/>
          <a:lstStyle/>
          <a:p>
            <a:fld id="{65B1F220-AC8F-0940-8CE6-971FDE532671}" type="slidenum">
              <a:rPr lang="en-US" smtClean="0"/>
              <a:t>10</a:t>
            </a:fld>
            <a:endParaRPr lang="en-US"/>
          </a:p>
        </p:txBody>
      </p:sp>
    </p:spTree>
    <p:extLst>
      <p:ext uri="{BB962C8B-B14F-4D97-AF65-F5344CB8AC3E}">
        <p14:creationId xmlns:p14="http://schemas.microsoft.com/office/powerpoint/2010/main" val="2295745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So, the child who can inhibit (or put the brakes on) their behaviour due to their parents teaching them social rules might be represented by this Vespa 400 car.</a:t>
            </a:r>
          </a:p>
        </p:txBody>
      </p:sp>
      <p:sp>
        <p:nvSpPr>
          <p:cNvPr id="4" name="Slide Number Placeholder 3"/>
          <p:cNvSpPr>
            <a:spLocks noGrp="1"/>
          </p:cNvSpPr>
          <p:nvPr>
            <p:ph type="sldNum" sz="quarter" idx="10"/>
          </p:nvPr>
        </p:nvSpPr>
        <p:spPr/>
        <p:txBody>
          <a:bodyPr/>
          <a:lstStyle/>
          <a:p>
            <a:fld id="{65B1F220-AC8F-0940-8CE6-971FDE532671}" type="slidenum">
              <a:rPr lang="en-US" smtClean="0"/>
              <a:t>11</a:t>
            </a:fld>
            <a:endParaRPr lang="en-US"/>
          </a:p>
        </p:txBody>
      </p:sp>
    </p:spTree>
    <p:extLst>
      <p:ext uri="{BB962C8B-B14F-4D97-AF65-F5344CB8AC3E}">
        <p14:creationId xmlns:p14="http://schemas.microsoft.com/office/powerpoint/2010/main" val="553291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quite a small car, with a small engine but very well proportioned and designed.</a:t>
            </a:r>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12</a:t>
            </a:fld>
            <a:endParaRPr lang="en-US"/>
          </a:p>
        </p:txBody>
      </p:sp>
    </p:spTree>
    <p:extLst>
      <p:ext uri="{BB962C8B-B14F-4D97-AF65-F5344CB8AC3E}">
        <p14:creationId xmlns:p14="http://schemas.microsoft.com/office/powerpoint/2010/main" val="3307638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And quite capable of getting people from A to B.</a:t>
            </a:r>
          </a:p>
        </p:txBody>
      </p:sp>
      <p:sp>
        <p:nvSpPr>
          <p:cNvPr id="4" name="Slide Number Placeholder 3"/>
          <p:cNvSpPr>
            <a:spLocks noGrp="1"/>
          </p:cNvSpPr>
          <p:nvPr>
            <p:ph type="sldNum" sz="quarter" idx="10"/>
          </p:nvPr>
        </p:nvSpPr>
        <p:spPr/>
        <p:txBody>
          <a:bodyPr/>
          <a:lstStyle/>
          <a:p>
            <a:fld id="{65B1F220-AC8F-0940-8CE6-971FDE532671}" type="slidenum">
              <a:rPr lang="en-US" smtClean="0"/>
              <a:t>13</a:t>
            </a:fld>
            <a:endParaRPr lang="en-US"/>
          </a:p>
        </p:txBody>
      </p:sp>
    </p:spTree>
    <p:extLst>
      <p:ext uri="{BB962C8B-B14F-4D97-AF65-F5344CB8AC3E}">
        <p14:creationId xmlns:p14="http://schemas.microsoft.com/office/powerpoint/2010/main" val="3515274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However, during adolescence, our body and brain prepare us for adulthood.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This involves a rapid change in the nature and amount of various chemicals in the brain and body. </a:t>
            </a:r>
          </a:p>
        </p:txBody>
      </p:sp>
      <p:sp>
        <p:nvSpPr>
          <p:cNvPr id="4" name="Slide Number Placeholder 3"/>
          <p:cNvSpPr>
            <a:spLocks noGrp="1"/>
          </p:cNvSpPr>
          <p:nvPr>
            <p:ph type="sldNum" sz="quarter" idx="10"/>
          </p:nvPr>
        </p:nvSpPr>
        <p:spPr/>
        <p:txBody>
          <a:bodyPr/>
          <a:lstStyle/>
          <a:p>
            <a:fld id="{65B1F220-AC8F-0940-8CE6-971FDE532671}" type="slidenum">
              <a:rPr lang="en-US" smtClean="0"/>
              <a:t>14</a:t>
            </a:fld>
            <a:endParaRPr lang="en-US"/>
          </a:p>
        </p:txBody>
      </p:sp>
    </p:spTree>
    <p:extLst>
      <p:ext uri="{BB962C8B-B14F-4D97-AF65-F5344CB8AC3E}">
        <p14:creationId xmlns:p14="http://schemas.microsoft.com/office/powerpoint/2010/main" val="1886919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[Click to show transition to hotted</a:t>
            </a:r>
            <a:r>
              <a:rPr lang="en-AU" baseline="0" dirty="0"/>
              <a:t> up version.]</a:t>
            </a:r>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15</a:t>
            </a:fld>
            <a:endParaRPr lang="en-US"/>
          </a:p>
        </p:txBody>
      </p:sp>
    </p:spTree>
    <p:extLst>
      <p:ext uri="{BB962C8B-B14F-4D97-AF65-F5344CB8AC3E}">
        <p14:creationId xmlns:p14="http://schemas.microsoft.com/office/powerpoint/2010/main" val="3651040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How well equipped is the hotted up Vespa in terms of:</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Suspension?</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Steering?</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Braking?</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Vespa has brakes that are good enough to stop it when it is just a Vespa (its childhood form). However, with the V8 engine and power, it </a:t>
            </a:r>
            <a:r>
              <a:rPr lang="en-AU" sz="1200" b="1" kern="1200" dirty="0">
                <a:solidFill>
                  <a:schemeClr val="tx1"/>
                </a:solidFill>
                <a:effectLst/>
                <a:latin typeface="+mn-lt"/>
                <a:ea typeface="+mn-ea"/>
                <a:cs typeface="+mn-cs"/>
              </a:rPr>
              <a:t>needs much better brakes</a:t>
            </a:r>
            <a:r>
              <a:rPr lang="en-AU" sz="1200" kern="120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Adolescence is a time when the engine power is far too great for the brakes to always be able to stop the vehicle.</a:t>
            </a:r>
          </a:p>
        </p:txBody>
      </p:sp>
      <p:sp>
        <p:nvSpPr>
          <p:cNvPr id="4" name="Slide Number Placeholder 3"/>
          <p:cNvSpPr>
            <a:spLocks noGrp="1"/>
          </p:cNvSpPr>
          <p:nvPr>
            <p:ph type="sldNum" sz="quarter" idx="10"/>
          </p:nvPr>
        </p:nvSpPr>
        <p:spPr/>
        <p:txBody>
          <a:bodyPr/>
          <a:lstStyle/>
          <a:p>
            <a:fld id="{65B1F220-AC8F-0940-8CE6-971FDE532671}" type="slidenum">
              <a:rPr lang="en-US" smtClean="0"/>
              <a:t>16</a:t>
            </a:fld>
            <a:endParaRPr lang="en-US"/>
          </a:p>
        </p:txBody>
      </p:sp>
    </p:spTree>
    <p:extLst>
      <p:ext uri="{BB962C8B-B14F-4D97-AF65-F5344CB8AC3E}">
        <p14:creationId xmlns:p14="http://schemas.microsoft.com/office/powerpoint/2010/main" val="419319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AU" sz="1200" kern="1200" dirty="0">
                <a:solidFill>
                  <a:schemeClr val="tx1"/>
                </a:solidFill>
                <a:effectLst/>
                <a:latin typeface="+mn-lt"/>
                <a:ea typeface="+mn-ea"/>
                <a:cs typeface="+mn-cs"/>
              </a:rPr>
              <a:t>The capacity for </a:t>
            </a:r>
            <a:r>
              <a:rPr lang="en-AU" sz="1200" b="1" kern="1200" dirty="0">
                <a:solidFill>
                  <a:schemeClr val="tx1"/>
                </a:solidFill>
                <a:effectLst/>
                <a:latin typeface="+mn-lt"/>
                <a:ea typeface="+mn-ea"/>
                <a:cs typeface="+mn-cs"/>
              </a:rPr>
              <a:t>putting the brakes on</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inhibition</a:t>
            </a:r>
            <a:r>
              <a:rPr lang="en-AU" sz="1200" kern="1200" dirty="0">
                <a:solidFill>
                  <a:schemeClr val="tx1"/>
                </a:solidFill>
                <a:effectLst/>
                <a:latin typeface="+mn-lt"/>
                <a:ea typeface="+mn-ea"/>
                <a:cs typeface="+mn-cs"/>
              </a:rPr>
              <a:t>) is slow to develop.</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For most people the braking capacity catches up with the engine power, sometimes by the late 20s or early 30s. </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This comes through </a:t>
            </a:r>
            <a:r>
              <a:rPr lang="en-AU" sz="1200" b="1" kern="1200" dirty="0">
                <a:solidFill>
                  <a:schemeClr val="tx1"/>
                </a:solidFill>
                <a:effectLst/>
                <a:latin typeface="+mn-lt"/>
                <a:ea typeface="+mn-ea"/>
                <a:cs typeface="+mn-cs"/>
              </a:rPr>
              <a:t>practice</a:t>
            </a:r>
            <a:r>
              <a:rPr lang="en-AU" sz="1200" kern="1200" dirty="0">
                <a:solidFill>
                  <a:schemeClr val="tx1"/>
                </a:solidFill>
                <a:effectLst/>
                <a:latin typeface="+mn-lt"/>
                <a:ea typeface="+mn-ea"/>
                <a:cs typeface="+mn-cs"/>
              </a:rPr>
              <a:t>. </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So, developing appropriate inhibition comes about by </a:t>
            </a:r>
            <a:r>
              <a:rPr lang="en-AU" sz="1200" b="1" kern="1200" dirty="0">
                <a:solidFill>
                  <a:schemeClr val="tx1"/>
                </a:solidFill>
                <a:effectLst/>
                <a:latin typeface="+mn-lt"/>
                <a:ea typeface="+mn-ea"/>
                <a:cs typeface="+mn-cs"/>
              </a:rPr>
              <a:t>practicing</a:t>
            </a:r>
            <a:r>
              <a:rPr lang="en-AU" sz="1200" kern="1200" dirty="0">
                <a:solidFill>
                  <a:schemeClr val="tx1"/>
                </a:solidFill>
                <a:effectLst/>
                <a:latin typeface="+mn-lt"/>
                <a:ea typeface="+mn-ea"/>
                <a:cs typeface="+mn-cs"/>
              </a:rPr>
              <a:t> things such as: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biting your tongue</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removing yourself from certain situations</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distracting yourself</a:t>
            </a:r>
          </a:p>
          <a:p>
            <a:pPr marL="457200" lvl="1" indent="0">
              <a:buFont typeface="Arial" panose="020B0604020202020204" pitchFamily="34" charset="0"/>
              <a:buNone/>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17</a:t>
            </a:fld>
            <a:endParaRPr lang="en-US"/>
          </a:p>
        </p:txBody>
      </p:sp>
    </p:spTree>
    <p:extLst>
      <p:ext uri="{BB962C8B-B14F-4D97-AF65-F5344CB8AC3E}">
        <p14:creationId xmlns:p14="http://schemas.microsoft.com/office/powerpoint/2010/main" val="2862659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inhibitor lives in the floor of the frontal lobes. So, it is like the brakes in a car, they are also on the floor. It might help you to visualise pressing the floor of your frontal lobes when you need to inhibit something.</a:t>
            </a:r>
          </a:p>
        </p:txBody>
      </p:sp>
      <p:sp>
        <p:nvSpPr>
          <p:cNvPr id="4" name="Slide Number Placeholder 3"/>
          <p:cNvSpPr>
            <a:spLocks noGrp="1"/>
          </p:cNvSpPr>
          <p:nvPr>
            <p:ph type="sldNum" sz="quarter" idx="10"/>
          </p:nvPr>
        </p:nvSpPr>
        <p:spPr/>
        <p:txBody>
          <a:bodyPr/>
          <a:lstStyle/>
          <a:p>
            <a:fld id="{65B1F220-AC8F-0940-8CE6-971FDE532671}" type="slidenum">
              <a:rPr lang="en-US" smtClean="0"/>
              <a:t>18</a:t>
            </a:fld>
            <a:endParaRPr lang="en-US"/>
          </a:p>
        </p:txBody>
      </p:sp>
    </p:spTree>
    <p:extLst>
      <p:ext uri="{BB962C8B-B14F-4D97-AF65-F5344CB8AC3E}">
        <p14:creationId xmlns:p14="http://schemas.microsoft.com/office/powerpoint/2010/main" val="490176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[Distribute additional treats to those that still have one on their table. Participants are welcome to now</a:t>
            </a:r>
            <a:r>
              <a:rPr lang="en-AU" sz="1200" kern="1200" baseline="0" dirty="0">
                <a:solidFill>
                  <a:schemeClr val="tx1"/>
                </a:solidFill>
                <a:effectLst/>
                <a:latin typeface="+mn-lt"/>
                <a:ea typeface="+mn-ea"/>
                <a:cs typeface="+mn-cs"/>
              </a:rPr>
              <a:t> eat their treats if appropriate.</a:t>
            </a:r>
            <a:r>
              <a:rPr lang="en-AU" sz="1200" kern="1200" dirty="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19</a:t>
            </a:fld>
            <a:endParaRPr lang="en-US"/>
          </a:p>
        </p:txBody>
      </p:sp>
    </p:spTree>
    <p:extLst>
      <p:ext uri="{BB962C8B-B14F-4D97-AF65-F5344CB8AC3E}">
        <p14:creationId xmlns:p14="http://schemas.microsoft.com/office/powerpoint/2010/main" val="127147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What does the Self-reflector monitor?</a:t>
            </a:r>
          </a:p>
          <a:p>
            <a:r>
              <a:rPr lang="en-AU" sz="1200" kern="1200" dirty="0">
                <a:solidFill>
                  <a:schemeClr val="tx1"/>
                </a:solidFill>
                <a:effectLst/>
                <a:latin typeface="+mn-lt"/>
                <a:ea typeface="+mn-ea"/>
                <a:cs typeface="+mn-cs"/>
              </a:rPr>
              <a:t>[Answer: T</a:t>
            </a:r>
            <a:r>
              <a:rPr lang="en-US" sz="1200" kern="1200" dirty="0">
                <a:solidFill>
                  <a:schemeClr val="tx1"/>
                </a:solidFill>
                <a:effectLst/>
                <a:latin typeface="+mn-lt"/>
                <a:ea typeface="+mn-ea"/>
                <a:cs typeface="+mn-cs"/>
              </a:rPr>
              <a:t>he internal and external environments and/or time]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What level of stress helps us do something well?</a:t>
            </a:r>
          </a:p>
          <a:p>
            <a:r>
              <a:rPr lang="en-AU" sz="1200" kern="1200" dirty="0">
                <a:solidFill>
                  <a:schemeClr val="tx1"/>
                </a:solidFill>
                <a:effectLst/>
                <a:latin typeface="+mn-lt"/>
                <a:ea typeface="+mn-ea"/>
                <a:cs typeface="+mn-cs"/>
              </a:rPr>
              <a:t>[Answer: not too much and not too little]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What is the best way to manage time pressure?</a:t>
            </a:r>
          </a:p>
          <a:p>
            <a:r>
              <a:rPr lang="en-AU" sz="1200" kern="1200" dirty="0">
                <a:solidFill>
                  <a:schemeClr val="tx1"/>
                </a:solidFill>
                <a:effectLst/>
                <a:latin typeface="+mn-lt"/>
                <a:ea typeface="+mn-ea"/>
                <a:cs typeface="+mn-cs"/>
              </a:rPr>
              <a:t>[Answer: Give yourself enough time to do the task</a:t>
            </a:r>
            <a:r>
              <a:rPr lang="en-AU" sz="1200" kern="1200" baseline="0" dirty="0">
                <a:solidFill>
                  <a:schemeClr val="tx1"/>
                </a:solidFill>
                <a:effectLst/>
                <a:latin typeface="+mn-lt"/>
                <a:ea typeface="+mn-ea"/>
                <a:cs typeface="+mn-cs"/>
              </a:rPr>
              <a:t> (Recognise, Prevent and Deal)]</a:t>
            </a:r>
          </a:p>
        </p:txBody>
      </p:sp>
      <p:sp>
        <p:nvSpPr>
          <p:cNvPr id="4" name="Slide Number Placeholder 3"/>
          <p:cNvSpPr>
            <a:spLocks noGrp="1"/>
          </p:cNvSpPr>
          <p:nvPr>
            <p:ph type="sldNum" sz="quarter" idx="10"/>
          </p:nvPr>
        </p:nvSpPr>
        <p:spPr/>
        <p:txBody>
          <a:bodyPr/>
          <a:lstStyle/>
          <a:p>
            <a:fld id="{65B1F220-AC8F-0940-8CE6-971FDE532671}" type="slidenum">
              <a:rPr lang="en-US" smtClean="0"/>
              <a:t>2</a:t>
            </a:fld>
            <a:endParaRPr lang="en-US"/>
          </a:p>
        </p:txBody>
      </p:sp>
    </p:spTree>
    <p:extLst>
      <p:ext uri="{BB962C8B-B14F-4D97-AF65-F5344CB8AC3E}">
        <p14:creationId xmlns:p14="http://schemas.microsoft.com/office/powerpoint/2010/main" val="3522288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What were the strategies you used to help you manage the temptation of the treat?</a:t>
            </a:r>
          </a:p>
          <a:p>
            <a:r>
              <a:rPr lang="en-AU" sz="1200" kern="1200" dirty="0">
                <a:solidFill>
                  <a:schemeClr val="tx1"/>
                </a:solidFill>
                <a:effectLst/>
                <a:latin typeface="+mn-lt"/>
                <a:ea typeface="+mn-ea"/>
                <a:cs typeface="+mn-cs"/>
              </a:rPr>
              <a:t>[List on board and encourage participants to write the ones most useful to them on their TTT form.]</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[click to animate slide</a:t>
            </a:r>
            <a:r>
              <a:rPr lang="en-AU" sz="1200" kern="1200" baseline="0" dirty="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When children in the original experiment were followed up as adults, they found that children who used these kinds of strategies had better:</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educational attainment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higher SAT (like HSC) scores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ability to cope with stress/frustration, and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body mass index.</a:t>
            </a:r>
          </a:p>
        </p:txBody>
      </p:sp>
      <p:sp>
        <p:nvSpPr>
          <p:cNvPr id="4" name="Slide Number Placeholder 3"/>
          <p:cNvSpPr>
            <a:spLocks noGrp="1"/>
          </p:cNvSpPr>
          <p:nvPr>
            <p:ph type="sldNum" sz="quarter" idx="10"/>
          </p:nvPr>
        </p:nvSpPr>
        <p:spPr/>
        <p:txBody>
          <a:bodyPr/>
          <a:lstStyle/>
          <a:p>
            <a:fld id="{65B1F220-AC8F-0940-8CE6-971FDE532671}" type="slidenum">
              <a:rPr lang="en-US" smtClean="0"/>
              <a:t>20</a:t>
            </a:fld>
            <a:endParaRPr lang="en-US"/>
          </a:p>
        </p:txBody>
      </p:sp>
    </p:spTree>
    <p:extLst>
      <p:ext uri="{BB962C8B-B14F-4D97-AF65-F5344CB8AC3E}">
        <p14:creationId xmlns:p14="http://schemas.microsoft.com/office/powerpoint/2010/main" val="3307316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order </a:t>
            </a:r>
            <a:r>
              <a:rPr lang="en-US" sz="1200" b="1" kern="1200" dirty="0">
                <a:solidFill>
                  <a:schemeClr val="tx1"/>
                </a:solidFill>
                <a:effectLst/>
                <a:latin typeface="+mn-lt"/>
                <a:ea typeface="+mn-ea"/>
                <a:cs typeface="+mn-cs"/>
              </a:rPr>
              <a:t>to achieve our goals</a:t>
            </a:r>
            <a:r>
              <a:rPr lang="en-US" sz="1200" kern="1200" dirty="0">
                <a:solidFill>
                  <a:schemeClr val="tx1"/>
                </a:solidFill>
                <a:effectLst/>
                <a:latin typeface="+mn-lt"/>
                <a:ea typeface="+mn-ea"/>
                <a:cs typeface="+mn-cs"/>
              </a:rPr>
              <a:t>, we sometimes need to inhibit:</a:t>
            </a:r>
            <a:endParaRPr lang="en-AU" sz="1200" kern="1200" dirty="0">
              <a:solidFill>
                <a:schemeClr val="tx1"/>
              </a:solidFill>
              <a:effectLst/>
              <a:latin typeface="+mn-lt"/>
              <a:ea typeface="+mn-ea"/>
              <a:cs typeface="+mn-cs"/>
            </a:endParaRPr>
          </a:p>
          <a:p>
            <a:pPr marL="0" lvl="0" indent="0">
              <a:buFont typeface="Arial" panose="020B0604020202020204" pitchFamily="34" charset="0"/>
              <a:buNone/>
            </a:pPr>
            <a:endParaRPr lang="en-AU" sz="1200" b="1" kern="1200" dirty="0">
              <a:solidFill>
                <a:schemeClr val="tx1"/>
              </a:solidFill>
              <a:effectLst/>
              <a:latin typeface="+mn-lt"/>
              <a:ea typeface="+mn-ea"/>
              <a:cs typeface="+mn-cs"/>
            </a:endParaRPr>
          </a:p>
          <a:p>
            <a:pPr marL="0" lvl="0" indent="0">
              <a:buFont typeface="Arial" panose="020B0604020202020204" pitchFamily="34" charset="0"/>
              <a:buNone/>
            </a:pPr>
            <a:r>
              <a:rPr lang="en-US" sz="1200" b="1" kern="1200" dirty="0">
                <a:solidFill>
                  <a:schemeClr val="tx1"/>
                </a:solidFill>
                <a:effectLst/>
                <a:latin typeface="+mn-lt"/>
                <a:ea typeface="+mn-ea"/>
                <a:cs typeface="+mn-cs"/>
              </a:rPr>
              <a:t>Emotional</a:t>
            </a:r>
            <a:r>
              <a:rPr lang="en-US" sz="1200" kern="1200" dirty="0">
                <a:solidFill>
                  <a:schemeClr val="tx1"/>
                </a:solidFill>
                <a:effectLst/>
                <a:latin typeface="+mn-lt"/>
                <a:ea typeface="+mn-ea"/>
                <a:cs typeface="+mn-cs"/>
              </a:rPr>
              <a:t> reactions</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Which force you </a:t>
            </a:r>
            <a:r>
              <a:rPr lang="en-US" sz="1200" b="1" kern="1200" dirty="0">
                <a:solidFill>
                  <a:schemeClr val="tx1"/>
                </a:solidFill>
                <a:effectLst/>
                <a:latin typeface="+mn-lt"/>
                <a:ea typeface="+mn-ea"/>
                <a:cs typeface="+mn-cs"/>
              </a:rPr>
              <a:t>into the past or present </a:t>
            </a:r>
            <a:r>
              <a:rPr lang="en-US" sz="1200" kern="1200" dirty="0">
                <a:solidFill>
                  <a:schemeClr val="tx1"/>
                </a:solidFill>
                <a:effectLst/>
                <a:latin typeface="+mn-lt"/>
                <a:ea typeface="+mn-ea"/>
                <a:cs typeface="+mn-cs"/>
              </a:rPr>
              <a:t>and </a:t>
            </a:r>
            <a:r>
              <a:rPr lang="en-US" sz="1200" b="1" u="none" kern="1200" dirty="0">
                <a:solidFill>
                  <a:schemeClr val="tx1"/>
                </a:solidFill>
                <a:effectLst/>
                <a:latin typeface="+mn-lt"/>
                <a:ea typeface="+mn-ea"/>
                <a:cs typeface="+mn-cs"/>
              </a:rPr>
              <a:t>away from a future focus</a:t>
            </a:r>
          </a:p>
          <a:p>
            <a:pPr marL="457200" lvl="1" indent="0">
              <a:buFont typeface="Arial" panose="020B0604020202020204" pitchFamily="34" charset="0"/>
              <a:buNone/>
            </a:pPr>
            <a:endParaRPr lang="en-AU" sz="1200" b="1" u="none" kern="1200" dirty="0">
              <a:solidFill>
                <a:schemeClr val="tx1"/>
              </a:solidFill>
              <a:effectLst/>
              <a:latin typeface="+mn-lt"/>
              <a:ea typeface="+mn-ea"/>
              <a:cs typeface="+mn-cs"/>
            </a:endParaRPr>
          </a:p>
          <a:p>
            <a:pPr marL="0" indent="0">
              <a:buFont typeface="Arial" panose="020B0604020202020204" pitchFamily="34" charset="0"/>
              <a:buNone/>
            </a:pPr>
            <a:r>
              <a:rPr lang="en-AU" sz="1200" kern="1200" dirty="0">
                <a:solidFill>
                  <a:schemeClr val="tx1"/>
                </a:solidFill>
                <a:effectLst/>
                <a:latin typeface="+mn-lt"/>
                <a:ea typeface="+mn-ea"/>
                <a:cs typeface="+mn-cs"/>
              </a:rPr>
              <a:t>For example, if you are feeling the emotion of fear, all of your mind, energy and focus point towards that thing you are fearful of, leaving you no mental space or energy to consider thinking about the future.</a:t>
            </a:r>
          </a:p>
          <a:p>
            <a:pPr marL="0" indent="0">
              <a:buFont typeface="Arial" panose="020B0604020202020204" pitchFamily="34" charset="0"/>
              <a:buNone/>
            </a:pP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err="1">
                <a:solidFill>
                  <a:schemeClr val="tx1"/>
                </a:solidFill>
                <a:effectLst/>
                <a:latin typeface="+mn-lt"/>
                <a:ea typeface="+mn-ea"/>
                <a:cs typeface="+mn-cs"/>
              </a:rPr>
              <a:t>Behavioural</a:t>
            </a:r>
            <a:r>
              <a:rPr lang="en-US" sz="1200" kern="1200" dirty="0">
                <a:solidFill>
                  <a:schemeClr val="tx1"/>
                </a:solidFill>
                <a:effectLst/>
                <a:latin typeface="+mn-lt"/>
                <a:ea typeface="+mn-ea"/>
                <a:cs typeface="+mn-cs"/>
              </a:rPr>
              <a:t> responses</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to distractions or triggers in the environment</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learned through habit</a:t>
            </a:r>
            <a:endParaRPr lang="en-AU"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e.g. bad posture</a:t>
            </a:r>
          </a:p>
          <a:p>
            <a:pPr marL="914400" lvl="2" indent="0">
              <a:buFont typeface="Arial" panose="020B0604020202020204" pitchFamily="34" charset="0"/>
              <a:buNone/>
            </a:pPr>
            <a:endParaRPr lang="en-AU"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For example, you might be in the middle of completing a very important task with an imminent deadline. Your ability to inhibit your want to check that </a:t>
            </a:r>
            <a:r>
              <a:rPr lang="en-AU" sz="1200" kern="1200" dirty="0" err="1">
                <a:solidFill>
                  <a:schemeClr val="tx1"/>
                </a:solidFill>
                <a:effectLst/>
                <a:latin typeface="+mn-lt"/>
                <a:ea typeface="+mn-ea"/>
                <a:cs typeface="+mn-cs"/>
              </a:rPr>
              <a:t>facebook</a:t>
            </a:r>
            <a:r>
              <a:rPr lang="en-AU" sz="1200" kern="1200" dirty="0">
                <a:solidFill>
                  <a:schemeClr val="tx1"/>
                </a:solidFill>
                <a:effectLst/>
                <a:latin typeface="+mn-lt"/>
                <a:ea typeface="+mn-ea"/>
                <a:cs typeface="+mn-cs"/>
              </a:rPr>
              <a:t> alert that just came through will make it more likely that you will get that deadline completed in time.</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21</a:t>
            </a:fld>
            <a:endParaRPr lang="en-US"/>
          </a:p>
        </p:txBody>
      </p:sp>
    </p:spTree>
    <p:extLst>
      <p:ext uri="{BB962C8B-B14F-4D97-AF65-F5344CB8AC3E}">
        <p14:creationId xmlns:p14="http://schemas.microsoft.com/office/powerpoint/2010/main" val="1430145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So, thoughts can inhibit our emotions and behavioural responses to triggers.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Inhibiting our emotions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[click to animate slide] –</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…allows us to stop and think about how acting on our emotions might lead to a future state that is away from our goals.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Similarly, inhibiting our behaviours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[click to animate slide] –</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…allows us to stop and think about how acting out that behaviour might not be in line with our goals.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[click to animate slide] –</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There are different thoughts that could help you stay goal focused</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713877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[click to animate slide]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Stop and Think technique encourages us to STOP and ask a few basic questions very quickly (THINK) that might then help us change our behaviour so it is more consistent with our goals, such 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the likely </a:t>
            </a:r>
            <a:r>
              <a:rPr lang="en-US" sz="1200" b="1" kern="1200" dirty="0">
                <a:solidFill>
                  <a:schemeClr val="tx1"/>
                </a:solidFill>
                <a:effectLst/>
                <a:latin typeface="+mn-lt"/>
                <a:ea typeface="+mn-ea"/>
                <a:cs typeface="+mn-cs"/>
              </a:rPr>
              <a:t>consequences</a:t>
            </a:r>
            <a:r>
              <a:rPr lang="en-US"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will this </a:t>
            </a:r>
            <a:r>
              <a:rPr lang="en-US" sz="1200" b="1" kern="1200" dirty="0">
                <a:solidFill>
                  <a:schemeClr val="tx1"/>
                </a:solidFill>
                <a:effectLst/>
                <a:latin typeface="+mn-lt"/>
                <a:ea typeface="+mn-ea"/>
                <a:cs typeface="+mn-cs"/>
              </a:rPr>
              <a:t>affect me and others</a:t>
            </a:r>
            <a:r>
              <a:rPr lang="en-US"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will this </a:t>
            </a:r>
            <a:r>
              <a:rPr lang="en-US" sz="1200" b="1" kern="1200" dirty="0">
                <a:solidFill>
                  <a:schemeClr val="tx1"/>
                </a:solidFill>
                <a:effectLst/>
                <a:latin typeface="+mn-lt"/>
                <a:ea typeface="+mn-ea"/>
                <a:cs typeface="+mn-cs"/>
              </a:rPr>
              <a:t>affect my goals</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For example, if you are queueing up to get into a live music venue or sporting event and someone nudges you from behind, causing you to spill your drink, </a:t>
            </a:r>
            <a:r>
              <a:rPr lang="en-AU" sz="1200" b="1" kern="1200" dirty="0">
                <a:solidFill>
                  <a:schemeClr val="tx1"/>
                </a:solidFill>
                <a:effectLst/>
                <a:latin typeface="+mn-lt"/>
                <a:ea typeface="+mn-ea"/>
                <a:cs typeface="+mn-cs"/>
              </a:rPr>
              <a:t>stopping and thinking</a:t>
            </a:r>
            <a:r>
              <a:rPr lang="en-AU" sz="1200" kern="1200" dirty="0">
                <a:solidFill>
                  <a:schemeClr val="tx1"/>
                </a:solidFill>
                <a:effectLst/>
                <a:latin typeface="+mn-lt"/>
                <a:ea typeface="+mn-ea"/>
                <a:cs typeface="+mn-cs"/>
              </a:rPr>
              <a:t> before acting on your anger may prevent you from yelling at or striking someone who may have themselves accidentally tripped and meant you no harm. They may even offer to buy you a new drink after apologising to you, if you provide the space and time for it.</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endParaRPr lang="en-AU" dirty="0"/>
          </a:p>
          <a:p>
            <a:r>
              <a:rPr lang="en-AU" dirty="0"/>
              <a:t>[Ask the participants</a:t>
            </a:r>
            <a:r>
              <a:rPr lang="en-AU" baseline="0" dirty="0"/>
              <a:t> to complete the Stop and Think Strategy Worksheet at page 20 of the Participant Workbook while thinking of the goal they have set. When completing each of the three questions, t</a:t>
            </a:r>
            <a:r>
              <a:rPr lang="en-AU" sz="1200" kern="1200" dirty="0">
                <a:solidFill>
                  <a:schemeClr val="tx1"/>
                </a:solidFill>
                <a:effectLst/>
                <a:latin typeface="+mn-lt"/>
                <a:ea typeface="+mn-ea"/>
                <a:cs typeface="+mn-cs"/>
              </a:rPr>
              <a:t>hey should first ask themselves “If I do what I feel the urge to do right now…” </a:t>
            </a:r>
            <a:endParaRPr lang="en-AU" baseline="0" dirty="0"/>
          </a:p>
          <a:p>
            <a:pPr marL="171450" indent="-171450">
              <a:buFont typeface="Arial" panose="020B0604020202020204" pitchFamily="34" charset="0"/>
              <a:buChar char="•"/>
            </a:pPr>
            <a:r>
              <a:rPr lang="en-AU" baseline="0" dirty="0"/>
              <a:t>Alternatively, select a goal from the Goal Menu on page 10 of the Participant Workbook and facilitate a group discussion to complete the Stop and Think Strategy Worksheet]</a:t>
            </a:r>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23</a:t>
            </a:fld>
            <a:endParaRPr lang="en-US"/>
          </a:p>
        </p:txBody>
      </p:sp>
    </p:spTree>
    <p:extLst>
      <p:ext uri="{BB962C8B-B14F-4D97-AF65-F5344CB8AC3E}">
        <p14:creationId xmlns:p14="http://schemas.microsoft.com/office/powerpoint/2010/main" val="3818748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Research shows that </a:t>
            </a:r>
            <a:r>
              <a:rPr lang="en-AU" sz="1200" b="1" kern="1200" dirty="0">
                <a:solidFill>
                  <a:schemeClr val="tx1"/>
                </a:solidFill>
                <a:effectLst/>
                <a:latin typeface="+mn-lt"/>
                <a:ea typeface="+mn-ea"/>
                <a:cs typeface="+mn-cs"/>
              </a:rPr>
              <a:t>practicing</a:t>
            </a:r>
            <a:r>
              <a:rPr lang="en-AU" sz="1200" kern="1200" dirty="0">
                <a:solidFill>
                  <a:schemeClr val="tx1"/>
                </a:solidFill>
                <a:effectLst/>
                <a:latin typeface="+mn-lt"/>
                <a:ea typeface="+mn-ea"/>
                <a:cs typeface="+mn-cs"/>
              </a:rPr>
              <a:t> one form of habit inhibition </a:t>
            </a:r>
            <a:r>
              <a:rPr lang="en-AU" sz="1200" b="1" kern="1200" dirty="0">
                <a:solidFill>
                  <a:schemeClr val="tx1"/>
                </a:solidFill>
                <a:effectLst/>
                <a:latin typeface="+mn-lt"/>
                <a:ea typeface="+mn-ea"/>
                <a:cs typeface="+mn-cs"/>
              </a:rPr>
              <a:t>improves inhibition more generally</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Specifically, inhibiting the habit of poor posture (over as little as a two week period) can help with inhibiting other things. </a:t>
            </a:r>
          </a:p>
          <a:p>
            <a:r>
              <a:rPr lang="en-AU" sz="1200" kern="1200" dirty="0">
                <a:solidFill>
                  <a:schemeClr val="tx1"/>
                </a:solidFill>
                <a:effectLst/>
                <a:latin typeface="+mn-lt"/>
                <a:ea typeface="+mn-ea"/>
                <a:cs typeface="+mn-cs"/>
              </a:rPr>
              <a:t>So, your brainwork is to fill in your Posture Diary </a:t>
            </a:r>
            <a:r>
              <a:rPr lang="en-AU" sz="1200" b="1" u="none" kern="1200" dirty="0">
                <a:solidFill>
                  <a:schemeClr val="tx1"/>
                </a:solidFill>
                <a:effectLst/>
                <a:latin typeface="+mn-lt"/>
                <a:ea typeface="+mn-ea"/>
                <a:cs typeface="+mn-cs"/>
              </a:rPr>
              <a:t>over the next two weeks</a:t>
            </a:r>
            <a:r>
              <a:rPr lang="en-AU" sz="1200" kern="1200" dirty="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Make a prediction of how much of this you will complete.</a:t>
            </a:r>
          </a:p>
        </p:txBody>
      </p:sp>
      <p:sp>
        <p:nvSpPr>
          <p:cNvPr id="4" name="Slide Number Placeholder 3"/>
          <p:cNvSpPr>
            <a:spLocks noGrp="1"/>
          </p:cNvSpPr>
          <p:nvPr>
            <p:ph type="sldNum" sz="quarter" idx="10"/>
          </p:nvPr>
        </p:nvSpPr>
        <p:spPr/>
        <p:txBody>
          <a:bodyPr/>
          <a:lstStyle/>
          <a:p>
            <a:fld id="{65B1F220-AC8F-0940-8CE6-971FDE532671}" type="slidenum">
              <a:rPr lang="en-US" smtClean="0"/>
              <a:t>24</a:t>
            </a:fld>
            <a:endParaRPr lang="en-US"/>
          </a:p>
        </p:txBody>
      </p:sp>
    </p:spTree>
    <p:extLst>
      <p:ext uri="{BB962C8B-B14F-4D97-AF65-F5344CB8AC3E}">
        <p14:creationId xmlns:p14="http://schemas.microsoft.com/office/powerpoint/2010/main" val="1140845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Predict how much of the brainwork you think you will complete</a:t>
            </a:r>
            <a:r>
              <a:rPr lang="en-AU" sz="1200" kern="1200" baseline="0" dirty="0">
                <a:solidFill>
                  <a:schemeClr val="tx1"/>
                </a:solidFill>
                <a:effectLst/>
                <a:latin typeface="+mn-lt"/>
                <a:ea typeface="+mn-ea"/>
                <a:cs typeface="+mn-cs"/>
              </a:rPr>
              <a:t> and write this down now.</a:t>
            </a:r>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25</a:t>
            </a:fld>
            <a:endParaRPr lang="en-US"/>
          </a:p>
        </p:txBody>
      </p:sp>
    </p:spTree>
    <p:extLst>
      <p:ext uri="{BB962C8B-B14F-4D97-AF65-F5344CB8AC3E}">
        <p14:creationId xmlns:p14="http://schemas.microsoft.com/office/powerpoint/2010/main" val="3320722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t>26</a:t>
            </a:fld>
            <a:endParaRPr lang="en-US"/>
          </a:p>
        </p:txBody>
      </p:sp>
    </p:spTree>
    <p:extLst>
      <p:ext uri="{BB962C8B-B14F-4D97-AF65-F5344CB8AC3E}">
        <p14:creationId xmlns:p14="http://schemas.microsoft.com/office/powerpoint/2010/main" val="3614820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Circle on your Brainwork Prediction Form how much of your brainwork you completed.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How well did you predict your own behaviour?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[Help anyone still not sure how to do this, but do not spend too long on it.]</a:t>
            </a:r>
          </a:p>
        </p:txBody>
      </p:sp>
      <p:sp>
        <p:nvSpPr>
          <p:cNvPr id="4" name="Slide Number Placeholder 3"/>
          <p:cNvSpPr>
            <a:spLocks noGrp="1"/>
          </p:cNvSpPr>
          <p:nvPr>
            <p:ph type="sldNum" sz="quarter" idx="10"/>
          </p:nvPr>
        </p:nvSpPr>
        <p:spPr/>
        <p:txBody>
          <a:bodyPr/>
          <a:lstStyle/>
          <a:p>
            <a:fld id="{65B1F220-AC8F-0940-8CE6-971FDE532671}" type="slidenum">
              <a:rPr lang="en-US" smtClean="0"/>
              <a:t>3</a:t>
            </a:fld>
            <a:endParaRPr lang="en-US"/>
          </a:p>
        </p:txBody>
      </p:sp>
    </p:spTree>
    <p:extLst>
      <p:ext uri="{BB962C8B-B14F-4D97-AF65-F5344CB8AC3E}">
        <p14:creationId xmlns:p14="http://schemas.microsoft.com/office/powerpoint/2010/main" val="3077178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what happened when you became aware that you were not sitting or standing up straight?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[Most will say that they changed their posture.]</a:t>
            </a:r>
          </a:p>
          <a:p>
            <a:r>
              <a:rPr lang="en-AU"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Have you ever had someone else correct your posture?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so, in a way, you have ‘internalized’ what was once a prompt from someone else, and this is how we develop a lot of our executive skills</a:t>
            </a:r>
            <a:r>
              <a:rPr lang="en-AU"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65B1F220-AC8F-0940-8CE6-971FDE532671}" type="slidenum">
              <a:rPr lang="en-US" smtClean="0"/>
              <a:t>4</a:t>
            </a:fld>
            <a:endParaRPr lang="en-US"/>
          </a:p>
        </p:txBody>
      </p:sp>
    </p:spTree>
    <p:extLst>
      <p:ext uri="{BB962C8B-B14F-4D97-AF65-F5344CB8AC3E}">
        <p14:creationId xmlns:p14="http://schemas.microsoft.com/office/powerpoint/2010/main" val="2622854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have now met one member of your Executive Team and today you will meet the second one, The Inhibitor.</a:t>
            </a:r>
          </a:p>
        </p:txBody>
      </p:sp>
      <p:sp>
        <p:nvSpPr>
          <p:cNvPr id="4" name="Slide Number Placeholder 3"/>
          <p:cNvSpPr>
            <a:spLocks noGrp="1"/>
          </p:cNvSpPr>
          <p:nvPr>
            <p:ph type="sldNum" sz="quarter" idx="10"/>
          </p:nvPr>
        </p:nvSpPr>
        <p:spPr/>
        <p:txBody>
          <a:bodyPr/>
          <a:lstStyle/>
          <a:p>
            <a:fld id="{65B1F220-AC8F-0940-8CE6-971FDE53267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921564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[Read text aloud word for word]</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 to animate slide] - In 1972, children aged 4 to 6 years old were interviewed one at a time by a researcher in an empty and uninteresting room.</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 to animate slide] - During the interview, the researcher said to the child that they needed to leave the room and that they would be back in 15 minutes.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 to animate slide] - On the desk, there was a single marshmallow sitting in a plate.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 to animate slide] - The researcher said that if the child avoids eating that marshmallow for the 15 minutes that they are gone, the child could have two marshmallows when they get back.</a:t>
            </a:r>
          </a:p>
        </p:txBody>
      </p:sp>
      <p:sp>
        <p:nvSpPr>
          <p:cNvPr id="4" name="Slide Number Placeholder 3"/>
          <p:cNvSpPr>
            <a:spLocks noGrp="1"/>
          </p:cNvSpPr>
          <p:nvPr>
            <p:ph type="sldNum" sz="quarter" idx="10"/>
          </p:nvPr>
        </p:nvSpPr>
        <p:spPr/>
        <p:txBody>
          <a:bodyPr/>
          <a:lstStyle/>
          <a:p>
            <a:fld id="{65B1F220-AC8F-0940-8CE6-971FDE532671}" type="slidenum">
              <a:rPr lang="en-US" smtClean="0"/>
              <a:t>6</a:t>
            </a:fld>
            <a:endParaRPr lang="en-US"/>
          </a:p>
        </p:txBody>
      </p:sp>
    </p:spTree>
    <p:extLst>
      <p:ext uri="{BB962C8B-B14F-4D97-AF65-F5344CB8AC3E}">
        <p14:creationId xmlns:p14="http://schemas.microsoft.com/office/powerpoint/2010/main" val="354533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[Co-facilitator to distribute one treat per participant.]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 to animate slide] - We are going to do the same experiment..</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Instead of marshmallows, we will be using</a:t>
            </a:r>
            <a:r>
              <a:rPr lang="en-AU" sz="1200" kern="1200" baseline="0" dirty="0">
                <a:solidFill>
                  <a:schemeClr val="tx1"/>
                </a:solidFill>
                <a:effectLst/>
                <a:latin typeface="+mn-lt"/>
                <a:ea typeface="+mn-ea"/>
                <a:cs typeface="+mn-cs"/>
              </a:rPr>
              <a:t> [say which ever treat you have chosen]</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 to animate slide] - So, if you avoid eating the treat that is in front of you for the next 15-20 minutes, you </a:t>
            </a:r>
            <a:r>
              <a:rPr lang="en-AU" sz="1200" b="0" kern="1200" dirty="0">
                <a:solidFill>
                  <a:schemeClr val="tx1"/>
                </a:solidFill>
                <a:effectLst/>
                <a:latin typeface="+mn-lt"/>
                <a:ea typeface="+mn-ea"/>
                <a:cs typeface="+mn-cs"/>
              </a:rPr>
              <a:t>will get…. </a:t>
            </a:r>
          </a:p>
          <a:p>
            <a:endParaRPr lang="en-AU" sz="1200" b="1"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 to animate slide] - </a:t>
            </a:r>
            <a:r>
              <a:rPr lang="en-AU" sz="1200" b="1" kern="1200" dirty="0">
                <a:solidFill>
                  <a:schemeClr val="tx1"/>
                </a:solidFill>
                <a:effectLst/>
                <a:latin typeface="+mn-lt"/>
                <a:ea typeface="+mn-ea"/>
                <a:cs typeface="+mn-cs"/>
              </a:rPr>
              <a:t>two treats</a:t>
            </a:r>
            <a:r>
              <a:rPr lang="en-A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5B1F220-AC8F-0940-8CE6-971FDE532671}" type="slidenum">
              <a:rPr lang="en-US" smtClean="0"/>
              <a:t>7</a:t>
            </a:fld>
            <a:endParaRPr lang="en-US"/>
          </a:p>
        </p:txBody>
      </p:sp>
    </p:spTree>
    <p:extLst>
      <p:ext uri="{BB962C8B-B14F-4D97-AF65-F5344CB8AC3E}">
        <p14:creationId xmlns:p14="http://schemas.microsoft.com/office/powerpoint/2010/main" val="300889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Ask participants to turn to the Temptation tempering tactics worksheet on page 19 of the participant workbook.</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But I’m going to help you by sharing some of the strategies that the successful marshmallow-avoiding children employed. The ones who were able to resist the temptation of taking that single marshmallow </a:t>
            </a:r>
            <a:r>
              <a:rPr lang="en-AU" sz="1200" b="1" kern="1200" dirty="0">
                <a:solidFill>
                  <a:schemeClr val="tx1"/>
                </a:solidFill>
                <a:effectLst/>
                <a:latin typeface="+mn-lt"/>
                <a:ea typeface="+mn-ea"/>
                <a:cs typeface="+mn-cs"/>
              </a:rPr>
              <a:t>managed their attention</a:t>
            </a:r>
            <a:r>
              <a:rPr lang="en-AU" sz="1200" kern="1200" dirty="0">
                <a:solidFill>
                  <a:schemeClr val="tx1"/>
                </a:solidFill>
                <a:effectLst/>
                <a:latin typeface="+mn-lt"/>
                <a:ea typeface="+mn-ea"/>
                <a:cs typeface="+mn-cs"/>
              </a:rPr>
              <a:t> by doing the following.</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Looking around the room</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Turning away from the marshmallow</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If looking at the marshmallow, keeping glances brief, rather than fixating on it for a long period of time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Singing songs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Telling stories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Other self-distraction techniques</a:t>
            </a:r>
          </a:p>
          <a:p>
            <a:pPr marL="0" indent="0">
              <a:buFont typeface="Arial" panose="020B0604020202020204" pitchFamily="34" charset="0"/>
              <a:buNone/>
            </a:pP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So, I would like you to use these or any other techniques you think might be effective at helping you resist the temptation to eat that treat [say which ever treat you have chosen] that is in front of you.</a:t>
            </a:r>
          </a:p>
        </p:txBody>
      </p:sp>
      <p:sp>
        <p:nvSpPr>
          <p:cNvPr id="4" name="Slide Number Placeholder 3"/>
          <p:cNvSpPr>
            <a:spLocks noGrp="1"/>
          </p:cNvSpPr>
          <p:nvPr>
            <p:ph type="sldNum" sz="quarter" idx="10"/>
          </p:nvPr>
        </p:nvSpPr>
        <p:spPr/>
        <p:txBody>
          <a:bodyPr/>
          <a:lstStyle/>
          <a:p>
            <a:fld id="{65B1F220-AC8F-0940-8CE6-971FDE532671}" type="slidenum">
              <a:rPr lang="en-US" smtClean="0"/>
              <a:t>8</a:t>
            </a:fld>
            <a:endParaRPr lang="en-US"/>
          </a:p>
        </p:txBody>
      </p:sp>
    </p:spTree>
    <p:extLst>
      <p:ext uri="{BB962C8B-B14F-4D97-AF65-F5344CB8AC3E}">
        <p14:creationId xmlns:p14="http://schemas.microsoft.com/office/powerpoint/2010/main" val="280002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a:solidFill>
                  <a:schemeClr val="tx1"/>
                </a:solidFill>
                <a:effectLst/>
                <a:latin typeface="+mn-lt"/>
                <a:ea typeface="+mn-ea"/>
                <a:cs typeface="+mn-cs"/>
              </a:rPr>
              <a:t>Once The Self-reflector develops (at 8-9 months of age) and we realise that we are individual beings in a social world, we also realise that we can’t always have what we want when we want it. </a:t>
            </a:r>
          </a:p>
          <a:p>
            <a:endParaRPr lang="en-AU" sz="1200" b="0"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So, we learn to inhibit (put the brakes on) our urges and impulses. </a:t>
            </a:r>
          </a:p>
          <a:p>
            <a:endParaRPr lang="en-AU" sz="1200" b="0"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We learn to do this as young children, mainly from our parents teaching us social ‘rules’.</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9</a:t>
            </a:fld>
            <a:endParaRPr lang="en-US"/>
          </a:p>
        </p:txBody>
      </p:sp>
    </p:spTree>
    <p:extLst>
      <p:ext uri="{BB962C8B-B14F-4D97-AF65-F5344CB8AC3E}">
        <p14:creationId xmlns:p14="http://schemas.microsoft.com/office/powerpoint/2010/main" val="364301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Slide Number Placeholder 5"/>
          <p:cNvSpPr>
            <a:spLocks noGrp="1"/>
          </p:cNvSpPr>
          <p:nvPr>
            <p:ph type="sldNum" sz="quarter" idx="4"/>
          </p:nvPr>
        </p:nvSpPr>
        <p:spPr>
          <a:xfrm>
            <a:off x="9696400" y="640762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1708469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_Banner_2 Col">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latin typeface="Arial" panose="020B0604020202020204" pitchFamily="34" charset="0"/>
              </a:defRPr>
            </a:lvl1pPr>
            <a:lvl2pPr>
              <a:defRPr sz="1800" spc="0" baseline="0">
                <a:latin typeface="Arial" panose="020B0604020202020204" pitchFamily="34" charset="0"/>
              </a:defRPr>
            </a:lvl2pPr>
            <a:lvl3pPr>
              <a:defRPr sz="1800" spc="0" baseline="0">
                <a:latin typeface="Arial" panose="020B0604020202020204" pitchFamily="34" charset="0"/>
              </a:defRPr>
            </a:lvl3pPr>
            <a:lvl4pPr>
              <a:defRPr sz="1800" spc="0" baseline="0">
                <a:latin typeface="Arial" panose="020B0604020202020204" pitchFamily="34" charset="0"/>
              </a:defRPr>
            </a:lvl4pPr>
            <a:lvl5pPr>
              <a:defRPr sz="1800" spc="0" baseline="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3"/>
          <p:cNvSpPr>
            <a:spLocks noGrp="1"/>
          </p:cNvSpPr>
          <p:nvPr>
            <p:ph sz="half" idx="2"/>
          </p:nvPr>
        </p:nvSpPr>
        <p:spPr>
          <a:xfrm>
            <a:off x="6383584" y="1411817"/>
            <a:ext cx="5184000" cy="4512000"/>
          </a:xfrm>
          <a:prstGeom prst="rect">
            <a:avLst/>
          </a:prstGeom>
        </p:spPr>
        <p:txBody>
          <a:bodyPr/>
          <a:lstStyle>
            <a:lvl1pPr marL="0" indent="0">
              <a:buNone/>
              <a:defRPr sz="1800" b="0" spc="0"/>
            </a:lvl1pPr>
            <a:lvl2pPr>
              <a:defRPr sz="1800" spc="0"/>
            </a:lvl2pPr>
            <a:lvl3pPr>
              <a:defRPr sz="1800" spc="0"/>
            </a:lvl3pPr>
            <a:lvl4pPr>
              <a:defRPr sz="1800" spc="0"/>
            </a:lvl4pPr>
            <a:lvl5pPr>
              <a:defRPr sz="1800" spc="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Content Placeholder 18"/>
          <p:cNvSpPr>
            <a:spLocks noGrp="1"/>
          </p:cNvSpPr>
          <p:nvPr>
            <p:ph sz="quarter" idx="15"/>
          </p:nvPr>
        </p:nvSpPr>
        <p:spPr>
          <a:xfrm>
            <a:off x="719668" y="308208"/>
            <a:ext cx="8160643" cy="432495"/>
          </a:xfrm>
          <a:prstGeom prst="rect">
            <a:avLst/>
          </a:prstGeom>
        </p:spPr>
        <p:txBody>
          <a:bodyPr lIns="0" tIns="0" rIns="0" bIns="0" anchor="ctr"/>
          <a:lstStyle>
            <a:lvl1pPr marL="0" indent="0">
              <a:buFontTx/>
              <a:buNone/>
              <a:defRPr sz="2000" b="1"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155532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9" y="308208"/>
            <a:ext cx="10847916" cy="432495"/>
          </a:xfrm>
          <a:prstGeom prst="rect">
            <a:avLst/>
          </a:prstGeom>
        </p:spPr>
        <p:txBody>
          <a:bodyPr lIns="0" tIns="0" rIns="0" bIns="0" anchor="ctr"/>
          <a:lstStyle>
            <a:lvl1pPr marL="0" indent="0">
              <a:buFontTx/>
              <a:buNone/>
              <a:defRPr sz="2400" b="1" spc="0">
                <a:solidFill>
                  <a:srgbClr val="006892"/>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Content Placeholder 2"/>
          <p:cNvSpPr>
            <a:spLocks noGrp="1"/>
          </p:cNvSpPr>
          <p:nvPr>
            <p:ph idx="1"/>
          </p:nvPr>
        </p:nvSpPr>
        <p:spPr>
          <a:xfrm>
            <a:off x="719667" y="1412778"/>
            <a:ext cx="10800603" cy="4512017"/>
          </a:xfrm>
          <a:prstGeom prst="rect">
            <a:avLst/>
          </a:prstGeom>
        </p:spPr>
        <p:txBody>
          <a:bodyPr lIns="0" tIns="0" rIns="0" bIns="0"/>
          <a:lstStyle>
            <a:lvl1pPr marL="0" indent="0">
              <a:spcBef>
                <a:spcPts val="600"/>
              </a:spcBef>
              <a:buNone/>
              <a:defRPr sz="1800" b="0" spc="0"/>
            </a:lvl1pPr>
            <a:lvl2pPr marL="720000" indent="-360000">
              <a:spcBef>
                <a:spcPts val="600"/>
              </a:spcBef>
              <a:defRPr sz="1800" spc="0"/>
            </a:lvl2pPr>
            <a:lvl3pPr marL="1080000" indent="-360000">
              <a:spcBef>
                <a:spcPts val="600"/>
              </a:spcBef>
              <a:defRPr sz="1800" spc="0"/>
            </a:lvl3pPr>
            <a:lvl4pPr marL="1440000" indent="-360000">
              <a:spcBef>
                <a:spcPts val="600"/>
              </a:spcBef>
              <a:defRPr sz="1800" spc="0"/>
            </a:lvl4pPr>
            <a:lvl5pPr marL="1800000" indent="-360000">
              <a:spcBef>
                <a:spcPts val="600"/>
              </a:spcBef>
              <a:defRPr sz="1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15838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_Blue_Section">
    <p:spTree>
      <p:nvGrpSpPr>
        <p:cNvPr id="1" name=""/>
        <p:cNvGrpSpPr/>
        <p:nvPr/>
      </p:nvGrpSpPr>
      <p:grpSpPr>
        <a:xfrm>
          <a:off x="0" y="0"/>
          <a:ext cx="0" cy="0"/>
          <a:chOff x="0" y="0"/>
          <a:chExt cx="0" cy="0"/>
        </a:xfrm>
      </p:grpSpPr>
      <p:sp>
        <p:nvSpPr>
          <p:cNvPr id="8" name="Content Placeholder 18"/>
          <p:cNvSpPr>
            <a:spLocks noGrp="1"/>
          </p:cNvSpPr>
          <p:nvPr>
            <p:ph sz="quarter" idx="15"/>
          </p:nvPr>
        </p:nvSpPr>
        <p:spPr>
          <a:xfrm>
            <a:off x="719667" y="933453"/>
            <a:ext cx="10847917" cy="4511773"/>
          </a:xfrm>
          <a:prstGeom prst="rect">
            <a:avLst/>
          </a:prstGeom>
        </p:spPr>
        <p:txBody>
          <a:bodyPr anchor="ctr"/>
          <a:lstStyle>
            <a:lvl1pPr marL="0" indent="0" algn="ctr">
              <a:buFontTx/>
              <a:buNone/>
              <a:defRPr sz="4000" b="0"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6576053" y="5492058"/>
            <a:ext cx="4991531" cy="432495"/>
          </a:xfrm>
          <a:prstGeom prst="rect">
            <a:avLst/>
          </a:prstGeom>
        </p:spPr>
        <p:txBody>
          <a:bodyPr anchor="ctr"/>
          <a:lstStyle>
            <a:lvl1pPr marL="0" indent="0" algn="r">
              <a:buFontTx/>
              <a:buNone/>
              <a:defRPr sz="2400" b="0"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57465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5611" y="1412776"/>
            <a:ext cx="10190923" cy="1152128"/>
          </a:xfrm>
          <a:prstGeom prst="rect">
            <a:avLst/>
          </a:prstGeom>
        </p:spPr>
        <p:txBody>
          <a:bodyPr lIns="0" tIns="0" rIns="0" bIns="0" anchor="b"/>
          <a:lstStyle>
            <a:lvl1pPr>
              <a:defRPr sz="3200">
                <a:solidFill>
                  <a:schemeClr val="tx1">
                    <a:lumMod val="65000"/>
                    <a:lumOff val="35000"/>
                  </a:schemeClr>
                </a:solidFill>
              </a:defRPr>
            </a:lvl1pPr>
          </a:lstStyle>
          <a:p>
            <a:r>
              <a:rPr lang="en-US" dirty="0"/>
              <a:t>Presentation Title</a:t>
            </a:r>
            <a:endParaRPr lang="en-AU" dirty="0"/>
          </a:p>
        </p:txBody>
      </p:sp>
      <p:sp>
        <p:nvSpPr>
          <p:cNvPr id="6" name="Slide Number Placeholder 5"/>
          <p:cNvSpPr>
            <a:spLocks noGrp="1"/>
          </p:cNvSpPr>
          <p:nvPr>
            <p:ph type="sldNum" sz="quarter" idx="12"/>
          </p:nvPr>
        </p:nvSpPr>
        <p:spPr>
          <a:xfrm>
            <a:off x="8880309" y="6232229"/>
            <a:ext cx="2844800" cy="365125"/>
          </a:xfrm>
          <a:prstGeom prst="rect">
            <a:avLst/>
          </a:prstGeom>
        </p:spPr>
        <p:txBody>
          <a:bodyPr/>
          <a:lstStyle/>
          <a:p>
            <a:fld id="{EAFF9662-E427-214F-A0F2-1EADCCA1E85B}" type="slidenum">
              <a:rPr lang="en-US" smtClean="0">
                <a:solidFill>
                  <a:prstClr val="white"/>
                </a:solidFill>
              </a:rPr>
              <a:pPr/>
              <a:t>‹#›</a:t>
            </a:fld>
            <a:endParaRPr lang="en-US">
              <a:solidFill>
                <a:prstClr val="white"/>
              </a:solidFill>
            </a:endParaRPr>
          </a:p>
        </p:txBody>
      </p:sp>
      <p:sp>
        <p:nvSpPr>
          <p:cNvPr id="13" name="Text Placeholder 12"/>
          <p:cNvSpPr>
            <a:spLocks noGrp="1"/>
          </p:cNvSpPr>
          <p:nvPr>
            <p:ph type="body" sz="quarter" idx="13" hasCustomPrompt="1"/>
          </p:nvPr>
        </p:nvSpPr>
        <p:spPr>
          <a:xfrm>
            <a:off x="705611" y="2708153"/>
            <a:ext cx="10190923" cy="432817"/>
          </a:xfrm>
          <a:prstGeom prst="rect">
            <a:avLst/>
          </a:prstGeom>
        </p:spPr>
        <p:txBody>
          <a:bodyPr lIns="0" tIns="0" rIns="0" bIns="0" anchor="b"/>
          <a:lstStyle>
            <a:lvl1pPr marL="0" indent="0">
              <a:buFontTx/>
              <a:buNone/>
              <a:defRPr sz="2400">
                <a:solidFill>
                  <a:schemeClr val="tx1">
                    <a:lumMod val="65000"/>
                    <a:lumOff val="3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Subheading </a:t>
            </a:r>
            <a:endParaRPr lang="en-AU" dirty="0"/>
          </a:p>
        </p:txBody>
      </p:sp>
      <p:sp>
        <p:nvSpPr>
          <p:cNvPr id="17" name="Text Placeholder 16"/>
          <p:cNvSpPr>
            <a:spLocks noGrp="1"/>
          </p:cNvSpPr>
          <p:nvPr>
            <p:ph type="body" sz="quarter" idx="14" hasCustomPrompt="1"/>
          </p:nvPr>
        </p:nvSpPr>
        <p:spPr>
          <a:xfrm>
            <a:off x="719600" y="4101076"/>
            <a:ext cx="10176933" cy="359717"/>
          </a:xfrm>
          <a:prstGeom prst="rect">
            <a:avLst/>
          </a:prstGeom>
        </p:spPr>
        <p:txBody>
          <a:bodyPr lIns="0" tIns="0" rIns="0" bIns="0" anchor="ctr"/>
          <a:lstStyle>
            <a:lvl1pPr marL="0" indent="0">
              <a:buFontTx/>
              <a:buNone/>
              <a:defRPr sz="1400" b="1" baseline="0">
                <a:solidFill>
                  <a:srgbClr val="0082AA"/>
                </a:solidFill>
              </a:defRPr>
            </a:lvl1pPr>
            <a:lvl2pPr marL="457200" indent="0">
              <a:buFontTx/>
              <a:buNone/>
              <a:defRPr sz="1800" b="1">
                <a:solidFill>
                  <a:schemeClr val="accent3"/>
                </a:solidFill>
              </a:defRPr>
            </a:lvl2pPr>
            <a:lvl3pPr marL="914400" indent="0">
              <a:buFontTx/>
              <a:buNone/>
              <a:defRPr sz="1800" b="1">
                <a:solidFill>
                  <a:schemeClr val="accent3"/>
                </a:solidFill>
              </a:defRPr>
            </a:lvl3pPr>
            <a:lvl4pPr marL="1371600" indent="0">
              <a:buFontTx/>
              <a:buNone/>
              <a:defRPr sz="1800" b="1">
                <a:solidFill>
                  <a:schemeClr val="accent3"/>
                </a:solidFill>
              </a:defRPr>
            </a:lvl4pPr>
            <a:lvl5pPr marL="1828800" indent="0">
              <a:buFontTx/>
              <a:buNone/>
              <a:defRPr sz="1800" b="1">
                <a:solidFill>
                  <a:schemeClr val="accent3"/>
                </a:solidFill>
              </a:defRPr>
            </a:lvl5pPr>
          </a:lstStyle>
          <a:p>
            <a:pPr lvl="0"/>
            <a:r>
              <a:rPr lang="en-US" dirty="0" err="1"/>
              <a:t>Firstname</a:t>
            </a:r>
            <a:r>
              <a:rPr lang="en-US" dirty="0"/>
              <a:t> </a:t>
            </a:r>
            <a:r>
              <a:rPr lang="en-US" dirty="0" err="1"/>
              <a:t>Lastname</a:t>
            </a:r>
            <a:r>
              <a:rPr lang="en-US" dirty="0"/>
              <a:t> | Role | </a:t>
            </a:r>
            <a:r>
              <a:rPr lang="en-US" dirty="0" err="1"/>
              <a:t>Organisation</a:t>
            </a:r>
            <a:endParaRPr lang="en-AU" dirty="0"/>
          </a:p>
        </p:txBody>
      </p:sp>
      <p:sp>
        <p:nvSpPr>
          <p:cNvPr id="19" name="Content Placeholder 18"/>
          <p:cNvSpPr>
            <a:spLocks noGrp="1"/>
          </p:cNvSpPr>
          <p:nvPr>
            <p:ph sz="quarter" idx="15"/>
          </p:nvPr>
        </p:nvSpPr>
        <p:spPr>
          <a:xfrm>
            <a:off x="726021" y="3429002"/>
            <a:ext cx="10176105" cy="432495"/>
          </a:xfrm>
          <a:prstGeom prst="rect">
            <a:avLst/>
          </a:prstGeom>
        </p:spPr>
        <p:txBody>
          <a:bodyPr lIns="0" tIns="0" rIns="0" bIns="0" anchor="ctr"/>
          <a:lstStyle>
            <a:lvl1pPr marL="0" indent="0">
              <a:buFontTx/>
              <a:buNone/>
              <a:defRPr sz="18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6435834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_Blu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Clr>
                <a:schemeClr val="bg1"/>
              </a:buClr>
              <a:buNone/>
              <a:defRPr sz="2000" b="0" spc="0">
                <a:solidFill>
                  <a:schemeClr val="bg1"/>
                </a:solidFill>
              </a:defRPr>
            </a:lvl1pPr>
            <a:lvl2pPr marL="959976" indent="-479988">
              <a:spcBef>
                <a:spcPts val="800"/>
              </a:spcBef>
              <a:buClr>
                <a:schemeClr val="bg1"/>
              </a:buClr>
              <a:defRPr sz="2000" spc="0">
                <a:solidFill>
                  <a:schemeClr val="bg1"/>
                </a:solidFill>
              </a:defRPr>
            </a:lvl2pPr>
            <a:lvl3pPr marL="1439964" indent="-479988">
              <a:spcBef>
                <a:spcPts val="800"/>
              </a:spcBef>
              <a:buClr>
                <a:schemeClr val="bg1"/>
              </a:buClr>
              <a:defRPr sz="2000" spc="0">
                <a:solidFill>
                  <a:schemeClr val="bg1"/>
                </a:solidFill>
              </a:defRPr>
            </a:lvl3pPr>
            <a:lvl4pPr marL="1919952" indent="-479988">
              <a:spcBef>
                <a:spcPts val="800"/>
              </a:spcBef>
              <a:buClr>
                <a:schemeClr val="bg1"/>
              </a:buClr>
              <a:defRPr sz="2000" spc="0">
                <a:solidFill>
                  <a:schemeClr val="bg1"/>
                </a:solidFill>
              </a:defRPr>
            </a:lvl4pPr>
            <a:lvl5pPr marL="2399940" indent="-479988">
              <a:spcBef>
                <a:spcPts val="800"/>
              </a:spcBef>
              <a:buClr>
                <a:schemeClr val="bg1"/>
              </a:buClr>
              <a:defRPr sz="2000" spc="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8152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_Blue_No Banner_2 Col">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9"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Clr>
                <a:schemeClr val="bg1"/>
              </a:buClr>
              <a:buNone/>
              <a:defRPr sz="2000" b="0" spc="0" baseline="0">
                <a:solidFill>
                  <a:schemeClr val="bg1"/>
                </a:solidFill>
                <a:latin typeface="Arial" panose="020B0604020202020204" pitchFamily="34" charset="0"/>
              </a:defRPr>
            </a:lvl1pPr>
            <a:lvl2pPr>
              <a:buClr>
                <a:schemeClr val="bg1"/>
              </a:buClr>
              <a:defRPr sz="2000" spc="0" baseline="0">
                <a:solidFill>
                  <a:schemeClr val="bg1"/>
                </a:solidFill>
                <a:latin typeface="Arial" panose="020B0604020202020204" pitchFamily="34" charset="0"/>
              </a:defRPr>
            </a:lvl2pPr>
            <a:lvl3pPr>
              <a:buClr>
                <a:schemeClr val="bg1"/>
              </a:buClr>
              <a:defRPr sz="2000" spc="0" baseline="0">
                <a:solidFill>
                  <a:schemeClr val="bg1"/>
                </a:solidFill>
                <a:latin typeface="Arial" panose="020B0604020202020204" pitchFamily="34" charset="0"/>
              </a:defRPr>
            </a:lvl3pPr>
            <a:lvl4pPr>
              <a:buClr>
                <a:schemeClr val="bg1"/>
              </a:buClr>
              <a:defRPr sz="2000" spc="0" baseline="0">
                <a:solidFill>
                  <a:schemeClr val="bg1"/>
                </a:solidFill>
                <a:latin typeface="Arial" panose="020B0604020202020204" pitchFamily="34" charset="0"/>
              </a:defRPr>
            </a:lvl4pPr>
            <a:lvl5pPr>
              <a:buClr>
                <a:schemeClr val="bg1"/>
              </a:buClr>
              <a:defRPr sz="20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3"/>
          <p:cNvSpPr>
            <a:spLocks noGrp="1"/>
          </p:cNvSpPr>
          <p:nvPr>
            <p:ph sz="half" idx="2"/>
          </p:nvPr>
        </p:nvSpPr>
        <p:spPr>
          <a:xfrm>
            <a:off x="6383584" y="1411817"/>
            <a:ext cx="5184000" cy="4512000"/>
          </a:xfrm>
          <a:prstGeom prst="rect">
            <a:avLst/>
          </a:prstGeom>
        </p:spPr>
        <p:txBody>
          <a:bodyPr lIns="0" tIns="0" rIns="0" bIns="0"/>
          <a:lstStyle>
            <a:lvl1pPr marL="0" indent="0">
              <a:buClr>
                <a:schemeClr val="bg1"/>
              </a:buClr>
              <a:buNone/>
              <a:defRPr sz="2000" b="0" spc="0">
                <a:solidFill>
                  <a:schemeClr val="bg1"/>
                </a:solidFill>
              </a:defRPr>
            </a:lvl1pPr>
            <a:lvl2pPr>
              <a:buClr>
                <a:schemeClr val="bg1"/>
              </a:buClr>
              <a:defRPr sz="2000" spc="0">
                <a:solidFill>
                  <a:schemeClr val="bg1"/>
                </a:solidFill>
              </a:defRPr>
            </a:lvl2pPr>
            <a:lvl3pPr>
              <a:buClr>
                <a:schemeClr val="bg1"/>
              </a:buClr>
              <a:defRPr sz="2000" spc="0">
                <a:solidFill>
                  <a:schemeClr val="bg1"/>
                </a:solidFill>
              </a:defRPr>
            </a:lvl3pPr>
            <a:lvl4pPr>
              <a:buClr>
                <a:schemeClr val="bg1"/>
              </a:buClr>
              <a:defRPr sz="2000" spc="0">
                <a:solidFill>
                  <a:schemeClr val="bg1"/>
                </a:solidFill>
              </a:defRPr>
            </a:lvl4pPr>
            <a:lvl5pPr>
              <a:buClr>
                <a:schemeClr val="bg1"/>
              </a:buClr>
              <a:defRPr sz="2000" spc="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3231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_Blue_Section">
    <p:spTree>
      <p:nvGrpSpPr>
        <p:cNvPr id="1" name=""/>
        <p:cNvGrpSpPr/>
        <p:nvPr/>
      </p:nvGrpSpPr>
      <p:grpSpPr>
        <a:xfrm>
          <a:off x="0" y="0"/>
          <a:ext cx="0" cy="0"/>
          <a:chOff x="0" y="0"/>
          <a:chExt cx="0" cy="0"/>
        </a:xfrm>
      </p:grpSpPr>
      <p:sp>
        <p:nvSpPr>
          <p:cNvPr id="8" name="Content Placeholder 18"/>
          <p:cNvSpPr>
            <a:spLocks noGrp="1"/>
          </p:cNvSpPr>
          <p:nvPr>
            <p:ph sz="quarter" idx="15"/>
          </p:nvPr>
        </p:nvSpPr>
        <p:spPr>
          <a:xfrm>
            <a:off x="719667" y="933452"/>
            <a:ext cx="10847917" cy="4511773"/>
          </a:xfrm>
          <a:prstGeom prst="rect">
            <a:avLst/>
          </a:prstGeom>
        </p:spPr>
        <p:txBody>
          <a:bodyPr anchor="ctr"/>
          <a:lstStyle>
            <a:lvl1pPr marL="0" indent="0" algn="ctr">
              <a:buFontTx/>
              <a:buNone/>
              <a:defRPr sz="5333"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6576053" y="5492057"/>
            <a:ext cx="4991531" cy="432495"/>
          </a:xfrm>
          <a:prstGeom prst="rect">
            <a:avLst/>
          </a:prstGeom>
        </p:spPr>
        <p:txBody>
          <a:bodyPr anchor="ctr"/>
          <a:lstStyle>
            <a:lvl1pPr marL="0" indent="0" algn="r">
              <a:buFontTx/>
              <a:buNone/>
              <a:defRPr sz="2400"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2395495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05611" y="1412776"/>
            <a:ext cx="10190923" cy="1152128"/>
          </a:xfrm>
          <a:prstGeom prst="rect">
            <a:avLst/>
          </a:prstGeom>
        </p:spPr>
        <p:txBody>
          <a:bodyPr lIns="0" tIns="0" rIns="0" bIns="0" anchor="b"/>
          <a:lstStyle>
            <a:lvl1pPr>
              <a:defRPr sz="4400">
                <a:solidFill>
                  <a:schemeClr val="bg1"/>
                </a:solidFill>
              </a:defRPr>
            </a:lvl1pPr>
          </a:lstStyle>
          <a:p>
            <a:r>
              <a:rPr lang="en-US" dirty="0"/>
              <a:t>Presentation Title</a:t>
            </a:r>
            <a:endParaRPr lang="en-AU" dirty="0"/>
          </a:p>
        </p:txBody>
      </p:sp>
      <p:sp>
        <p:nvSpPr>
          <p:cNvPr id="8" name="Text Placeholder 12"/>
          <p:cNvSpPr>
            <a:spLocks noGrp="1"/>
          </p:cNvSpPr>
          <p:nvPr>
            <p:ph type="body" sz="quarter" idx="13" hasCustomPrompt="1"/>
          </p:nvPr>
        </p:nvSpPr>
        <p:spPr>
          <a:xfrm>
            <a:off x="705611" y="2708152"/>
            <a:ext cx="10190923" cy="432817"/>
          </a:xfrm>
          <a:prstGeom prst="rect">
            <a:avLst/>
          </a:prstGeom>
        </p:spPr>
        <p:txBody>
          <a:bodyPr lIns="0" tIns="0" rIns="0" bIns="0" anchor="b"/>
          <a:lstStyle>
            <a:lvl1pPr marL="0" indent="0">
              <a:buFontTx/>
              <a:buNone/>
              <a:defRPr sz="2800">
                <a:solidFill>
                  <a:schemeClr val="bg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Subheading </a:t>
            </a:r>
            <a:endParaRPr lang="en-AU" dirty="0"/>
          </a:p>
        </p:txBody>
      </p:sp>
      <p:sp>
        <p:nvSpPr>
          <p:cNvPr id="9" name="Content Placeholder 18"/>
          <p:cNvSpPr>
            <a:spLocks noGrp="1"/>
          </p:cNvSpPr>
          <p:nvPr>
            <p:ph sz="quarter" idx="15" hasCustomPrompt="1"/>
          </p:nvPr>
        </p:nvSpPr>
        <p:spPr>
          <a:xfrm>
            <a:off x="726021" y="4506784"/>
            <a:ext cx="2622970" cy="432495"/>
          </a:xfrm>
          <a:prstGeom prst="rect">
            <a:avLst/>
          </a:prstGeom>
        </p:spPr>
        <p:txBody>
          <a:bodyPr lIns="0" tIns="0" rIns="0" bIns="0" anchor="ctr"/>
          <a:lstStyle>
            <a:lvl1pPr marL="0" indent="0">
              <a:buFontTx/>
              <a:buNone/>
              <a:defRPr sz="240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n-AU" dirty="0"/>
              <a:t>Name  |  Date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5541" y="5849331"/>
            <a:ext cx="1825889" cy="59400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1515" y="5849331"/>
            <a:ext cx="1722764" cy="664780"/>
          </a:xfrm>
          <a:prstGeom prst="rect">
            <a:avLst/>
          </a:prstGeom>
        </p:spPr>
      </p:pic>
    </p:spTree>
    <p:extLst>
      <p:ext uri="{BB962C8B-B14F-4D97-AF65-F5344CB8AC3E}">
        <p14:creationId xmlns:p14="http://schemas.microsoft.com/office/powerpoint/2010/main" val="356171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2 Col">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2000" b="0" spc="0" baseline="0">
                <a:latin typeface="Arial" panose="020B0604020202020204" pitchFamily="34" charset="0"/>
              </a:defRPr>
            </a:lvl1pPr>
            <a:lvl2pPr>
              <a:defRPr sz="2000" spc="0" baseline="0">
                <a:latin typeface="Arial" panose="020B0604020202020204" pitchFamily="34" charset="0"/>
              </a:defRPr>
            </a:lvl2pPr>
            <a:lvl3pPr>
              <a:defRPr sz="2000" spc="0" baseline="0">
                <a:latin typeface="Arial" panose="020B0604020202020204" pitchFamily="34" charset="0"/>
              </a:defRPr>
            </a:lvl3pPr>
            <a:lvl4pPr>
              <a:defRPr sz="2000" spc="0" baseline="0">
                <a:latin typeface="Arial" panose="020B0604020202020204" pitchFamily="34" charset="0"/>
              </a:defRPr>
            </a:lvl4pPr>
            <a:lvl5pPr>
              <a:defRPr sz="2000" spc="0" baseline="0">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3"/>
          <p:cNvSpPr>
            <a:spLocks noGrp="1"/>
          </p:cNvSpPr>
          <p:nvPr>
            <p:ph sz="half" idx="2"/>
          </p:nvPr>
        </p:nvSpPr>
        <p:spPr>
          <a:xfrm>
            <a:off x="6383584" y="1411817"/>
            <a:ext cx="5184000" cy="4512000"/>
          </a:xfrm>
          <a:prstGeom prst="rect">
            <a:avLst/>
          </a:prstGeom>
        </p:spPr>
        <p:txBody>
          <a:bodyPr/>
          <a:lstStyle>
            <a:lvl1pPr marL="0" indent="0">
              <a:buNone/>
              <a:defRPr sz="2000" b="0" spc="0"/>
            </a:lvl1pPr>
            <a:lvl2pPr>
              <a:defRPr sz="2000" spc="0"/>
            </a:lvl2pPr>
            <a:lvl3pPr>
              <a:defRPr sz="2000" spc="0"/>
            </a:lvl3pPr>
            <a:lvl4pPr>
              <a:defRPr sz="2000" spc="0"/>
            </a:lvl4pPr>
            <a:lvl5pPr>
              <a:defRPr sz="2000" spc="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3684283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dirty="0"/>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3029237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Slide_2 Col">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382527"/>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7"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solidFill>
                  <a:schemeClr val="bg1"/>
                </a:solidFill>
                <a:latin typeface="Arial" panose="020B0604020202020204" pitchFamily="34" charset="0"/>
              </a:defRPr>
            </a:lvl1pPr>
            <a:lvl2pPr>
              <a:defRPr sz="1800" spc="0" baseline="0">
                <a:solidFill>
                  <a:schemeClr val="bg1"/>
                </a:solidFill>
                <a:latin typeface="Arial" panose="020B0604020202020204" pitchFamily="34" charset="0"/>
              </a:defRPr>
            </a:lvl2pPr>
            <a:lvl3pPr>
              <a:defRPr sz="1800" spc="0" baseline="0">
                <a:solidFill>
                  <a:schemeClr val="bg1"/>
                </a:solidFill>
                <a:latin typeface="Arial" panose="020B0604020202020204" pitchFamily="34" charset="0"/>
              </a:defRPr>
            </a:lvl3pPr>
            <a:lvl4pPr>
              <a:defRPr sz="1800" spc="0" baseline="0">
                <a:solidFill>
                  <a:schemeClr val="bg1"/>
                </a:solidFill>
                <a:latin typeface="Arial" panose="020B0604020202020204" pitchFamily="34" charset="0"/>
              </a:defRPr>
            </a:lvl4pPr>
            <a:lvl5pPr>
              <a:defRPr sz="18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383584" y="1411817"/>
            <a:ext cx="5184000" cy="4512000"/>
          </a:xfrm>
          <a:prstGeom prst="rect">
            <a:avLst/>
          </a:prstGeom>
        </p:spPr>
        <p:txBody>
          <a:bodyPr/>
          <a:lstStyle>
            <a:lvl1pPr marL="0" indent="0">
              <a:buNone/>
              <a:defRPr sz="1800" b="0" spc="0">
                <a:solidFill>
                  <a:schemeClr val="bg1"/>
                </a:solidFill>
              </a:defRPr>
            </a:lvl1pPr>
            <a:lvl2pPr>
              <a:defRPr sz="1800" spc="0">
                <a:solidFill>
                  <a:schemeClr val="bg1"/>
                </a:solidFill>
              </a:defRPr>
            </a:lvl2pPr>
            <a:lvl3pPr>
              <a:defRPr sz="1800" spc="0">
                <a:solidFill>
                  <a:schemeClr val="bg1"/>
                </a:solidFill>
              </a:defRPr>
            </a:lvl3pPr>
            <a:lvl4pPr>
              <a:defRPr sz="1800" spc="0">
                <a:solidFill>
                  <a:schemeClr val="bg1"/>
                </a:solidFill>
              </a:defRPr>
            </a:lvl4pPr>
            <a:lvl5pPr>
              <a:defRPr sz="1800" spc="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95491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Slide_3 imag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1" y="0"/>
            <a:ext cx="4080387" cy="6858000"/>
          </a:xfrm>
          <a:prstGeom prst="rect">
            <a:avLst/>
          </a:prstGeom>
        </p:spPr>
        <p:txBody>
          <a:bodyPr/>
          <a:lstStyle/>
          <a:p>
            <a:endParaRPr lang="en-AU" dirty="0"/>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9" name="Content Placeholder 18"/>
          <p:cNvSpPr>
            <a:spLocks noGrp="1"/>
          </p:cNvSpPr>
          <p:nvPr>
            <p:ph sz="quarter" idx="18"/>
          </p:nvPr>
        </p:nvSpPr>
        <p:spPr>
          <a:xfrm>
            <a:off x="695325" y="6313702"/>
            <a:ext cx="1226609" cy="544298"/>
          </a:xfrm>
          <a:prstGeom prst="rect">
            <a:avLst/>
          </a:prstGeom>
          <a:solidFill>
            <a:srgbClr val="006892"/>
          </a:solidFill>
        </p:spPr>
        <p:txBody>
          <a:bodyPr lIns="0" tIns="0" rIns="0" bIns="0" anchor="ctr"/>
          <a:lstStyle>
            <a:lvl1pPr marL="0" indent="0" algn="ctr">
              <a:buFontTx/>
              <a:buNone/>
              <a:defRPr sz="1400" b="1" spc="0" baseline="0">
                <a:solidFill>
                  <a:schemeClr val="tx2"/>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1" name="Content Placeholder 18"/>
          <p:cNvSpPr>
            <a:spLocks noGrp="1"/>
          </p:cNvSpPr>
          <p:nvPr>
            <p:ph sz="quarter" idx="16"/>
          </p:nvPr>
        </p:nvSpPr>
        <p:spPr>
          <a:xfrm>
            <a:off x="700030" y="6313744"/>
            <a:ext cx="1221904" cy="432495"/>
          </a:xfrm>
          <a:prstGeom prst="rect">
            <a:avLst/>
          </a:prstGeom>
        </p:spPr>
        <p:txBody>
          <a:bodyPr lIns="0" tIns="0" rIns="0" bIns="0" anchor="ctr"/>
          <a:lstStyle>
            <a:lvl1pPr marL="0" indent="0" algn="ctr">
              <a:buFontTx/>
              <a:buNone/>
              <a:defRPr sz="1400" b="1" spc="0" baseline="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6684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017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8111614"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90528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mage Slide_1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dirty="0"/>
          </a:p>
        </p:txBody>
      </p:sp>
      <p:sp>
        <p:nvSpPr>
          <p:cNvPr id="11" name="Content Placeholder 18"/>
          <p:cNvSpPr>
            <a:spLocks noGrp="1"/>
          </p:cNvSpPr>
          <p:nvPr>
            <p:ph sz="quarter" idx="15"/>
          </p:nvPr>
        </p:nvSpPr>
        <p:spPr>
          <a:xfrm>
            <a:off x="719668" y="308207"/>
            <a:ext cx="7230799"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4" name="Content Placeholder 2"/>
          <p:cNvSpPr>
            <a:spLocks noGrp="1"/>
          </p:cNvSpPr>
          <p:nvPr>
            <p:ph idx="1"/>
          </p:nvPr>
        </p:nvSpPr>
        <p:spPr>
          <a:xfrm>
            <a:off x="719667" y="1412777"/>
            <a:ext cx="723080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8769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_Banner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719668" y="308208"/>
            <a:ext cx="8160643" cy="432495"/>
          </a:xfrm>
          <a:prstGeom prst="rect">
            <a:avLst/>
          </a:prstGeom>
        </p:spPr>
        <p:txBody>
          <a:bodyPr lIns="0" tIns="0" rIns="0" bIns="0" anchor="ctr"/>
          <a:lstStyle>
            <a:lvl1pPr marL="0" indent="0">
              <a:buFontTx/>
              <a:buNone/>
              <a:defRPr sz="2000" b="1"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Content Placeholder 2"/>
          <p:cNvSpPr>
            <a:spLocks noGrp="1"/>
          </p:cNvSpPr>
          <p:nvPr>
            <p:ph idx="1"/>
          </p:nvPr>
        </p:nvSpPr>
        <p:spPr>
          <a:xfrm>
            <a:off x="719667" y="1412778"/>
            <a:ext cx="10800603" cy="4512017"/>
          </a:xfrm>
          <a:prstGeom prst="rect">
            <a:avLst/>
          </a:prstGeom>
        </p:spPr>
        <p:txBody>
          <a:bodyPr lIns="0" tIns="0" rIns="0" bIns="0"/>
          <a:lstStyle>
            <a:lvl1pPr marL="0" indent="0">
              <a:spcBef>
                <a:spcPts val="600"/>
              </a:spcBef>
              <a:buNone/>
              <a:defRPr sz="1800" b="0" i="0" spc="0" baseline="0"/>
            </a:lvl1pPr>
            <a:lvl2pPr marL="720000" indent="-360000">
              <a:spcBef>
                <a:spcPts val="600"/>
              </a:spcBef>
              <a:defRPr sz="1800" spc="0"/>
            </a:lvl2pPr>
            <a:lvl3pPr marL="1080000" indent="-360000">
              <a:spcBef>
                <a:spcPts val="600"/>
              </a:spcBef>
              <a:defRPr sz="1800" spc="0"/>
            </a:lvl3pPr>
            <a:lvl4pPr marL="1440000" indent="-360000">
              <a:spcBef>
                <a:spcPts val="600"/>
              </a:spcBef>
              <a:defRPr sz="1800" spc="0"/>
            </a:lvl4pPr>
            <a:lvl5pPr marL="1800000" indent="-360000">
              <a:spcBef>
                <a:spcPts val="600"/>
              </a:spcBef>
              <a:defRPr sz="1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128301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t>Alcohol and Drug Cognitive Enhancement (ACE) Program</a:t>
            </a:r>
          </a:p>
        </p:txBody>
      </p:sp>
      <p:sp>
        <p:nvSpPr>
          <p:cNvPr id="4" name="Rectangle 3"/>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7</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167379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7" r:id="rId9"/>
    <p:sldLayoutId id="2147483708" r:id="rId10"/>
    <p:sldLayoutId id="2147483709" r:id="rId11"/>
    <p:sldLayoutId id="2147483710" r:id="rId12"/>
    <p:sldLayoutId id="2147483711" r:id="rId13"/>
  </p:sldLayoutIdLst>
  <p:hf hdr="0" ftr="0" dt="0"/>
  <p:txStyles>
    <p:title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479988"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4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27384"/>
            <a:ext cx="12240683" cy="6885384"/>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7" name="Rectangle 6"/>
          <p:cNvSpPr/>
          <p:nvPr userDrawn="1"/>
        </p:nvSpPr>
        <p:spPr>
          <a:xfrm>
            <a:off x="695325" y="6324720"/>
            <a:ext cx="1226609" cy="54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7</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solidFill>
                  <a:schemeClr val="bg1"/>
                </a:solidFill>
              </a:rPr>
              <a:t>Alcohol and Drug Cognitive Enhancement (ACE) Program</a:t>
            </a:r>
          </a:p>
        </p:txBody>
      </p:sp>
    </p:spTree>
    <p:extLst>
      <p:ext uri="{BB962C8B-B14F-4D97-AF65-F5344CB8AC3E}">
        <p14:creationId xmlns:p14="http://schemas.microsoft.com/office/powerpoint/2010/main" val="304169044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hf hdr="0" ftr="0" dt="0"/>
  <p:txStyles>
    <p:titleStyle>
      <a:lvl1pPr algn="l" defTabSz="1219170" rtl="0" eaLnBrk="1" latinLnBrk="0" hangingPunct="1">
        <a:spcBef>
          <a:spcPct val="0"/>
        </a:spcBef>
        <a:buNone/>
        <a:defRPr sz="2400"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spcBef>
          <a:spcPts val="800"/>
        </a:spcBef>
        <a:buClr>
          <a:schemeClr val="accent2"/>
        </a:buClr>
        <a:buFont typeface="Wingdings" panose="05000000000000000000" pitchFamily="2" charset="2"/>
        <a:buNone/>
        <a:defRPr sz="240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1" y="568"/>
            <a:ext cx="12187989" cy="6857432"/>
          </a:xfrm>
          <a:prstGeom prst="rect">
            <a:avLst/>
          </a:prstGeom>
        </p:spPr>
      </p:pic>
      <p:sp>
        <p:nvSpPr>
          <p:cNvPr id="10" name="Rectangle 9"/>
          <p:cNvSpPr/>
          <p:nvPr userDrawn="1"/>
        </p:nvSpPr>
        <p:spPr>
          <a:xfrm>
            <a:off x="0" y="5372100"/>
            <a:ext cx="121920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7286" y="5635043"/>
            <a:ext cx="3155933" cy="842499"/>
          </a:xfrm>
          <a:prstGeom prst="rect">
            <a:avLst/>
          </a:prstGeom>
        </p:spPr>
      </p:pic>
      <p:sp>
        <p:nvSpPr>
          <p:cNvPr id="13" name="Content Placeholder 18"/>
          <p:cNvSpPr txBox="1">
            <a:spLocks/>
          </p:cNvSpPr>
          <p:nvPr userDrawn="1"/>
        </p:nvSpPr>
        <p:spPr>
          <a:xfrm>
            <a:off x="7439240" y="4506783"/>
            <a:ext cx="3945040" cy="432495"/>
          </a:xfrm>
          <a:prstGeom prst="rect">
            <a:avLst/>
          </a:prstGeom>
        </p:spPr>
        <p:txBody>
          <a:bodyPr lIns="0" tIns="0" rIns="0" bIns="0" anchor="ctr"/>
          <a:lstStyle>
            <a:lvl1pPr marL="0" indent="0" algn="r" defTabSz="1219170" rtl="0" eaLnBrk="1" latinLnBrk="0" hangingPunct="1">
              <a:spcBef>
                <a:spcPct val="20000"/>
              </a:spcBef>
              <a:buFontTx/>
              <a:buNone/>
              <a:defRPr sz="2400" b="1" kern="1200">
                <a:solidFill>
                  <a:schemeClr val="bg1"/>
                </a:solidFill>
                <a:latin typeface="+mn-lt"/>
                <a:ea typeface="+mn-ea"/>
                <a:cs typeface="+mn-cs"/>
              </a:defRPr>
            </a:lvl1pPr>
            <a:lvl2pPr marL="609585" indent="0" algn="l" defTabSz="1219170" rtl="0" eaLnBrk="1" latinLnBrk="0" hangingPunct="1">
              <a:spcBef>
                <a:spcPct val="20000"/>
              </a:spcBef>
              <a:buFontTx/>
              <a:buNone/>
              <a:defRPr sz="3733" kern="1200">
                <a:solidFill>
                  <a:schemeClr val="bg1"/>
                </a:solidFill>
                <a:latin typeface="+mn-lt"/>
                <a:ea typeface="+mn-ea"/>
                <a:cs typeface="+mn-cs"/>
              </a:defRPr>
            </a:lvl2pPr>
            <a:lvl3pPr marL="1219170" indent="0" algn="l" defTabSz="1219170" rtl="0" eaLnBrk="1" latinLnBrk="0" hangingPunct="1">
              <a:spcBef>
                <a:spcPct val="20000"/>
              </a:spcBef>
              <a:buFontTx/>
              <a:buNone/>
              <a:defRPr sz="3200" kern="1200">
                <a:solidFill>
                  <a:schemeClr val="bg1"/>
                </a:solidFill>
                <a:latin typeface="+mn-lt"/>
                <a:ea typeface="+mn-ea"/>
                <a:cs typeface="+mn-cs"/>
              </a:defRPr>
            </a:lvl3pPr>
            <a:lvl4pPr marL="1828754" indent="0" algn="l" defTabSz="1219170" rtl="0" eaLnBrk="1" latinLnBrk="0" hangingPunct="1">
              <a:spcBef>
                <a:spcPct val="20000"/>
              </a:spcBef>
              <a:buFontTx/>
              <a:buNone/>
              <a:defRPr sz="2667" kern="1200">
                <a:solidFill>
                  <a:schemeClr val="bg1"/>
                </a:solidFill>
                <a:latin typeface="+mn-lt"/>
                <a:ea typeface="+mn-ea"/>
                <a:cs typeface="+mn-cs"/>
              </a:defRPr>
            </a:lvl4pPr>
            <a:lvl5pPr marL="2438339"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t>Drug and Alcohol Network</a:t>
            </a:r>
          </a:p>
        </p:txBody>
      </p:sp>
    </p:spTree>
    <p:extLst>
      <p:ext uri="{BB962C8B-B14F-4D97-AF65-F5344CB8AC3E}">
        <p14:creationId xmlns:p14="http://schemas.microsoft.com/office/powerpoint/2010/main" val="1118969877"/>
      </p:ext>
    </p:extLst>
  </p:cSld>
  <p:clrMap bg1="lt1" tx1="dk1" bg2="lt2" tx2="dk2" accent1="accent1" accent2="accent2" accent3="accent3" accent4="accent4" accent5="accent5" accent6="accent6" hlink="hlink" folHlink="folHlink"/>
  <p:sldLayoutIdLst>
    <p:sldLayoutId id="2147483706" r:id="rId1"/>
  </p:sldLayoutIdLst>
  <p:hf hdr="0" ftr="0" dt="0"/>
  <p:txStyles>
    <p:titleStyle>
      <a:lvl1pPr algn="l" defTabSz="1219170" rtl="0" eaLnBrk="1" latinLnBrk="0" hangingPunct="1">
        <a:spcBef>
          <a:spcPct val="0"/>
        </a:spcBef>
        <a:buNone/>
        <a:defRPr sz="5867" b="1" kern="1200" spc="-93" baseline="0">
          <a:solidFill>
            <a:schemeClr val="accent2"/>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creativecommons.org/licenses/by-sa/4.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sa/2.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hyperlink" Target="https://creativecommons.org/licenses/by-sa/2.1/jp/deed.en"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aci.health.nsw.gov.au/" TargetMode="Externa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7: The Inhibitor</a:t>
            </a:r>
          </a:p>
        </p:txBody>
      </p:sp>
      <p:sp>
        <p:nvSpPr>
          <p:cNvPr id="7" name="Text Placeholder 6"/>
          <p:cNvSpPr>
            <a:spLocks noGrp="1"/>
          </p:cNvSpPr>
          <p:nvPr>
            <p:ph type="body" sz="quarter" idx="13"/>
          </p:nvPr>
        </p:nvSpPr>
        <p:spPr/>
        <p:txBody>
          <a:bodyPr/>
          <a:lstStyle/>
          <a:p>
            <a:r>
              <a:rPr lang="en-US" dirty="0"/>
              <a:t>Alcohol and drug Cognitive Enhancement (ACE) Program</a:t>
            </a:r>
            <a:endParaRPr lang="en-AU" dirty="0"/>
          </a:p>
        </p:txBody>
      </p:sp>
      <p:sp>
        <p:nvSpPr>
          <p:cNvPr id="9" name="Content Placeholder 8"/>
          <p:cNvSpPr>
            <a:spLocks noGrp="1"/>
          </p:cNvSpPr>
          <p:nvPr>
            <p:ph sz="quarter" idx="15"/>
          </p:nvPr>
        </p:nvSpPr>
        <p:spPr/>
        <p:txBody>
          <a:bodyPr/>
          <a:lstStyle/>
          <a:p>
            <a:endParaRPr lang="en-AU" dirty="0"/>
          </a:p>
        </p:txBody>
      </p:sp>
      <p:sp>
        <p:nvSpPr>
          <p:cNvPr id="5" name="Slide Number Placeholder 4"/>
          <p:cNvSpPr>
            <a:spLocks noGrp="1"/>
          </p:cNvSpPr>
          <p:nvPr>
            <p:ph type="sldNum" sz="quarter" idx="4294967295"/>
          </p:nvPr>
        </p:nvSpPr>
        <p:spPr>
          <a:xfrm>
            <a:off x="9347200" y="6232525"/>
            <a:ext cx="2844800" cy="365125"/>
          </a:xfrm>
          <a:prstGeom prst="rect">
            <a:avLst/>
          </a:prstGeom>
        </p:spPr>
        <p:txBody>
          <a:bodyPr/>
          <a:lstStyle/>
          <a:p>
            <a:fld id="{EAFF9662-E427-214F-A0F2-1EADCCA1E85B}" type="slidenum">
              <a:rPr lang="en-US" smtClean="0">
                <a:solidFill>
                  <a:prstClr val="white"/>
                </a:solidFill>
              </a:rPr>
              <a:pPr/>
              <a:t>1</a:t>
            </a:fld>
            <a:endParaRPr lang="en-US">
              <a:solidFill>
                <a:prstClr val="white"/>
              </a:solidFill>
            </a:endParaRPr>
          </a:p>
        </p:txBody>
      </p:sp>
    </p:spTree>
    <p:extLst>
      <p:ext uri="{BB962C8B-B14F-4D97-AF65-F5344CB8AC3E}">
        <p14:creationId xmlns:p14="http://schemas.microsoft.com/office/powerpoint/2010/main" val="1233541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a:xfrm>
            <a:off x="719668" y="308207"/>
            <a:ext cx="8160643" cy="432495"/>
          </a:xfrm>
        </p:spPr>
        <p:txBody>
          <a:bodyPr/>
          <a:lstStyle/>
          <a:p>
            <a:r>
              <a:rPr lang="en-US"/>
              <a:t>Brainstorm - I want it now!</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What are some things infants/toddlers might want straight away?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What are some standard parental responses to these toddlers’ demands?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And what about teenagers?</a:t>
            </a:r>
          </a:p>
        </p:txBody>
      </p:sp>
      <p:sp>
        <p:nvSpPr>
          <p:cNvPr id="4" name="Slide Number Placeholder 3"/>
          <p:cNvSpPr>
            <a:spLocks noGrp="1"/>
          </p:cNvSpPr>
          <p:nvPr>
            <p:ph type="sldNum" sz="quarter" idx="4"/>
          </p:nvPr>
        </p:nvSpPr>
        <p:spPr>
          <a:xfrm>
            <a:off x="9696400" y="6407623"/>
            <a:ext cx="1828800" cy="180000"/>
          </a:xfrm>
        </p:spPr>
        <p:txBody>
          <a:bodyPr/>
          <a:lstStyle/>
          <a:p>
            <a:fld id="{EAFF9662-E427-214F-A0F2-1EADCCA1E85B}" type="slidenum">
              <a:rPr lang="en-US" smtClean="0"/>
              <a:pPr/>
              <a:t>10</a:t>
            </a:fld>
            <a:endParaRPr lang="en-US" dirty="0"/>
          </a:p>
        </p:txBody>
      </p:sp>
      <p:pic>
        <p:nvPicPr>
          <p:cNvPr id="8" name="Picture 7">
            <a:extLst>
              <a:ext uri="{FF2B5EF4-FFF2-40B4-BE49-F238E27FC236}">
                <a16:creationId xmlns:a16="http://schemas.microsoft.com/office/drawing/2014/main" id="{031F6841-FA17-46B0-8531-8E0B971CB2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72596" y="308207"/>
            <a:ext cx="1752604" cy="1755652"/>
          </a:xfrm>
          <a:prstGeom prst="rect">
            <a:avLst/>
          </a:prstGeom>
        </p:spPr>
      </p:pic>
    </p:spTree>
    <p:extLst>
      <p:ext uri="{BB962C8B-B14F-4D97-AF65-F5344CB8AC3E}">
        <p14:creationId xmlns:p14="http://schemas.microsoft.com/office/powerpoint/2010/main" val="311430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r>
              <a:rPr lang="en-US" dirty="0"/>
              <a:t>The Inhibitor in childhood</a:t>
            </a:r>
            <a:endParaRPr lang="en-AU" dirty="0"/>
          </a:p>
        </p:txBody>
      </p:sp>
      <p:sp>
        <p:nvSpPr>
          <p:cNvPr id="6" name="Content Placeholder 5"/>
          <p:cNvSpPr>
            <a:spLocks noGrp="1"/>
          </p:cNvSpPr>
          <p:nvPr>
            <p:ph idx="1"/>
          </p:nvPr>
        </p:nvSpPr>
        <p:spPr/>
        <p:txBody>
          <a:bodyPr/>
          <a:lstStyle/>
          <a:p>
            <a:endParaRPr lang="en-AU"/>
          </a:p>
          <a:p>
            <a:endParaRPr lang="en-US" dirty="0"/>
          </a:p>
        </p:txBody>
      </p:sp>
      <p:sp>
        <p:nvSpPr>
          <p:cNvPr id="2" name="Slide Number Placeholder 1"/>
          <p:cNvSpPr>
            <a:spLocks noGrp="1"/>
          </p:cNvSpPr>
          <p:nvPr>
            <p:ph type="sldNum" sz="quarter" idx="4"/>
          </p:nvPr>
        </p:nvSpPr>
        <p:spPr/>
        <p:txBody>
          <a:bodyPr/>
          <a:lstStyle/>
          <a:p>
            <a:fld id="{EAFF9662-E427-214F-A0F2-1EADCCA1E85B}" type="slidenum">
              <a:rPr lang="en-US" smtClean="0"/>
              <a:pPr/>
              <a:t>11</a:t>
            </a:fld>
            <a:endParaRPr lang="en-US"/>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1416" y="989749"/>
            <a:ext cx="7370644" cy="4934068"/>
          </a:xfrm>
          <a:prstGeom prst="rect">
            <a:avLst/>
          </a:prstGeom>
        </p:spPr>
      </p:pic>
      <p:sp>
        <p:nvSpPr>
          <p:cNvPr id="3" name="Rectangle 2"/>
          <p:cNvSpPr/>
          <p:nvPr/>
        </p:nvSpPr>
        <p:spPr>
          <a:xfrm>
            <a:off x="5003316" y="6032132"/>
            <a:ext cx="2233304" cy="184666"/>
          </a:xfrm>
          <a:prstGeom prst="rect">
            <a:avLst/>
          </a:prstGeom>
        </p:spPr>
        <p:txBody>
          <a:bodyPr wrap="none">
            <a:spAutoFit/>
          </a:bodyPr>
          <a:lstStyle/>
          <a:p>
            <a:r>
              <a:rPr lang="en-AU" sz="6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Image credit: Vespa 400. </a:t>
            </a:r>
            <a:r>
              <a:rPr lang="en-AU" sz="600" dirty="0" err="1">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Rhbrakman</a:t>
            </a:r>
            <a:r>
              <a:rPr lang="en-AU" sz="6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 2015 [</a:t>
            </a:r>
            <a:r>
              <a:rPr lang="en-AU" sz="600" u="sng"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hlinkClick r:id="rId4"/>
              </a:rPr>
              <a:t>CC BY-SA 4.0</a:t>
            </a:r>
            <a:r>
              <a:rPr lang="en-AU" sz="6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a:t>
            </a:r>
            <a:endParaRPr lang="en-AU" sz="600" dirty="0">
              <a:solidFill>
                <a:schemeClr val="bg1">
                  <a:lumMod val="50000"/>
                </a:schemeClr>
              </a:solidFill>
            </a:endParaRPr>
          </a:p>
        </p:txBody>
      </p:sp>
    </p:spTree>
    <p:extLst>
      <p:ext uri="{BB962C8B-B14F-4D97-AF65-F5344CB8AC3E}">
        <p14:creationId xmlns:p14="http://schemas.microsoft.com/office/powerpoint/2010/main" val="106178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17031" y="1358269"/>
            <a:ext cx="4204617" cy="3995162"/>
          </a:xfrm>
          <a:prstGeom prst="rect">
            <a:avLst/>
          </a:prstGeom>
        </p:spPr>
      </p:pic>
      <p:sp>
        <p:nvSpPr>
          <p:cNvPr id="3" name="Slide Number Placeholder 2"/>
          <p:cNvSpPr>
            <a:spLocks noGrp="1"/>
          </p:cNvSpPr>
          <p:nvPr>
            <p:ph type="sldNum" sz="quarter" idx="4"/>
          </p:nvPr>
        </p:nvSpPr>
        <p:spPr/>
        <p:txBody>
          <a:bodyPr/>
          <a:lstStyle/>
          <a:p>
            <a:fld id="{EAFF9662-E427-214F-A0F2-1EADCCA1E85B}" type="slidenum">
              <a:rPr lang="en-US" smtClean="0"/>
              <a:pPr/>
              <a:t>12</a:t>
            </a:fld>
            <a:endParaRPr lang="en-US"/>
          </a:p>
        </p:txBody>
      </p:sp>
      <p:sp>
        <p:nvSpPr>
          <p:cNvPr id="13" name="Content Placeholder 12"/>
          <p:cNvSpPr>
            <a:spLocks noGrp="1"/>
          </p:cNvSpPr>
          <p:nvPr>
            <p:ph sz="quarter" idx="15"/>
          </p:nvPr>
        </p:nvSpPr>
        <p:spPr/>
        <p:txBody>
          <a:bodyPr/>
          <a:lstStyle/>
          <a:p>
            <a:r>
              <a:rPr lang="en-US" dirty="0"/>
              <a:t>The Inhibitor in childhood</a:t>
            </a:r>
            <a:endParaRPr lang="en-AU" dirty="0"/>
          </a:p>
        </p:txBody>
      </p:sp>
      <p:pic>
        <p:nvPicPr>
          <p:cNvPr id="7" name="Picture 6"/>
          <p:cNvPicPr>
            <a:picLocks noChangeAspect="1"/>
          </p:cNvPicPr>
          <p:nvPr/>
        </p:nvPicPr>
        <p:blipFill>
          <a:blip r:embed="rId4"/>
          <a:stretch>
            <a:fillRect/>
          </a:stretch>
        </p:blipFill>
        <p:spPr>
          <a:xfrm>
            <a:off x="667886" y="1358269"/>
            <a:ext cx="5986061" cy="3995162"/>
          </a:xfrm>
          <a:prstGeom prst="rect">
            <a:avLst/>
          </a:prstGeom>
        </p:spPr>
      </p:pic>
    </p:spTree>
    <p:extLst>
      <p:ext uri="{BB962C8B-B14F-4D97-AF65-F5344CB8AC3E}">
        <p14:creationId xmlns:p14="http://schemas.microsoft.com/office/powerpoint/2010/main" val="3554819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13861" y="1017430"/>
            <a:ext cx="7407299" cy="4926143"/>
          </a:xfrm>
          <a:prstGeom prst="rect">
            <a:avLst/>
          </a:prstGeom>
        </p:spPr>
      </p:pic>
      <p:sp>
        <p:nvSpPr>
          <p:cNvPr id="3" name="Slide Number Placeholder 2"/>
          <p:cNvSpPr>
            <a:spLocks noGrp="1"/>
          </p:cNvSpPr>
          <p:nvPr>
            <p:ph type="sldNum" sz="quarter" idx="4"/>
          </p:nvPr>
        </p:nvSpPr>
        <p:spPr/>
        <p:txBody>
          <a:bodyPr/>
          <a:lstStyle/>
          <a:p>
            <a:fld id="{EAFF9662-E427-214F-A0F2-1EADCCA1E85B}" type="slidenum">
              <a:rPr lang="en-US" smtClean="0"/>
              <a:pPr/>
              <a:t>13</a:t>
            </a:fld>
            <a:endParaRPr lang="en-US"/>
          </a:p>
        </p:txBody>
      </p:sp>
      <p:sp>
        <p:nvSpPr>
          <p:cNvPr id="5" name="Content Placeholder 12">
            <a:extLst>
              <a:ext uri="{FF2B5EF4-FFF2-40B4-BE49-F238E27FC236}">
                <a16:creationId xmlns:a16="http://schemas.microsoft.com/office/drawing/2014/main" id="{B681C556-F8F8-4C28-9E36-D79A6A6D6BC9}"/>
              </a:ext>
            </a:extLst>
          </p:cNvPr>
          <p:cNvSpPr>
            <a:spLocks noGrp="1"/>
          </p:cNvSpPr>
          <p:nvPr>
            <p:ph sz="quarter" idx="15"/>
          </p:nvPr>
        </p:nvSpPr>
        <p:spPr>
          <a:xfrm>
            <a:off x="719668" y="308207"/>
            <a:ext cx="8160643" cy="432495"/>
          </a:xfrm>
        </p:spPr>
        <p:txBody>
          <a:bodyPr/>
          <a:lstStyle/>
          <a:p>
            <a:pPr lvl="0">
              <a:buClr>
                <a:srgbClr val="0082AA"/>
              </a:buClr>
            </a:pPr>
            <a:r>
              <a:rPr lang="en-US" dirty="0">
                <a:solidFill>
                  <a:srgbClr val="006892"/>
                </a:solidFill>
              </a:rPr>
              <a:t>The Inhibitor in childhood</a:t>
            </a:r>
            <a:endParaRPr lang="en-AU" dirty="0">
              <a:solidFill>
                <a:srgbClr val="006892"/>
              </a:solidFill>
            </a:endParaRPr>
          </a:p>
        </p:txBody>
      </p:sp>
    </p:spTree>
    <p:extLst>
      <p:ext uri="{BB962C8B-B14F-4D97-AF65-F5344CB8AC3E}">
        <p14:creationId xmlns:p14="http://schemas.microsoft.com/office/powerpoint/2010/main" val="1244198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r>
              <a:rPr lang="en-US" dirty="0"/>
              <a:t>The Inhibitor in adolescence</a:t>
            </a:r>
            <a:endParaRPr lang="en-AU" dirty="0"/>
          </a:p>
        </p:txBody>
      </p:sp>
      <p:sp>
        <p:nvSpPr>
          <p:cNvPr id="2" name="Slide Number Placeholder 1"/>
          <p:cNvSpPr>
            <a:spLocks noGrp="1"/>
          </p:cNvSpPr>
          <p:nvPr>
            <p:ph type="sldNum" sz="quarter" idx="4"/>
          </p:nvPr>
        </p:nvSpPr>
        <p:spPr/>
        <p:txBody>
          <a:bodyPr/>
          <a:lstStyle/>
          <a:p>
            <a:fld id="{EAFF9662-E427-214F-A0F2-1EADCCA1E85B}" type="slidenum">
              <a:rPr lang="en-US" smtClean="0"/>
              <a:pPr/>
              <a:t>14</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85772" y="1362806"/>
            <a:ext cx="7035745" cy="4132387"/>
          </a:xfrm>
          <a:prstGeom prst="rect">
            <a:avLst/>
          </a:prstGeom>
        </p:spPr>
      </p:pic>
      <p:sp>
        <p:nvSpPr>
          <p:cNvPr id="3" name="Rectangle 2"/>
          <p:cNvSpPr/>
          <p:nvPr/>
        </p:nvSpPr>
        <p:spPr>
          <a:xfrm>
            <a:off x="4896793" y="5495193"/>
            <a:ext cx="2398413" cy="189475"/>
          </a:xfrm>
          <a:prstGeom prst="rect">
            <a:avLst/>
          </a:prstGeom>
        </p:spPr>
        <p:txBody>
          <a:bodyPr wrap="none">
            <a:spAutoFit/>
          </a:bodyPr>
          <a:lstStyle/>
          <a:p>
            <a:pPr>
              <a:lnSpc>
                <a:spcPct val="115000"/>
              </a:lnSpc>
              <a:spcBef>
                <a:spcPts val="600"/>
              </a:spcBef>
            </a:pPr>
            <a:r>
              <a:rPr lang="en-AU" sz="600" dirty="0"/>
              <a:t>Image credit: Vespa 400 1. Cars </a:t>
            </a:r>
            <a:r>
              <a:rPr lang="en-AU" sz="600" dirty="0" err="1"/>
              <a:t>en</a:t>
            </a:r>
            <a:r>
              <a:rPr lang="en-AU" sz="600" dirty="0"/>
              <a:t> travel. 2005. [</a:t>
            </a:r>
            <a:r>
              <a:rPr lang="en-AU" sz="600" u="sng" dirty="0">
                <a:hlinkClick r:id="rId4"/>
              </a:rPr>
              <a:t>CC BY-SA 3.0</a:t>
            </a:r>
            <a:r>
              <a:rPr lang="en-AU" sz="600" dirty="0"/>
              <a:t>]</a:t>
            </a:r>
            <a:endParaRPr lang="en-AU" sz="6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7775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AFF9662-E427-214F-A0F2-1EADCCA1E85B}" type="slidenum">
              <a:rPr lang="en-US" smtClean="0"/>
              <a:pPr/>
              <a:t>15</a:t>
            </a:fld>
            <a:endParaRPr lang="en-US"/>
          </a:p>
        </p:txBody>
      </p:sp>
      <p:sp>
        <p:nvSpPr>
          <p:cNvPr id="2" name="Rectangle 1"/>
          <p:cNvSpPr/>
          <p:nvPr/>
        </p:nvSpPr>
        <p:spPr>
          <a:xfrm>
            <a:off x="5060299" y="5798681"/>
            <a:ext cx="2071401" cy="184666"/>
          </a:xfrm>
          <a:prstGeom prst="rect">
            <a:avLst/>
          </a:prstGeom>
        </p:spPr>
        <p:txBody>
          <a:bodyPr wrap="none">
            <a:spAutoFit/>
          </a:bodyPr>
          <a:lstStyle/>
          <a:p>
            <a:r>
              <a:rPr lang="en-AU" sz="600" dirty="0"/>
              <a:t>Image credit: Vespa 400 2. Kev. 2008. [</a:t>
            </a:r>
            <a:r>
              <a:rPr lang="en-AU" sz="600" u="sng" dirty="0">
                <a:hlinkClick r:id="rId3"/>
              </a:rPr>
              <a:t>CC BY-SA 2.0</a:t>
            </a:r>
            <a:r>
              <a:rPr lang="en-AU" sz="600" u="sng" dirty="0"/>
              <a:t>]</a:t>
            </a:r>
            <a:r>
              <a:rPr lang="en-AU" sz="600" dirty="0"/>
              <a:t> </a:t>
            </a:r>
          </a:p>
        </p:txBody>
      </p:sp>
      <p:pic>
        <p:nvPicPr>
          <p:cNvPr id="6" name="Picture 5"/>
          <p:cNvPicPr>
            <a:picLocks noChangeAspect="1"/>
          </p:cNvPicPr>
          <p:nvPr/>
        </p:nvPicPr>
        <p:blipFill>
          <a:blip r:embed="rId4"/>
          <a:stretch>
            <a:fillRect/>
          </a:stretch>
        </p:blipFill>
        <p:spPr>
          <a:xfrm>
            <a:off x="1695283" y="1642900"/>
            <a:ext cx="7967330" cy="3734686"/>
          </a:xfrm>
          <a:prstGeom prst="rect">
            <a:avLst/>
          </a:prstGeom>
        </p:spPr>
      </p:pic>
      <p:sp>
        <p:nvSpPr>
          <p:cNvPr id="9" name="Content Placeholder 9">
            <a:extLst>
              <a:ext uri="{FF2B5EF4-FFF2-40B4-BE49-F238E27FC236}">
                <a16:creationId xmlns:a16="http://schemas.microsoft.com/office/drawing/2014/main" id="{79F63C12-507D-43F1-8052-A2775EEC63DD}"/>
              </a:ext>
            </a:extLst>
          </p:cNvPr>
          <p:cNvSpPr>
            <a:spLocks noGrp="1"/>
          </p:cNvSpPr>
          <p:nvPr>
            <p:ph sz="quarter" idx="15"/>
          </p:nvPr>
        </p:nvSpPr>
        <p:spPr>
          <a:xfrm>
            <a:off x="719668" y="308207"/>
            <a:ext cx="8160643" cy="432495"/>
          </a:xfrm>
        </p:spPr>
        <p:txBody>
          <a:bodyPr/>
          <a:lstStyle/>
          <a:p>
            <a:pPr lvl="0">
              <a:buClr>
                <a:srgbClr val="0082AA"/>
              </a:buClr>
            </a:pPr>
            <a:r>
              <a:rPr lang="en-US" dirty="0">
                <a:solidFill>
                  <a:srgbClr val="006892"/>
                </a:solidFill>
              </a:rPr>
              <a:t>The Inhibitor in adolescence</a:t>
            </a:r>
            <a:endParaRPr lang="en-AU" dirty="0">
              <a:solidFill>
                <a:srgbClr val="006892"/>
              </a:solidFill>
            </a:endParaRPr>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29387" y="1282700"/>
            <a:ext cx="5940115" cy="4455086"/>
          </a:xfrm>
          <a:prstGeom prst="rect">
            <a:avLst/>
          </a:prstGeom>
        </p:spPr>
      </p:pic>
    </p:spTree>
    <p:extLst>
      <p:ext uri="{BB962C8B-B14F-4D97-AF65-F5344CB8AC3E}">
        <p14:creationId xmlns:p14="http://schemas.microsoft.com/office/powerpoint/2010/main" val="67631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xit" presetSubtype="0" fill="hold" grpId="1" nodeType="with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r>
              <a:rPr lang="en-US" dirty="0"/>
              <a:t>Brainstorm - uneven transition</a:t>
            </a:r>
            <a:endParaRPr lang="en-AU" dirty="0"/>
          </a:p>
        </p:txBody>
      </p:sp>
      <p:sp>
        <p:nvSpPr>
          <p:cNvPr id="4" name="Content Placeholder 3"/>
          <p:cNvSpPr>
            <a:spLocks noGrp="1"/>
          </p:cNvSpPr>
          <p:nvPr>
            <p:ph idx="1"/>
          </p:nvPr>
        </p:nvSpPr>
        <p:spPr/>
        <p:txBody>
          <a:bodyPr/>
          <a:lstStyle/>
          <a:p>
            <a:pPr marL="342900" indent="-342900">
              <a:buFont typeface="Arial" panose="020B0604020202020204" pitchFamily="34" charset="0"/>
              <a:buChar char="•"/>
            </a:pPr>
            <a:r>
              <a:rPr lang="en-AU" dirty="0"/>
              <a:t>How well equipped is the hotted up Vespa in terms of:</a:t>
            </a:r>
          </a:p>
          <a:p>
            <a:pPr lvl="1"/>
            <a:r>
              <a:rPr lang="en-AU" dirty="0"/>
              <a:t>Suspension?</a:t>
            </a:r>
          </a:p>
          <a:p>
            <a:pPr lvl="1"/>
            <a:r>
              <a:rPr lang="en-AU" dirty="0"/>
              <a:t>Steering?</a:t>
            </a:r>
          </a:p>
          <a:p>
            <a:pPr lvl="1"/>
            <a:r>
              <a:rPr lang="en-AU" dirty="0"/>
              <a:t>Braking?</a:t>
            </a:r>
          </a:p>
          <a:p>
            <a:endParaRPr lang="en-AU" dirty="0"/>
          </a:p>
        </p:txBody>
      </p:sp>
      <p:sp>
        <p:nvSpPr>
          <p:cNvPr id="2" name="Slide Number Placeholder 1"/>
          <p:cNvSpPr>
            <a:spLocks noGrp="1"/>
          </p:cNvSpPr>
          <p:nvPr>
            <p:ph type="sldNum" sz="quarter" idx="4"/>
          </p:nvPr>
        </p:nvSpPr>
        <p:spPr/>
        <p:txBody>
          <a:bodyPr/>
          <a:lstStyle/>
          <a:p>
            <a:fld id="{EAFF9662-E427-214F-A0F2-1EADCCA1E85B}" type="slidenum">
              <a:rPr lang="en-US" smtClean="0"/>
              <a:pPr/>
              <a:t>16</a:t>
            </a:fld>
            <a:endParaRPr lang="en-US"/>
          </a:p>
        </p:txBody>
      </p:sp>
      <p:pic>
        <p:nvPicPr>
          <p:cNvPr id="7" name="Picture 6">
            <a:extLst>
              <a:ext uri="{FF2B5EF4-FFF2-40B4-BE49-F238E27FC236}">
                <a16:creationId xmlns:a16="http://schemas.microsoft.com/office/drawing/2014/main" id="{2663DD80-7E58-4424-BAFD-3C41513335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72596" y="308207"/>
            <a:ext cx="1752604" cy="1755652"/>
          </a:xfrm>
          <a:prstGeom prst="rect">
            <a:avLst/>
          </a:prstGeom>
        </p:spPr>
      </p:pic>
    </p:spTree>
    <p:extLst>
      <p:ext uri="{BB962C8B-B14F-4D97-AF65-F5344CB8AC3E}">
        <p14:creationId xmlns:p14="http://schemas.microsoft.com/office/powerpoint/2010/main" val="2933894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dirty="0"/>
              <a:t>Uneven transition</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a:t>The capacity for putting the brakes on (inhibition) is slow to develop.</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This comes through practicing things such as:</a:t>
            </a:r>
          </a:p>
          <a:p>
            <a:pPr lvl="1"/>
            <a:r>
              <a:rPr lang="en-AU" dirty="0"/>
              <a:t>biting your tongue</a:t>
            </a:r>
          </a:p>
          <a:p>
            <a:pPr lvl="1"/>
            <a:r>
              <a:rPr lang="en-AU" dirty="0"/>
              <a:t>removing yourself from certain situations</a:t>
            </a:r>
          </a:p>
          <a:p>
            <a:pPr lvl="1"/>
            <a:r>
              <a:rPr lang="en-AU" dirty="0"/>
              <a:t>distracting yourself</a:t>
            </a:r>
          </a:p>
          <a:p>
            <a:pPr lvl="1"/>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17</a:t>
            </a:fld>
            <a:endParaRPr lang="en-US"/>
          </a:p>
        </p:txBody>
      </p:sp>
    </p:spTree>
    <p:extLst>
      <p:ext uri="{BB962C8B-B14F-4D97-AF65-F5344CB8AC3E}">
        <p14:creationId xmlns:p14="http://schemas.microsoft.com/office/powerpoint/2010/main" val="3788235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bital_gyrus_animation2.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4468" y="1411817"/>
            <a:ext cx="4514400" cy="4514400"/>
          </a:xfrm>
          <a:prstGeom prst="rect">
            <a:avLst/>
          </a:prstGeom>
        </p:spPr>
      </p:pic>
      <p:pic>
        <p:nvPicPr>
          <p:cNvPr id="6" name="Content Placeholder 5"/>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6238469" y="1746888"/>
            <a:ext cx="5184773" cy="3364222"/>
          </a:xfrm>
        </p:spPr>
      </p:pic>
      <p:sp>
        <p:nvSpPr>
          <p:cNvPr id="2" name="Slide Number Placeholder 1"/>
          <p:cNvSpPr>
            <a:spLocks noGrp="1"/>
          </p:cNvSpPr>
          <p:nvPr>
            <p:ph type="sldNum" sz="quarter" idx="4"/>
          </p:nvPr>
        </p:nvSpPr>
        <p:spPr/>
        <p:txBody>
          <a:bodyPr/>
          <a:lstStyle/>
          <a:p>
            <a:fld id="{EAFF9662-E427-214F-A0F2-1EADCCA1E85B}" type="slidenum">
              <a:rPr lang="en-US" smtClean="0"/>
              <a:pPr/>
              <a:t>18</a:t>
            </a:fld>
            <a:endParaRPr lang="en-US"/>
          </a:p>
        </p:txBody>
      </p:sp>
      <p:sp>
        <p:nvSpPr>
          <p:cNvPr id="8" name="Content Placeholder 7"/>
          <p:cNvSpPr>
            <a:spLocks noGrp="1"/>
          </p:cNvSpPr>
          <p:nvPr>
            <p:ph sz="quarter" idx="15"/>
          </p:nvPr>
        </p:nvSpPr>
        <p:spPr/>
        <p:txBody>
          <a:bodyPr/>
          <a:lstStyle/>
          <a:p>
            <a:r>
              <a:rPr lang="en-US" dirty="0" err="1"/>
              <a:t>Visualise</a:t>
            </a:r>
            <a:endParaRPr lang="en-US" dirty="0"/>
          </a:p>
        </p:txBody>
      </p:sp>
      <p:sp>
        <p:nvSpPr>
          <p:cNvPr id="15" name="Content Placeholder 11"/>
          <p:cNvSpPr txBox="1">
            <a:spLocks/>
          </p:cNvSpPr>
          <p:nvPr/>
        </p:nvSpPr>
        <p:spPr>
          <a:xfrm>
            <a:off x="719668" y="1411817"/>
            <a:ext cx="5184000" cy="4512000"/>
          </a:xfrm>
          <a:prstGeom prst="rect">
            <a:avLst/>
          </a:prstGeom>
        </p:spPr>
        <p:txBody>
          <a:bodyPr/>
          <a:lstStyle>
            <a:lvl1pPr marL="0" indent="0" algn="l" defTabSz="914400" rtl="0" eaLnBrk="1" latinLnBrk="0" hangingPunct="1">
              <a:spcBef>
                <a:spcPts val="600"/>
              </a:spcBef>
              <a:buClr>
                <a:schemeClr val="accent2"/>
              </a:buClr>
              <a:buFont typeface="Wingdings" panose="05000000000000000000" pitchFamily="2" charset="2"/>
              <a:buNone/>
              <a:defRPr sz="1800" b="0" kern="1200" spc="0" baseline="0">
                <a:solidFill>
                  <a:schemeClr val="tx1"/>
                </a:solidFill>
                <a:latin typeface="Arial" panose="020B0604020202020204" pitchFamily="34" charset="0"/>
                <a:ea typeface="+mn-ea"/>
                <a:cs typeface="Arial" panose="020B0604020202020204" pitchFamily="34" charset="0"/>
              </a:defRPr>
            </a:lvl1pPr>
            <a:lvl2pPr marL="720000" indent="-360000" algn="l" defTabSz="914400"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2pPr>
            <a:lvl3pPr marL="1080000" indent="-360000" algn="l" defTabSz="914400"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440000" indent="-360000" algn="l" defTabSz="914400"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4pPr>
            <a:lvl5pPr marL="1800000" indent="-360000" algn="l" defTabSz="914400"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7" name="Content Placeholder 11"/>
          <p:cNvSpPr txBox="1">
            <a:spLocks/>
          </p:cNvSpPr>
          <p:nvPr/>
        </p:nvSpPr>
        <p:spPr>
          <a:xfrm>
            <a:off x="719668" y="1411288"/>
            <a:ext cx="5184000" cy="4512000"/>
          </a:xfrm>
          <a:prstGeom prst="rect">
            <a:avLst/>
          </a:prstGeom>
        </p:spPr>
        <p:txBody>
          <a:bodyPr/>
          <a:lstStyle>
            <a:lvl1pPr marL="0" indent="0" algn="l" defTabSz="914400" rtl="0" eaLnBrk="1" latinLnBrk="0" hangingPunct="1">
              <a:spcBef>
                <a:spcPts val="600"/>
              </a:spcBef>
              <a:buClr>
                <a:schemeClr val="accent2"/>
              </a:buClr>
              <a:buFont typeface="Wingdings" panose="05000000000000000000" pitchFamily="2" charset="2"/>
              <a:buNone/>
              <a:defRPr sz="1800" b="0" kern="1200" spc="0" baseline="0">
                <a:solidFill>
                  <a:schemeClr val="tx1"/>
                </a:solidFill>
                <a:latin typeface="Arial" panose="020B0604020202020204" pitchFamily="34" charset="0"/>
                <a:ea typeface="+mn-ea"/>
                <a:cs typeface="Arial" panose="020B0604020202020204" pitchFamily="34" charset="0"/>
              </a:defRPr>
            </a:lvl1pPr>
            <a:lvl2pPr marL="720000" indent="-360000" algn="l" defTabSz="914400"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2pPr>
            <a:lvl3pPr marL="1080000" indent="-360000" algn="l" defTabSz="914400"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440000" indent="-360000" algn="l" defTabSz="914400"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4pPr>
            <a:lvl5pPr marL="1800000" indent="-360000" algn="l" defTabSz="914400"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Rectangle 2"/>
          <p:cNvSpPr/>
          <p:nvPr/>
        </p:nvSpPr>
        <p:spPr>
          <a:xfrm>
            <a:off x="1919748" y="5373891"/>
            <a:ext cx="2783840" cy="304699"/>
          </a:xfrm>
          <a:prstGeom prst="rect">
            <a:avLst/>
          </a:prstGeom>
        </p:spPr>
        <p:txBody>
          <a:bodyPr wrap="square">
            <a:spAutoFit/>
          </a:bodyPr>
          <a:lstStyle/>
          <a:p>
            <a:pPr>
              <a:lnSpc>
                <a:spcPct val="115000"/>
              </a:lnSpc>
              <a:spcAft>
                <a:spcPts val="0"/>
              </a:spcAft>
            </a:pPr>
            <a:r>
              <a:rPr lang="en-AU" sz="6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Image credit: Orbital gyrus animation 2 from </a:t>
            </a:r>
            <a:r>
              <a:rPr lang="en-AU" sz="600" dirty="0" err="1">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BodyParts</a:t>
            </a:r>
            <a:r>
              <a:rPr lang="en-AU" sz="6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 3 D. 2008. </a:t>
            </a:r>
            <a:br>
              <a:rPr lang="en-AU" sz="6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br>
            <a:r>
              <a:rPr lang="en-AU" sz="6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Database </a:t>
            </a:r>
            <a:r>
              <a:rPr lang="en-AU" sz="600" dirty="0" err="1">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Center</a:t>
            </a:r>
            <a:r>
              <a:rPr lang="en-AU" sz="6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 Life Science. [</a:t>
            </a:r>
            <a:r>
              <a:rPr lang="en-AU" sz="600" u="sng"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hlinkClick r:id="rId5"/>
              </a:rPr>
              <a:t>CC BY-SA 2.1 </a:t>
            </a:r>
            <a:r>
              <a:rPr lang="en-AU" sz="600" u="sng" dirty="0" err="1">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hlinkClick r:id="rId5"/>
              </a:rPr>
              <a:t>jp</a:t>
            </a:r>
            <a:r>
              <a:rPr lang="en-AU" sz="6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 via Wikimedia Commons</a:t>
            </a:r>
            <a:endParaRPr lang="en-AU" sz="6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313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p:cNvSpPr>
            <a:spLocks noGrp="1"/>
          </p:cNvSpPr>
          <p:nvPr>
            <p:ph type="pic" sz="quarter" idx="17"/>
          </p:nvPr>
        </p:nvSpPr>
        <p:spPr/>
      </p:sp>
      <p:sp>
        <p:nvSpPr>
          <p:cNvPr id="2" name="Slide Number Placeholder 1"/>
          <p:cNvSpPr>
            <a:spLocks noGrp="1"/>
          </p:cNvSpPr>
          <p:nvPr>
            <p:ph type="sldNum" sz="quarter" idx="4"/>
          </p:nvPr>
        </p:nvSpPr>
        <p:spPr/>
        <p:txBody>
          <a:bodyPr/>
          <a:lstStyle/>
          <a:p>
            <a:fld id="{EAFF9662-E427-214F-A0F2-1EADCCA1E85B}" type="slidenum">
              <a:rPr lang="en-US" smtClean="0"/>
              <a:pPr/>
              <a:t>19</a:t>
            </a:fld>
            <a:endParaRPr lang="en-US"/>
          </a:p>
        </p:txBody>
      </p:sp>
      <p:pic>
        <p:nvPicPr>
          <p:cNvPr id="7" name="Picture 6">
            <a:extLst>
              <a:ext uri="{FF2B5EF4-FFF2-40B4-BE49-F238E27FC236}">
                <a16:creationId xmlns:a16="http://schemas.microsoft.com/office/drawing/2014/main" id="{6E0C1A83-BB31-0342-899D-3BD5E39982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28046" y="845152"/>
            <a:ext cx="7100417" cy="4733611"/>
          </a:xfrm>
          <a:prstGeom prst="rect">
            <a:avLst/>
          </a:prstGeom>
        </p:spPr>
      </p:pic>
    </p:spTree>
    <p:extLst>
      <p:ext uri="{BB962C8B-B14F-4D97-AF65-F5344CB8AC3E}">
        <p14:creationId xmlns:p14="http://schemas.microsoft.com/office/powerpoint/2010/main" val="234459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Revision</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a:t>What does the Self-reflector monitor?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AU" dirty="0"/>
              <a:t>What level of stress helps us do something well?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AU" dirty="0"/>
              <a:t>What is the best way to manage time pressure?</a:t>
            </a:r>
          </a:p>
        </p:txBody>
      </p:sp>
      <p:sp>
        <p:nvSpPr>
          <p:cNvPr id="4" name="Slide Number Placeholder 3"/>
          <p:cNvSpPr>
            <a:spLocks noGrp="1"/>
          </p:cNvSpPr>
          <p:nvPr>
            <p:ph type="sldNum" sz="quarter" idx="4"/>
          </p:nvPr>
        </p:nvSpPr>
        <p:spPr/>
        <p:txBody>
          <a:bodyPr/>
          <a:lstStyle/>
          <a:p>
            <a:fld id="{EAFF9662-E427-214F-A0F2-1EADCCA1E85B}" type="slidenum">
              <a:rPr lang="en-US" smtClean="0"/>
              <a:pPr/>
              <a:t>2</a:t>
            </a:fld>
            <a:endParaRPr lang="en-US"/>
          </a:p>
        </p:txBody>
      </p:sp>
    </p:spTree>
    <p:extLst>
      <p:ext uri="{BB962C8B-B14F-4D97-AF65-F5344CB8AC3E}">
        <p14:creationId xmlns:p14="http://schemas.microsoft.com/office/powerpoint/2010/main" val="3674052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20</a:t>
            </a:fld>
            <a:endParaRPr lang="en-US"/>
          </a:p>
        </p:txBody>
      </p:sp>
      <p:sp>
        <p:nvSpPr>
          <p:cNvPr id="6" name="Content Placeholder 5"/>
          <p:cNvSpPr>
            <a:spLocks noGrp="1"/>
          </p:cNvSpPr>
          <p:nvPr>
            <p:ph sz="quarter" idx="16"/>
          </p:nvPr>
        </p:nvSpPr>
        <p:spPr/>
        <p:txBody>
          <a:bodyPr/>
          <a:lstStyle/>
          <a:p>
            <a:r>
              <a:rPr lang="en-US" dirty="0"/>
              <a:t>Temptation Tempering Tactics</a:t>
            </a:r>
            <a:endParaRPr lang="en-AU" dirty="0"/>
          </a:p>
        </p:txBody>
      </p:sp>
      <p:sp>
        <p:nvSpPr>
          <p:cNvPr id="3" name="Content Placeholder 2"/>
          <p:cNvSpPr>
            <a:spLocks noGrp="1"/>
          </p:cNvSpPr>
          <p:nvPr>
            <p:ph idx="1"/>
          </p:nvPr>
        </p:nvSpPr>
        <p:spPr/>
        <p:txBody>
          <a:bodyPr/>
          <a:lstStyle/>
          <a:p>
            <a:r>
              <a:rPr lang="en-US" dirty="0"/>
              <a:t>What were your </a:t>
            </a:r>
          </a:p>
          <a:p>
            <a:r>
              <a:rPr lang="en-US" b="1" dirty="0"/>
              <a:t>Temptation Tempering Tactics</a:t>
            </a:r>
            <a:r>
              <a:rPr lang="en-US" dirty="0"/>
              <a:t>?</a:t>
            </a:r>
          </a:p>
          <a:p>
            <a:endParaRPr lang="en-US" dirty="0"/>
          </a:p>
          <a:p>
            <a:r>
              <a:rPr lang="en-AU" dirty="0"/>
              <a:t>Children who used these kinds of strategies had better:</a:t>
            </a:r>
          </a:p>
          <a:p>
            <a:pPr lvl="1">
              <a:buFont typeface="Arial" panose="020B0604020202020204" pitchFamily="34" charset="0"/>
              <a:buChar char="•"/>
            </a:pPr>
            <a:r>
              <a:rPr lang="en-AU" dirty="0"/>
              <a:t>educational attainment</a:t>
            </a:r>
          </a:p>
          <a:p>
            <a:pPr lvl="1">
              <a:buFont typeface="Arial" panose="020B0604020202020204" pitchFamily="34" charset="0"/>
              <a:buChar char="•"/>
            </a:pPr>
            <a:r>
              <a:rPr lang="en-AU" dirty="0"/>
              <a:t>higher SAT (like HSC) scores</a:t>
            </a:r>
          </a:p>
          <a:p>
            <a:pPr lvl="1">
              <a:buFont typeface="Arial" panose="020B0604020202020204" pitchFamily="34" charset="0"/>
              <a:buChar char="•"/>
            </a:pPr>
            <a:r>
              <a:rPr lang="en-AU" dirty="0"/>
              <a:t>ability to cope with stress or frustration</a:t>
            </a:r>
          </a:p>
          <a:p>
            <a:pPr lvl="1">
              <a:buFont typeface="Arial" panose="020B0604020202020204" pitchFamily="34" charset="0"/>
              <a:buChar char="•"/>
            </a:pPr>
            <a:r>
              <a:rPr lang="en-AU" dirty="0"/>
              <a:t>body mass index</a:t>
            </a:r>
          </a:p>
        </p:txBody>
      </p:sp>
      <p:sp>
        <p:nvSpPr>
          <p:cNvPr id="2" name="TextBox 1"/>
          <p:cNvSpPr txBox="1"/>
          <p:nvPr/>
        </p:nvSpPr>
        <p:spPr>
          <a:xfrm>
            <a:off x="10719358" y="598384"/>
            <a:ext cx="1383038" cy="646331"/>
          </a:xfrm>
          <a:prstGeom prst="rect">
            <a:avLst/>
          </a:prstGeom>
          <a:noFill/>
        </p:spPr>
        <p:txBody>
          <a:bodyPr wrap="square" rtlCol="0">
            <a:spAutoFit/>
          </a:bodyPr>
          <a:lstStyle/>
          <a:p>
            <a:r>
              <a:rPr lang="en-AU" dirty="0">
                <a:solidFill>
                  <a:schemeClr val="bg1"/>
                </a:solidFill>
              </a:rPr>
              <a:t>Page 19 of  workbook</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3923" y="331947"/>
            <a:ext cx="853308" cy="856281"/>
          </a:xfrm>
          <a:prstGeom prst="rect">
            <a:avLst/>
          </a:prstGeom>
        </p:spPr>
      </p:pic>
    </p:spTree>
    <p:extLst>
      <p:ext uri="{BB962C8B-B14F-4D97-AF65-F5344CB8AC3E}">
        <p14:creationId xmlns:p14="http://schemas.microsoft.com/office/powerpoint/2010/main" val="188012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dirty="0"/>
              <a:t>What do we need to inhibit?</a:t>
            </a:r>
            <a:endParaRPr lang="en-AU" dirty="0"/>
          </a:p>
        </p:txBody>
      </p:sp>
      <p:sp>
        <p:nvSpPr>
          <p:cNvPr id="3" name="Content Placeholder 2"/>
          <p:cNvSpPr>
            <a:spLocks noGrp="1"/>
          </p:cNvSpPr>
          <p:nvPr>
            <p:ph idx="1"/>
          </p:nvPr>
        </p:nvSpPr>
        <p:spPr/>
        <p:txBody>
          <a:bodyPr/>
          <a:lstStyle/>
          <a:p>
            <a:r>
              <a:rPr lang="en-US" dirty="0"/>
              <a:t>In order to </a:t>
            </a:r>
            <a:r>
              <a:rPr lang="en-US" b="1" dirty="0"/>
              <a:t>achieve our goals</a:t>
            </a:r>
            <a:r>
              <a:rPr lang="en-US" dirty="0"/>
              <a:t>, we sometimes need to inhibit:</a:t>
            </a:r>
          </a:p>
          <a:p>
            <a:endParaRPr lang="en-US" dirty="0"/>
          </a:p>
          <a:p>
            <a:pPr lvl="1">
              <a:buFont typeface="Arial" panose="020B0604020202020204" pitchFamily="34" charset="0"/>
              <a:buChar char="•"/>
            </a:pPr>
            <a:r>
              <a:rPr lang="en-US" b="1" dirty="0"/>
              <a:t>Emotional</a:t>
            </a:r>
            <a:r>
              <a:rPr lang="en-US" dirty="0"/>
              <a:t> reactions</a:t>
            </a:r>
            <a:endParaRPr lang="en-AU" dirty="0"/>
          </a:p>
          <a:p>
            <a:pPr lvl="2"/>
            <a:r>
              <a:rPr lang="en-US" dirty="0"/>
              <a:t>Which force us </a:t>
            </a:r>
            <a:r>
              <a:rPr lang="en-US" b="1" dirty="0"/>
              <a:t>into the past or present</a:t>
            </a:r>
            <a:r>
              <a:rPr lang="en-US" dirty="0"/>
              <a:t> and </a:t>
            </a:r>
            <a:r>
              <a:rPr lang="en-US" b="1" dirty="0"/>
              <a:t>away from a future focus</a:t>
            </a:r>
            <a:endParaRPr lang="en-AU" b="1" dirty="0"/>
          </a:p>
          <a:p>
            <a:pPr lvl="1"/>
            <a:endParaRPr lang="en-AU" dirty="0"/>
          </a:p>
          <a:p>
            <a:pPr lvl="1">
              <a:buFont typeface="Arial" panose="020B0604020202020204" pitchFamily="34" charset="0"/>
              <a:buChar char="•"/>
            </a:pPr>
            <a:r>
              <a:rPr lang="en-US" b="1" dirty="0" err="1"/>
              <a:t>Behavioural</a:t>
            </a:r>
            <a:r>
              <a:rPr lang="en-US" b="1" dirty="0"/>
              <a:t> </a:t>
            </a:r>
            <a:r>
              <a:rPr lang="en-US" dirty="0"/>
              <a:t>responses</a:t>
            </a:r>
            <a:endParaRPr lang="en-AU" dirty="0"/>
          </a:p>
          <a:p>
            <a:pPr lvl="2"/>
            <a:r>
              <a:rPr lang="en-US" dirty="0"/>
              <a:t>to distractions or triggers in the environment</a:t>
            </a:r>
            <a:endParaRPr lang="en-AU" dirty="0"/>
          </a:p>
          <a:p>
            <a:pPr lvl="2"/>
            <a:r>
              <a:rPr lang="en-US" dirty="0"/>
              <a:t>learned through habit</a:t>
            </a:r>
            <a:endParaRPr lang="en-AU" dirty="0"/>
          </a:p>
          <a:p>
            <a:pPr lvl="3"/>
            <a:r>
              <a:rPr lang="en-US" dirty="0"/>
              <a:t>e.g. bad posture</a:t>
            </a:r>
            <a:endParaRPr lang="en-AU" dirty="0"/>
          </a:p>
          <a:p>
            <a:pPr lvl="3"/>
            <a:endParaRPr lang="en-US"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21</a:t>
            </a:fld>
            <a:endParaRPr lang="en-US"/>
          </a:p>
        </p:txBody>
      </p:sp>
    </p:spTree>
    <p:extLst>
      <p:ext uri="{BB962C8B-B14F-4D97-AF65-F5344CB8AC3E}">
        <p14:creationId xmlns:p14="http://schemas.microsoft.com/office/powerpoint/2010/main" val="1835605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132120" y="2048232"/>
            <a:ext cx="5899155" cy="4157953"/>
          </a:xfrm>
        </p:spPr>
      </p:pic>
      <p:pic>
        <p:nvPicPr>
          <p:cNvPr id="12" name="Content Placeholder 11"/>
          <p:cNvPicPr>
            <a:picLocks noGrp="1" noChangeAspect="1"/>
          </p:cNvPicPr>
          <p:nvPr>
            <p:ph sz="quarter" idx="16"/>
          </p:nvPr>
        </p:nvPicPr>
        <p:blipFill>
          <a:blip r:embed="rId4">
            <a:extLst>
              <a:ext uri="{28A0092B-C50C-407E-A947-70E740481C1C}">
                <a14:useLocalDpi xmlns:a14="http://schemas.microsoft.com/office/drawing/2010/main"/>
              </a:ext>
            </a:extLst>
          </a:blip>
          <a:stretch>
            <a:fillRect/>
          </a:stretch>
        </p:blipFill>
        <p:spPr>
          <a:xfrm>
            <a:off x="3132120" y="2048229"/>
            <a:ext cx="5899155" cy="4157956"/>
          </a:xfrm>
        </p:spPr>
      </p:pic>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31579" y="2047850"/>
            <a:ext cx="5899696" cy="4158335"/>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92224" y="364560"/>
            <a:ext cx="6429426" cy="58320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a:ext>
            </a:extLst>
          </a:blip>
          <a:stretch>
            <a:fillRect/>
          </a:stretch>
        </p:blipFill>
        <p:spPr>
          <a:xfrm rot="5082766" flipV="1">
            <a:off x="4249460" y="3007597"/>
            <a:ext cx="1107989" cy="1212158"/>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a:ext>
            </a:extLst>
          </a:blip>
          <a:stretch>
            <a:fillRect/>
          </a:stretch>
        </p:blipFill>
        <p:spPr>
          <a:xfrm rot="6260627" flipH="1">
            <a:off x="6716413" y="2976638"/>
            <a:ext cx="1008000" cy="1260000"/>
          </a:xfrm>
          <a:prstGeom prst="rect">
            <a:avLst/>
          </a:prstGeom>
        </p:spPr>
      </p:pic>
    </p:spTree>
    <p:extLst>
      <p:ext uri="{BB962C8B-B14F-4D97-AF65-F5344CB8AC3E}">
        <p14:creationId xmlns:p14="http://schemas.microsoft.com/office/powerpoint/2010/main" val="53984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down)">
                                      <p:cBhvr>
                                        <p:cTn id="9" dur="500"/>
                                        <p:tgtEl>
                                          <p:spTgt spid="13"/>
                                        </p:tgtEl>
                                      </p:cBhvr>
                                    </p:animEffect>
                                  </p:childTnLst>
                                </p:cTn>
                              </p:par>
                              <p:par>
                                <p:cTn id="10" presetID="1" presetClass="exit" presetSubtype="0" fill="hold" nodeType="with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1" presetClass="exit" presetSubtype="0" fill="hold"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23</a:t>
            </a:fld>
            <a:endParaRPr lang="en-US"/>
          </a:p>
        </p:txBody>
      </p:sp>
      <p:sp>
        <p:nvSpPr>
          <p:cNvPr id="11" name="Content Placeholder 10"/>
          <p:cNvSpPr>
            <a:spLocks noGrp="1"/>
          </p:cNvSpPr>
          <p:nvPr>
            <p:ph sz="quarter" idx="16"/>
          </p:nvPr>
        </p:nvSpPr>
        <p:spPr/>
        <p:txBody>
          <a:bodyPr/>
          <a:lstStyle/>
          <a:p>
            <a:r>
              <a:rPr lang="en-US" dirty="0"/>
              <a:t>Stop and Think Technique</a:t>
            </a:r>
            <a:endParaRPr lang="en-AU" dirty="0"/>
          </a:p>
        </p:txBody>
      </p:sp>
      <p:sp>
        <p:nvSpPr>
          <p:cNvPr id="3" name="Content Placeholder 2"/>
          <p:cNvSpPr>
            <a:spLocks noGrp="1"/>
          </p:cNvSpPr>
          <p:nvPr>
            <p:ph sz="half" idx="1"/>
          </p:nvPr>
        </p:nvSpPr>
        <p:spPr/>
        <p:txBody>
          <a:bodyPr/>
          <a:lstStyle/>
          <a:p>
            <a:pPr marL="342900" indent="-342900">
              <a:buFont typeface="Arial" panose="020B0604020202020204" pitchFamily="34" charset="0"/>
              <a:buChar char="•"/>
            </a:pPr>
            <a:r>
              <a:rPr lang="en-US" dirty="0"/>
              <a:t>What are the likely consequences?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How will this </a:t>
            </a:r>
          </a:p>
          <a:p>
            <a:pPr lvl="1"/>
            <a:r>
              <a:rPr lang="en-US" dirty="0"/>
              <a:t>affect me and others?</a:t>
            </a:r>
          </a:p>
          <a:p>
            <a:pPr marL="342900" indent="-342900">
              <a:buFont typeface="Wingdings" panose="05000000000000000000" pitchFamily="2" charset="2"/>
              <a:buChar char="§"/>
            </a:pPr>
            <a:endParaRPr lang="en-US" dirty="0"/>
          </a:p>
          <a:p>
            <a:pPr marL="342900" indent="-342900">
              <a:buFont typeface="Arial" panose="020B0604020202020204" pitchFamily="34" charset="0"/>
              <a:buChar char="•"/>
            </a:pPr>
            <a:r>
              <a:rPr lang="en-US" dirty="0"/>
              <a:t>How will this </a:t>
            </a:r>
          </a:p>
          <a:p>
            <a:pPr lvl="1"/>
            <a:r>
              <a:rPr lang="en-US" dirty="0"/>
              <a:t>affect my goals?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390126"/>
            <a:ext cx="3753294" cy="3583174"/>
          </a:xfrm>
          <a:prstGeom prst="rect">
            <a:avLst/>
          </a:prstGeom>
        </p:spPr>
      </p:pic>
      <p:sp>
        <p:nvSpPr>
          <p:cNvPr id="9" name="TextBox 8"/>
          <p:cNvSpPr txBox="1"/>
          <p:nvPr/>
        </p:nvSpPr>
        <p:spPr>
          <a:xfrm>
            <a:off x="10811758" y="443567"/>
            <a:ext cx="1380242" cy="584775"/>
          </a:xfrm>
          <a:prstGeom prst="rect">
            <a:avLst/>
          </a:prstGeom>
          <a:noFill/>
        </p:spPr>
        <p:txBody>
          <a:bodyPr wrap="square" rtlCol="0">
            <a:spAutoFit/>
          </a:bodyPr>
          <a:lstStyle/>
          <a:p>
            <a:r>
              <a:rPr lang="en-AU" sz="1600" b="1" dirty="0">
                <a:solidFill>
                  <a:schemeClr val="bg1"/>
                </a:solidFill>
              </a:rPr>
              <a:t>Page 20 of  workbook</a:t>
            </a: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04246" y="308207"/>
            <a:ext cx="765499" cy="768166"/>
          </a:xfrm>
          <a:prstGeom prst="rect">
            <a:avLst/>
          </a:prstGeom>
        </p:spPr>
      </p:pic>
    </p:spTree>
    <p:extLst>
      <p:ext uri="{BB962C8B-B14F-4D97-AF65-F5344CB8AC3E}">
        <p14:creationId xmlns:p14="http://schemas.microsoft.com/office/powerpoint/2010/main" val="247513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4000" fill="hold" nodeType="clickEffect">
                                  <p:stCondLst>
                                    <p:cond delay="0"/>
                                  </p:st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Brainwork</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a:t>Practicing one form of habit </a:t>
            </a:r>
            <a:r>
              <a:rPr lang="en-AU" b="1" dirty="0"/>
              <a:t>inhibition improves inhibition more generally</a:t>
            </a:r>
            <a:r>
              <a:rPr lang="en-AU" dirty="0"/>
              <a:t>.</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Inhibiting the habit of poor posture (over as little as a two week period) can help with inhibiting other things. </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Your brainwork is to fill in your </a:t>
            </a:r>
            <a:r>
              <a:rPr lang="en-AU" b="1" dirty="0"/>
              <a:t>Posture Diary worksheet over the next two weeks</a:t>
            </a:r>
            <a:r>
              <a:rPr lang="en-AU" dirty="0"/>
              <a:t>.</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Make a prediction of how much of this you will complete.</a:t>
            </a:r>
          </a:p>
        </p:txBody>
      </p:sp>
      <p:sp>
        <p:nvSpPr>
          <p:cNvPr id="4" name="Slide Number Placeholder 3"/>
          <p:cNvSpPr>
            <a:spLocks noGrp="1"/>
          </p:cNvSpPr>
          <p:nvPr>
            <p:ph type="sldNum" sz="quarter" idx="4"/>
          </p:nvPr>
        </p:nvSpPr>
        <p:spPr/>
        <p:txBody>
          <a:bodyPr/>
          <a:lstStyle/>
          <a:p>
            <a:fld id="{EAFF9662-E427-214F-A0F2-1EADCCA1E85B}" type="slidenum">
              <a:rPr lang="en-US" smtClean="0"/>
              <a:pPr/>
              <a:t>24</a:t>
            </a:fld>
            <a:endParaRPr lang="en-US"/>
          </a:p>
        </p:txBody>
      </p:sp>
      <p:sp>
        <p:nvSpPr>
          <p:cNvPr id="6" name="TextBox 5">
            <a:extLst>
              <a:ext uri="{FF2B5EF4-FFF2-40B4-BE49-F238E27FC236}">
                <a16:creationId xmlns:a16="http://schemas.microsoft.com/office/drawing/2014/main" id="{A9E03B15-15F3-4A3C-A5B8-CD9F4D1C9E80}"/>
              </a:ext>
            </a:extLst>
          </p:cNvPr>
          <p:cNvSpPr txBox="1"/>
          <p:nvPr/>
        </p:nvSpPr>
        <p:spPr>
          <a:xfrm>
            <a:off x="10628439" y="724634"/>
            <a:ext cx="1257675" cy="523220"/>
          </a:xfrm>
          <a:prstGeom prst="rect">
            <a:avLst/>
          </a:prstGeom>
          <a:noFill/>
        </p:spPr>
        <p:txBody>
          <a:bodyPr wrap="square" rtlCol="0">
            <a:spAutoFit/>
          </a:bodyPr>
          <a:lstStyle/>
          <a:p>
            <a:r>
              <a:rPr lang="en-AU" sz="1400" b="1" dirty="0">
                <a:solidFill>
                  <a:schemeClr val="accent1"/>
                </a:solidFill>
              </a:rPr>
              <a:t>Page 21 in workbook </a:t>
            </a:r>
          </a:p>
        </p:txBody>
      </p:sp>
      <p:pic>
        <p:nvPicPr>
          <p:cNvPr id="7" name="Picture 6">
            <a:extLst>
              <a:ext uri="{FF2B5EF4-FFF2-40B4-BE49-F238E27FC236}">
                <a16:creationId xmlns:a16="http://schemas.microsoft.com/office/drawing/2014/main" id="{7F33548A-C807-4D2B-8B32-58568AF0B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74200" y="561222"/>
            <a:ext cx="792339" cy="795099"/>
          </a:xfrm>
          <a:prstGeom prst="rect">
            <a:avLst/>
          </a:prstGeom>
        </p:spPr>
      </p:pic>
    </p:spTree>
    <p:extLst>
      <p:ext uri="{BB962C8B-B14F-4D97-AF65-F5344CB8AC3E}">
        <p14:creationId xmlns:p14="http://schemas.microsoft.com/office/powerpoint/2010/main" val="1056486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Brainwork prediction</a:t>
            </a:r>
            <a:endParaRPr lang="en-AU" dirty="0"/>
          </a:p>
        </p:txBody>
      </p:sp>
      <p:sp>
        <p:nvSpPr>
          <p:cNvPr id="12" name="Content Placeholder 11"/>
          <p:cNvSpPr>
            <a:spLocks noGrp="1"/>
          </p:cNvSpPr>
          <p:nvPr>
            <p:ph idx="1"/>
          </p:nvPr>
        </p:nvSpPr>
        <p:spPr>
          <a:xfrm>
            <a:off x="719667" y="-216695"/>
            <a:ext cx="10800603" cy="4512017"/>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342900" indent="-342900">
              <a:spcBef>
                <a:spcPts val="0"/>
              </a:spcBef>
              <a:buFont typeface="Arial" panose="020B0604020202020204" pitchFamily="34" charset="0"/>
              <a:buChar char="•"/>
            </a:pPr>
            <a:r>
              <a:rPr lang="en-US" dirty="0"/>
              <a:t>The closer to zero, the more accurate your predictions</a:t>
            </a:r>
          </a:p>
          <a:p>
            <a:pPr marL="342900" indent="-342900">
              <a:spcBef>
                <a:spcPts val="0"/>
              </a:spcBef>
              <a:buFont typeface="Arial" panose="020B0604020202020204" pitchFamily="34" charset="0"/>
              <a:buChar char="•"/>
            </a:pPr>
            <a:r>
              <a:rPr lang="en-US" dirty="0"/>
              <a:t>Negative number: You overestimated your performance</a:t>
            </a:r>
          </a:p>
          <a:p>
            <a:pPr marL="342900" indent="-342900">
              <a:spcBef>
                <a:spcPts val="0"/>
              </a:spcBef>
              <a:buFont typeface="Arial" panose="020B0604020202020204" pitchFamily="34" charset="0"/>
              <a:buChar char="•"/>
            </a:pPr>
            <a:r>
              <a:rPr lang="en-US" dirty="0"/>
              <a:t>Positive number: You underestimated your performance</a:t>
            </a:r>
          </a:p>
        </p:txBody>
      </p:sp>
      <p:sp>
        <p:nvSpPr>
          <p:cNvPr id="4" name="Slide Number Placeholder 3"/>
          <p:cNvSpPr>
            <a:spLocks noGrp="1"/>
          </p:cNvSpPr>
          <p:nvPr>
            <p:ph type="sldNum" sz="quarter" idx="4"/>
          </p:nvPr>
        </p:nvSpPr>
        <p:spPr/>
        <p:txBody>
          <a:bodyPr/>
          <a:lstStyle/>
          <a:p>
            <a:fld id="{EAFF9662-E427-214F-A0F2-1EADCCA1E85B}" type="slidenum">
              <a:rPr lang="en-US" smtClean="0"/>
              <a:pPr/>
              <a:t>25</a:t>
            </a:fld>
            <a:endParaRPr lang="en-US"/>
          </a:p>
        </p:txBody>
      </p:sp>
      <p:graphicFrame>
        <p:nvGraphicFramePr>
          <p:cNvPr id="18" name="Table 17"/>
          <p:cNvGraphicFramePr>
            <a:graphicFrameLocks noGrp="1"/>
          </p:cNvGraphicFramePr>
          <p:nvPr>
            <p:extLst>
              <p:ext uri="{D42A27DB-BD31-4B8C-83A1-F6EECF244321}">
                <p14:modId xmlns:p14="http://schemas.microsoft.com/office/powerpoint/2010/main" val="2883925530"/>
              </p:ext>
            </p:extLst>
          </p:nvPr>
        </p:nvGraphicFramePr>
        <p:xfrm>
          <a:off x="719667" y="1423794"/>
          <a:ext cx="10800000" cy="2908800"/>
        </p:xfrm>
        <a:graphic>
          <a:graphicData uri="http://schemas.openxmlformats.org/drawingml/2006/table">
            <a:tbl>
              <a:tblPr firstRow="1">
                <a:tableStyleId>{5C22544A-7EE6-4342-B048-85BDC9FD1C3A}</a:tableStyleId>
              </a:tblPr>
              <a:tblGrid>
                <a:gridCol w="6228000">
                  <a:extLst>
                    <a:ext uri="{9D8B030D-6E8A-4147-A177-3AD203B41FA5}">
                      <a16:colId xmlns:a16="http://schemas.microsoft.com/office/drawing/2014/main" val="20000"/>
                    </a:ext>
                  </a:extLst>
                </a:gridCol>
                <a:gridCol w="1386000">
                  <a:extLst>
                    <a:ext uri="{9D8B030D-6E8A-4147-A177-3AD203B41FA5}">
                      <a16:colId xmlns:a16="http://schemas.microsoft.com/office/drawing/2014/main" val="20001"/>
                    </a:ext>
                  </a:extLst>
                </a:gridCol>
                <a:gridCol w="1386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370840">
                <a:tc>
                  <a:txBody>
                    <a:bodyPr/>
                    <a:lstStyle/>
                    <a:p>
                      <a:r>
                        <a:rPr lang="en-AU" sz="2000" dirty="0"/>
                        <a:t>Description</a:t>
                      </a:r>
                    </a:p>
                  </a:txBody>
                  <a:tcPr marL="72000" marR="72000" marT="108000" marB="108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b="1" dirty="0"/>
                        <a:t>Actual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b="1" dirty="0"/>
                        <a:t>Predicted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minus Predicted</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dirty="0"/>
                        <a:t>Completed 12-14 out of 14 days of the table</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4">
                  <a:txBody>
                    <a:bodyPr/>
                    <a:lstStyle/>
                    <a:p>
                      <a:pPr algn="ctr"/>
                      <a:endParaRPr lang="en-AU" sz="2000" b="1" dirty="0"/>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en-US" sz="2000" dirty="0"/>
                        <a:t>Completed 8-11 out of 14 days of the table</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2"/>
                  </a:ext>
                </a:extLst>
              </a:tr>
              <a:tr h="370840">
                <a:tc>
                  <a:txBody>
                    <a:bodyPr/>
                    <a:lstStyle/>
                    <a:p>
                      <a:r>
                        <a:rPr lang="en-US" sz="2000" dirty="0"/>
                        <a:t>Completed 4-7 out of 14 days of the table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3"/>
                  </a:ext>
                </a:extLst>
              </a:tr>
              <a:tr h="370840">
                <a:tc>
                  <a:txBody>
                    <a:bodyPr/>
                    <a:lstStyle/>
                    <a:p>
                      <a:r>
                        <a:rPr lang="en-US" sz="2000" dirty="0"/>
                        <a:t>Completed 0-3 out of 14 days of the table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4"/>
                  </a:ext>
                </a:extLst>
              </a:tr>
            </a:tbl>
          </a:graphicData>
        </a:graphic>
      </p:graphicFrame>
      <p:sp>
        <p:nvSpPr>
          <p:cNvPr id="3" name="Rounded Rectangle 2"/>
          <p:cNvSpPr/>
          <p:nvPr/>
        </p:nvSpPr>
        <p:spPr>
          <a:xfrm>
            <a:off x="8295433" y="1379914"/>
            <a:ext cx="1459549" cy="29965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9E03B15-15F3-4A3C-A5B8-CD9F4D1C9E80}"/>
              </a:ext>
            </a:extLst>
          </p:cNvPr>
          <p:cNvSpPr txBox="1"/>
          <p:nvPr/>
        </p:nvSpPr>
        <p:spPr>
          <a:xfrm>
            <a:off x="10628439" y="724634"/>
            <a:ext cx="1257675" cy="523220"/>
          </a:xfrm>
          <a:prstGeom prst="rect">
            <a:avLst/>
          </a:prstGeom>
          <a:noFill/>
        </p:spPr>
        <p:txBody>
          <a:bodyPr wrap="square" rtlCol="0">
            <a:spAutoFit/>
          </a:bodyPr>
          <a:lstStyle/>
          <a:p>
            <a:r>
              <a:rPr lang="en-AU" sz="1400" b="1" dirty="0">
                <a:solidFill>
                  <a:schemeClr val="accent1"/>
                </a:solidFill>
              </a:rPr>
              <a:t>Page 38 in workbook </a:t>
            </a:r>
          </a:p>
        </p:txBody>
      </p:sp>
      <p:pic>
        <p:nvPicPr>
          <p:cNvPr id="9" name="Picture 8">
            <a:extLst>
              <a:ext uri="{FF2B5EF4-FFF2-40B4-BE49-F238E27FC236}">
                <a16:creationId xmlns:a16="http://schemas.microsoft.com/office/drawing/2014/main" id="{7F33548A-C807-4D2B-8B32-58568AF0B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74200" y="561222"/>
            <a:ext cx="792339" cy="795099"/>
          </a:xfrm>
          <a:prstGeom prst="rect">
            <a:avLst/>
          </a:prstGeom>
        </p:spPr>
      </p:pic>
      <p:sp>
        <p:nvSpPr>
          <p:cNvPr id="10" name="TextBox 9"/>
          <p:cNvSpPr txBox="1"/>
          <p:nvPr/>
        </p:nvSpPr>
        <p:spPr>
          <a:xfrm>
            <a:off x="719667" y="1011032"/>
            <a:ext cx="4030242" cy="400110"/>
          </a:xfrm>
          <a:prstGeom prst="rect">
            <a:avLst/>
          </a:prstGeom>
          <a:noFill/>
        </p:spPr>
        <p:txBody>
          <a:bodyPr wrap="square" lIns="0" rtlCol="0">
            <a:spAutoFit/>
          </a:bodyPr>
          <a:lstStyle/>
          <a:p>
            <a:r>
              <a:rPr lang="en-US" sz="2000" b="1" dirty="0"/>
              <a:t>Posture diary</a:t>
            </a:r>
          </a:p>
        </p:txBody>
      </p:sp>
    </p:spTree>
    <p:extLst>
      <p:ext uri="{BB962C8B-B14F-4D97-AF65-F5344CB8AC3E}">
        <p14:creationId xmlns:p14="http://schemas.microsoft.com/office/powerpoint/2010/main" val="2993735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AU" dirty="0"/>
              <a:t>End of Module 7</a:t>
            </a:r>
          </a:p>
        </p:txBody>
      </p:sp>
      <p:sp>
        <p:nvSpPr>
          <p:cNvPr id="4" name="Content Placeholder 2"/>
          <p:cNvSpPr>
            <a:spLocks noGrp="1"/>
          </p:cNvSpPr>
          <p:nvPr>
            <p:ph sz="quarter" idx="16"/>
          </p:nvPr>
        </p:nvSpPr>
        <p:spPr>
          <a:prstGeom prst="rect">
            <a:avLst/>
          </a:prstGeom>
        </p:spPr>
        <p:txBody>
          <a:bodyPr anchor="ctr"/>
          <a:lstStyle>
            <a:lvl1pPr marL="0" indent="0" algn="r" defTabSz="1219170" rtl="0" eaLnBrk="1" latinLnBrk="0" hangingPunct="1">
              <a:spcBef>
                <a:spcPts val="800"/>
              </a:spcBef>
              <a:buClr>
                <a:schemeClr val="accent2"/>
              </a:buClr>
              <a:buFontTx/>
              <a:buNone/>
              <a:defRPr sz="2400" b="0" kern="1200" spc="0" baseline="0">
                <a:solidFill>
                  <a:schemeClr val="bg1"/>
                </a:solidFill>
                <a:latin typeface="Arial" panose="020B0604020202020204" pitchFamily="34" charset="0"/>
                <a:ea typeface="+mn-ea"/>
                <a:cs typeface="Arial" panose="020B0604020202020204" pitchFamily="34" charset="0"/>
              </a:defRPr>
            </a:lvl1pPr>
            <a:lvl2pPr marL="609585"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2pPr>
            <a:lvl3pPr marL="1219170"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3pPr>
            <a:lvl4pPr marL="1828754"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4pPr>
            <a:lvl5pPr marL="2438339"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1200" dirty="0"/>
          </a:p>
          <a:p>
            <a:r>
              <a:rPr lang="en-US" sz="1200" dirty="0"/>
              <a:t>July 2020</a:t>
            </a:r>
            <a:endParaRPr lang="en-AU" sz="1200" dirty="0"/>
          </a:p>
        </p:txBody>
      </p:sp>
    </p:spTree>
    <p:extLst>
      <p:ext uri="{BB962C8B-B14F-4D97-AF65-F5344CB8AC3E}">
        <p14:creationId xmlns:p14="http://schemas.microsoft.com/office/powerpoint/2010/main" val="43655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r>
              <a:rPr lang="en-AU" dirty="0"/>
              <a:t>Copyright</a:t>
            </a:r>
          </a:p>
        </p:txBody>
      </p:sp>
      <p:sp>
        <p:nvSpPr>
          <p:cNvPr id="5" name="Content Placeholder 4"/>
          <p:cNvSpPr>
            <a:spLocks noGrp="1"/>
          </p:cNvSpPr>
          <p:nvPr>
            <p:ph idx="1"/>
          </p:nvPr>
        </p:nvSpPr>
        <p:spPr/>
        <p:txBody>
          <a:bodyPr/>
          <a:lstStyle/>
          <a:p>
            <a:r>
              <a:rPr lang="en-AU" dirty="0"/>
              <a:t>This presentation is for use as part of the Alcohol and Drug Cognitive Enhancement (ACE) Program. No part may be copied or used for any other purpose without permission from the NSW Agency for Clinical Innovation. Contact via </a:t>
            </a:r>
            <a:r>
              <a:rPr lang="en-AU" dirty="0">
                <a:hlinkClick r:id="rId2"/>
              </a:rPr>
              <a:t>https://www.aci.health.nsw.gov.au/</a:t>
            </a:r>
            <a:r>
              <a:rPr lang="en-AU" dirty="0"/>
              <a:t> </a:t>
            </a:r>
          </a:p>
          <a:p>
            <a:endParaRPr lang="en-AU" dirty="0"/>
          </a:p>
          <a:p>
            <a:r>
              <a:rPr lang="en-AU" dirty="0"/>
              <a:t>The examples may be amended to suit local conditions. </a:t>
            </a:r>
          </a:p>
          <a:p>
            <a:endParaRPr lang="en-AU" dirty="0"/>
          </a:p>
          <a:p>
            <a:endParaRPr lang="en-AU" dirty="0"/>
          </a:p>
          <a:p>
            <a:r>
              <a:rPr lang="en-AU" sz="2400" b="1" dirty="0">
                <a:solidFill>
                  <a:schemeClr val="accent1"/>
                </a:solidFill>
              </a:rPr>
              <a:t>Image credits</a:t>
            </a:r>
          </a:p>
          <a:p>
            <a:endParaRPr lang="en-AU" b="1" dirty="0"/>
          </a:p>
          <a:p>
            <a:r>
              <a:rPr lang="en-AU" dirty="0"/>
              <a:t>Shutterstock.com</a:t>
            </a:r>
          </a:p>
          <a:p>
            <a:endParaRPr lang="en-AU" dirty="0"/>
          </a:p>
        </p:txBody>
      </p:sp>
      <p:sp>
        <p:nvSpPr>
          <p:cNvPr id="3" name="Slide Number Placeholder 2"/>
          <p:cNvSpPr>
            <a:spLocks noGrp="1"/>
          </p:cNvSpPr>
          <p:nvPr>
            <p:ph type="sldNum" sz="quarter" idx="4"/>
          </p:nvPr>
        </p:nvSpPr>
        <p:spPr/>
        <p:txBody>
          <a:bodyPr/>
          <a:lstStyle/>
          <a:p>
            <a:fld id="{5EA579A0-2D03-40E0-9AF7-97C6E3FFE6EE}" type="slidenum">
              <a:rPr lang="en-AU" smtClean="0"/>
              <a:pPr/>
              <a:t>27</a:t>
            </a:fld>
            <a:endParaRPr lang="en-AU" dirty="0"/>
          </a:p>
        </p:txBody>
      </p:sp>
      <p:pic>
        <p:nvPicPr>
          <p:cNvPr id="7" name="Content Placeholder 7"/>
          <p:cNvPicPr/>
          <p:nvPr/>
        </p:nvPicPr>
        <p:blipFill>
          <a:blip r:embed="rId3" cstate="screen">
            <a:extLst>
              <a:ext uri="{28A0092B-C50C-407E-A947-70E740481C1C}">
                <a14:useLocalDpi xmlns:a14="http://schemas.microsoft.com/office/drawing/2010/main"/>
              </a:ext>
            </a:extLst>
          </a:blip>
          <a:stretch>
            <a:fillRect/>
          </a:stretch>
        </p:blipFill>
        <p:spPr>
          <a:xfrm>
            <a:off x="719668" y="5245274"/>
            <a:ext cx="1087755" cy="720090"/>
          </a:xfrm>
          <a:prstGeom prst="rect">
            <a:avLst/>
          </a:prstGeom>
        </p:spPr>
      </p:pic>
      <p:pic>
        <p:nvPicPr>
          <p:cNvPr id="8" name="Picture 7"/>
          <p:cNvPicPr/>
          <p:nvPr/>
        </p:nvPicPr>
        <p:blipFill>
          <a:blip r:embed="rId4" cstate="screen">
            <a:extLst>
              <a:ext uri="{28A0092B-C50C-407E-A947-70E740481C1C}">
                <a14:useLocalDpi xmlns:a14="http://schemas.microsoft.com/office/drawing/2010/main"/>
              </a:ext>
            </a:extLst>
          </a:blip>
          <a:stretch>
            <a:fillRect/>
          </a:stretch>
        </p:blipFill>
        <p:spPr>
          <a:xfrm>
            <a:off x="2007256" y="5245274"/>
            <a:ext cx="1087755" cy="725170"/>
          </a:xfrm>
          <a:prstGeom prst="rect">
            <a:avLst/>
          </a:prstGeom>
        </p:spPr>
      </p:pic>
      <p:sp>
        <p:nvSpPr>
          <p:cNvPr id="2" name="TextBox 1">
            <a:extLst>
              <a:ext uri="{FF2B5EF4-FFF2-40B4-BE49-F238E27FC236}">
                <a16:creationId xmlns:a16="http://schemas.microsoft.com/office/drawing/2014/main" id="{FC8252CC-E30F-04A3-1A22-8C68F20EA827}"/>
              </a:ext>
            </a:extLst>
          </p:cNvPr>
          <p:cNvSpPr txBox="1"/>
          <p:nvPr/>
        </p:nvSpPr>
        <p:spPr>
          <a:xfrm>
            <a:off x="671730" y="3416643"/>
            <a:ext cx="5149792" cy="400110"/>
          </a:xfrm>
          <a:prstGeom prst="rect">
            <a:avLst/>
          </a:prstGeom>
          <a:noFill/>
        </p:spPr>
        <p:txBody>
          <a:bodyPr wrap="square" rtlCol="0">
            <a:spAutoFit/>
          </a:bodyPr>
          <a:lstStyle/>
          <a:p>
            <a:r>
              <a:rPr lang="en-AU" sz="1000" dirty="0"/>
              <a:t>Published Mar 2018. Next Review 2028. © State of NSW (Agency for Clinical Innovation) and Advanced Neuropsychological Treatment Services</a:t>
            </a:r>
          </a:p>
        </p:txBody>
      </p:sp>
    </p:spTree>
    <p:extLst>
      <p:ext uri="{BB962C8B-B14F-4D97-AF65-F5344CB8AC3E}">
        <p14:creationId xmlns:p14="http://schemas.microsoft.com/office/powerpoint/2010/main" val="482542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209141163"/>
              </p:ext>
            </p:extLst>
          </p:nvPr>
        </p:nvGraphicFramePr>
        <p:xfrm>
          <a:off x="719668" y="1428833"/>
          <a:ext cx="10800000" cy="2908800"/>
        </p:xfrm>
        <a:graphic>
          <a:graphicData uri="http://schemas.openxmlformats.org/drawingml/2006/table">
            <a:tbl>
              <a:tblPr firstRow="1">
                <a:tableStyleId>{5C22544A-7EE6-4342-B048-85BDC9FD1C3A}</a:tableStyleId>
              </a:tblPr>
              <a:tblGrid>
                <a:gridCol w="6228000">
                  <a:extLst>
                    <a:ext uri="{9D8B030D-6E8A-4147-A177-3AD203B41FA5}">
                      <a16:colId xmlns:a16="http://schemas.microsoft.com/office/drawing/2014/main" val="20000"/>
                    </a:ext>
                  </a:extLst>
                </a:gridCol>
                <a:gridCol w="1386000">
                  <a:extLst>
                    <a:ext uri="{9D8B030D-6E8A-4147-A177-3AD203B41FA5}">
                      <a16:colId xmlns:a16="http://schemas.microsoft.com/office/drawing/2014/main" val="20001"/>
                    </a:ext>
                  </a:extLst>
                </a:gridCol>
                <a:gridCol w="1386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370840">
                <a:tc>
                  <a:txBody>
                    <a:bodyPr/>
                    <a:lstStyle/>
                    <a:p>
                      <a:r>
                        <a:rPr lang="en-AU" sz="2000" dirty="0"/>
                        <a:t>Description</a:t>
                      </a:r>
                    </a:p>
                  </a:txBody>
                  <a:tcPr marL="72000" marR="72000" marT="108000" marB="108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Predicted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minus Predicted</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dirty="0"/>
                        <a:t>Completed 4 or more rows of the table</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AU" sz="2000" b="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en-US" sz="2000" dirty="0"/>
                        <a:t>Completed 3 rows of the table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2"/>
                  </a:ext>
                </a:extLst>
              </a:tr>
              <a:tr h="370840">
                <a:tc>
                  <a:txBody>
                    <a:bodyPr/>
                    <a:lstStyle/>
                    <a:p>
                      <a:r>
                        <a:rPr lang="en-US" sz="2000" dirty="0"/>
                        <a:t>Completed 2 rows of the table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3"/>
                  </a:ext>
                </a:extLst>
              </a:tr>
              <a:tr h="370840">
                <a:tc>
                  <a:txBody>
                    <a:bodyPr/>
                    <a:lstStyle/>
                    <a:p>
                      <a:r>
                        <a:rPr lang="en-US" sz="2000" dirty="0"/>
                        <a:t>Completed 0 - 1 row of the table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4"/>
                  </a:ext>
                </a:extLst>
              </a:tr>
            </a:tbl>
          </a:graphicData>
        </a:graphic>
      </p:graphicFrame>
      <p:sp>
        <p:nvSpPr>
          <p:cNvPr id="2" name="Content Placeholder 1"/>
          <p:cNvSpPr>
            <a:spLocks noGrp="1"/>
          </p:cNvSpPr>
          <p:nvPr>
            <p:ph sz="quarter" idx="15"/>
          </p:nvPr>
        </p:nvSpPr>
        <p:spPr/>
        <p:txBody>
          <a:bodyPr/>
          <a:lstStyle/>
          <a:p>
            <a:r>
              <a:rPr lang="en-US"/>
              <a:t>Brainwork outcome</a:t>
            </a:r>
            <a:endParaRPr lang="en-AU" dirty="0"/>
          </a:p>
        </p:txBody>
      </p:sp>
      <p:sp>
        <p:nvSpPr>
          <p:cNvPr id="12" name="Content Placeholder 11"/>
          <p:cNvSpPr>
            <a:spLocks noGrp="1"/>
          </p:cNvSpPr>
          <p:nvPr>
            <p:ph idx="1"/>
          </p:nvPr>
        </p:nvSpPr>
        <p:spPr>
          <a:xfrm>
            <a:off x="724597" y="5243077"/>
            <a:ext cx="10800603" cy="1037389"/>
          </a:xfrm>
        </p:spPr>
        <p:txBody>
          <a:bodyPr/>
          <a:lstStyle/>
          <a:p>
            <a:pPr marL="342900" indent="-342900">
              <a:spcBef>
                <a:spcPts val="0"/>
              </a:spcBef>
              <a:buFont typeface="Arial" panose="020B0604020202020204" pitchFamily="34" charset="0"/>
              <a:buChar char="•"/>
            </a:pPr>
            <a:r>
              <a:rPr lang="en-US" dirty="0"/>
              <a:t>The closer to zero, the more accurate your predictions</a:t>
            </a:r>
          </a:p>
          <a:p>
            <a:pPr marL="342900" indent="-342900">
              <a:spcBef>
                <a:spcPts val="0"/>
              </a:spcBef>
              <a:buFont typeface="Arial" panose="020B0604020202020204" pitchFamily="34" charset="0"/>
              <a:buChar char="•"/>
            </a:pPr>
            <a:r>
              <a:rPr lang="en-US" dirty="0"/>
              <a:t>Negative number: You overestimated your performance</a:t>
            </a:r>
          </a:p>
          <a:p>
            <a:pPr marL="342900" indent="-342900">
              <a:spcBef>
                <a:spcPts val="0"/>
              </a:spcBef>
              <a:buFont typeface="Arial" panose="020B0604020202020204" pitchFamily="34" charset="0"/>
              <a:buChar char="•"/>
            </a:pPr>
            <a:r>
              <a:rPr lang="en-US" dirty="0"/>
              <a:t>Positive number: You underestimated your performance</a:t>
            </a:r>
          </a:p>
        </p:txBody>
      </p:sp>
      <p:sp>
        <p:nvSpPr>
          <p:cNvPr id="4" name="Slide Number Placeholder 3"/>
          <p:cNvSpPr>
            <a:spLocks noGrp="1"/>
          </p:cNvSpPr>
          <p:nvPr>
            <p:ph type="sldNum" sz="quarter" idx="4"/>
          </p:nvPr>
        </p:nvSpPr>
        <p:spPr/>
        <p:txBody>
          <a:bodyPr/>
          <a:lstStyle/>
          <a:p>
            <a:fld id="{EAFF9662-E427-214F-A0F2-1EADCCA1E85B}" type="slidenum">
              <a:rPr lang="en-US" smtClean="0"/>
              <a:pPr/>
              <a:t>3</a:t>
            </a:fld>
            <a:endParaRPr lang="en-US"/>
          </a:p>
        </p:txBody>
      </p:sp>
      <p:sp>
        <p:nvSpPr>
          <p:cNvPr id="6" name="TextBox 5"/>
          <p:cNvSpPr txBox="1"/>
          <p:nvPr/>
        </p:nvSpPr>
        <p:spPr>
          <a:xfrm>
            <a:off x="719667" y="1011032"/>
            <a:ext cx="4030242" cy="400110"/>
          </a:xfrm>
          <a:prstGeom prst="rect">
            <a:avLst/>
          </a:prstGeom>
          <a:noFill/>
        </p:spPr>
        <p:txBody>
          <a:bodyPr wrap="square" lIns="0" rtlCol="0">
            <a:spAutoFit/>
          </a:bodyPr>
          <a:lstStyle/>
          <a:p>
            <a:r>
              <a:rPr lang="en-US" sz="2000" b="1" dirty="0"/>
              <a:t>Posture awareness</a:t>
            </a:r>
          </a:p>
        </p:txBody>
      </p:sp>
      <p:sp>
        <p:nvSpPr>
          <p:cNvPr id="8" name="Oval 7"/>
          <p:cNvSpPr/>
          <p:nvPr/>
        </p:nvSpPr>
        <p:spPr>
          <a:xfrm>
            <a:off x="8840932" y="3375303"/>
            <a:ext cx="360000" cy="360000"/>
          </a:xfrm>
          <a:prstGeom prst="ellipse">
            <a:avLst/>
          </a:prstGeom>
          <a:no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461093" y="2861198"/>
            <a:ext cx="360000" cy="360000"/>
          </a:xfrm>
          <a:prstGeom prst="ellipse">
            <a:avLst/>
          </a:prstGeom>
          <a:no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2E5DABC-63DF-7B4A-81AF-08FAE091A3E8}"/>
              </a:ext>
            </a:extLst>
          </p:cNvPr>
          <p:cNvSpPr txBox="1"/>
          <p:nvPr/>
        </p:nvSpPr>
        <p:spPr>
          <a:xfrm>
            <a:off x="8157025" y="2482318"/>
            <a:ext cx="354421" cy="1477328"/>
          </a:xfrm>
          <a:prstGeom prst="rect">
            <a:avLst/>
          </a:prstGeom>
          <a:solidFill>
            <a:schemeClr val="bg1"/>
          </a:solidFill>
          <a:ln w="19050">
            <a:solidFill>
              <a:schemeClr val="accent1"/>
            </a:solidFill>
          </a:ln>
        </p:spPr>
        <p:txBody>
          <a:bodyPr wrap="square" rtlCol="0">
            <a:spAutoFit/>
          </a:bodyPr>
          <a:lstStyle/>
          <a:p>
            <a:pPr algn="ctr"/>
            <a:r>
              <a:rPr lang="en-US" dirty="0"/>
              <a:t>MINUS</a:t>
            </a:r>
          </a:p>
        </p:txBody>
      </p:sp>
      <p:sp>
        <p:nvSpPr>
          <p:cNvPr id="13" name="Oval 12"/>
          <p:cNvSpPr/>
          <p:nvPr/>
        </p:nvSpPr>
        <p:spPr>
          <a:xfrm>
            <a:off x="10437841" y="3100022"/>
            <a:ext cx="360000" cy="360000"/>
          </a:xfrm>
          <a:prstGeom prst="ellipse">
            <a:avLst/>
          </a:prstGeom>
          <a:no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9E03B15-15F3-4A3C-A5B8-CD9F4D1C9E80}"/>
              </a:ext>
            </a:extLst>
          </p:cNvPr>
          <p:cNvSpPr txBox="1"/>
          <p:nvPr/>
        </p:nvSpPr>
        <p:spPr>
          <a:xfrm>
            <a:off x="10628439" y="724634"/>
            <a:ext cx="1257675" cy="523220"/>
          </a:xfrm>
          <a:prstGeom prst="rect">
            <a:avLst/>
          </a:prstGeom>
          <a:noFill/>
        </p:spPr>
        <p:txBody>
          <a:bodyPr wrap="square" rtlCol="0">
            <a:spAutoFit/>
          </a:bodyPr>
          <a:lstStyle/>
          <a:p>
            <a:r>
              <a:rPr lang="en-AU" sz="1400" b="1" dirty="0">
                <a:solidFill>
                  <a:schemeClr val="accent1"/>
                </a:solidFill>
              </a:rPr>
              <a:t>Page 38 in workbook </a:t>
            </a:r>
          </a:p>
        </p:txBody>
      </p:sp>
      <p:pic>
        <p:nvPicPr>
          <p:cNvPr id="14" name="Picture 13">
            <a:extLst>
              <a:ext uri="{FF2B5EF4-FFF2-40B4-BE49-F238E27FC236}">
                <a16:creationId xmlns:a16="http://schemas.microsoft.com/office/drawing/2014/main" id="{7F33548A-C807-4D2B-8B32-58568AF0B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74200" y="561222"/>
            <a:ext cx="792339" cy="795099"/>
          </a:xfrm>
          <a:prstGeom prst="rect">
            <a:avLst/>
          </a:prstGeom>
        </p:spPr>
      </p:pic>
    </p:spTree>
    <p:extLst>
      <p:ext uri="{BB962C8B-B14F-4D97-AF65-F5344CB8AC3E}">
        <p14:creationId xmlns:p14="http://schemas.microsoft.com/office/powerpoint/2010/main" val="351863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dirty="0"/>
              <a:t>Posture awareness</a:t>
            </a:r>
            <a:endParaRPr lang="en-AU" dirty="0"/>
          </a:p>
        </p:txBody>
      </p:sp>
      <p:sp>
        <p:nvSpPr>
          <p:cNvPr id="3" name="Content Placeholder 2">
            <a:extLst>
              <a:ext uri="{FF2B5EF4-FFF2-40B4-BE49-F238E27FC236}">
                <a16:creationId xmlns:a16="http://schemas.microsoft.com/office/drawing/2014/main" id="{69F634C8-C1F2-B84F-938E-9DF5BA64415F}"/>
              </a:ext>
            </a:extLst>
          </p:cNvPr>
          <p:cNvSpPr>
            <a:spLocks noGrp="1"/>
          </p:cNvSpPr>
          <p:nvPr>
            <p:ph idx="1"/>
          </p:nvPr>
        </p:nvSpPr>
        <p:spPr>
          <a:xfrm>
            <a:off x="719667" y="1412777"/>
            <a:ext cx="10903373" cy="4512017"/>
          </a:xfrm>
        </p:spPr>
        <p:txBody>
          <a:bodyPr/>
          <a:lstStyle/>
          <a:p>
            <a:pPr marL="342900" indent="-342900">
              <a:buFont typeface="Wingdings" panose="05000000000000000000" pitchFamily="2" charset="2"/>
              <a:buChar char="§"/>
            </a:pPr>
            <a:r>
              <a:rPr lang="en-US" dirty="0"/>
              <a:t>So, what happened when you became aware that you were not sitting or standing up straight?</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dirty="0"/>
              <a:t>Have you ever had someone else correct your posture?</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dirty="0"/>
              <a:t>If so, in a way, you have ‘internalized’ what was once a prompt from someone else, and this is how we develop a lot of our executive skills</a:t>
            </a:r>
          </a:p>
        </p:txBody>
      </p:sp>
      <p:sp>
        <p:nvSpPr>
          <p:cNvPr id="4" name="Slide Number Placeholder 3">
            <a:extLst>
              <a:ext uri="{FF2B5EF4-FFF2-40B4-BE49-F238E27FC236}">
                <a16:creationId xmlns:a16="http://schemas.microsoft.com/office/drawing/2014/main" id="{D8C317D3-DE25-164A-AA1F-4B1E9348FC99}"/>
              </a:ext>
            </a:extLst>
          </p:cNvPr>
          <p:cNvSpPr>
            <a:spLocks noGrp="1"/>
          </p:cNvSpPr>
          <p:nvPr>
            <p:ph type="sldNum" sz="quarter" idx="4"/>
          </p:nvPr>
        </p:nvSpPr>
        <p:spPr/>
        <p:txBody>
          <a:bodyPr/>
          <a:lstStyle/>
          <a:p>
            <a:fld id="{EAFF9662-E427-214F-A0F2-1EADCCA1E85B}" type="slidenum">
              <a:rPr lang="en-US" smtClean="0"/>
              <a:pPr/>
              <a:t>4</a:t>
            </a:fld>
            <a:endParaRPr lang="en-US"/>
          </a:p>
        </p:txBody>
      </p:sp>
    </p:spTree>
    <p:extLst>
      <p:ext uri="{BB962C8B-B14F-4D97-AF65-F5344CB8AC3E}">
        <p14:creationId xmlns:p14="http://schemas.microsoft.com/office/powerpoint/2010/main" val="406086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r>
              <a:rPr lang="en-US" dirty="0"/>
              <a:t>Your Executive team</a:t>
            </a:r>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5</a:t>
            </a:fld>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6775" y="996372"/>
            <a:ext cx="4998450" cy="4865255"/>
          </a:xfrm>
          <a:prstGeom prst="rect">
            <a:avLst/>
          </a:prstGeom>
        </p:spPr>
      </p:pic>
    </p:spTree>
    <p:extLst>
      <p:ext uri="{BB962C8B-B14F-4D97-AF65-F5344CB8AC3E}">
        <p14:creationId xmlns:p14="http://schemas.microsoft.com/office/powerpoint/2010/main" val="1752717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342900" indent="-342900">
              <a:buFont typeface="Arial" panose="020B0604020202020204" pitchFamily="34" charset="0"/>
              <a:buChar char="•"/>
            </a:pPr>
            <a:r>
              <a:rPr lang="en-AU" dirty="0"/>
              <a:t>Children aged 4 to 6 years old alone in an empty and uninteresting room.</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Researcher said they’d be back in 15 minutes.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On the desk, a single marshmallow on a plate. </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If the child avoids eating that marshmallow for the 15 minutes, the child could have two marshmallows.</a:t>
            </a:r>
          </a:p>
        </p:txBody>
      </p:sp>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83338" y="1951004"/>
            <a:ext cx="5184775" cy="3433829"/>
          </a:xfrm>
        </p:spPr>
      </p:pic>
      <p:sp>
        <p:nvSpPr>
          <p:cNvPr id="4" name="Slide Number Placeholder 3"/>
          <p:cNvSpPr>
            <a:spLocks noGrp="1"/>
          </p:cNvSpPr>
          <p:nvPr>
            <p:ph type="sldNum" sz="quarter" idx="4"/>
          </p:nvPr>
        </p:nvSpPr>
        <p:spPr/>
        <p:txBody>
          <a:bodyPr/>
          <a:lstStyle/>
          <a:p>
            <a:fld id="{EAFF9662-E427-214F-A0F2-1EADCCA1E85B}" type="slidenum">
              <a:rPr lang="en-US" smtClean="0"/>
              <a:pPr/>
              <a:t>6</a:t>
            </a:fld>
            <a:endParaRPr lang="en-US"/>
          </a:p>
        </p:txBody>
      </p:sp>
      <p:sp>
        <p:nvSpPr>
          <p:cNvPr id="7" name="Content Placeholder 6"/>
          <p:cNvSpPr>
            <a:spLocks noGrp="1"/>
          </p:cNvSpPr>
          <p:nvPr>
            <p:ph sz="quarter" idx="15"/>
          </p:nvPr>
        </p:nvSpPr>
        <p:spPr>
          <a:prstGeom prst="rect">
            <a:avLst/>
          </a:prstGeom>
        </p:spPr>
        <p:txBody>
          <a:bodyPr/>
          <a:lstStyle/>
          <a:p>
            <a:r>
              <a:rPr lang="en-US" dirty="0"/>
              <a:t>Yummy marshmallows</a:t>
            </a:r>
            <a:endParaRPr lang="en-AU" dirty="0"/>
          </a:p>
        </p:txBody>
      </p:sp>
    </p:spTree>
    <p:extLst>
      <p:ext uri="{BB962C8B-B14F-4D97-AF65-F5344CB8AC3E}">
        <p14:creationId xmlns:p14="http://schemas.microsoft.com/office/powerpoint/2010/main" val="12747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7</a:t>
            </a:fld>
            <a:endParaRPr lang="en-US"/>
          </a:p>
        </p:txBody>
      </p:sp>
      <p:sp>
        <p:nvSpPr>
          <p:cNvPr id="12" name="Content Placeholder 11"/>
          <p:cNvSpPr>
            <a:spLocks noGrp="1"/>
          </p:cNvSpPr>
          <p:nvPr>
            <p:ph sz="quarter" idx="16"/>
          </p:nvPr>
        </p:nvSpPr>
        <p:spPr/>
        <p:txBody>
          <a:bodyPr/>
          <a:lstStyle/>
          <a:p>
            <a:r>
              <a:rPr lang="en-US" dirty="0"/>
              <a:t>mmm… Delicious!</a:t>
            </a:r>
            <a:endParaRPr lang="en-AU" dirty="0"/>
          </a:p>
        </p:txBody>
      </p:sp>
      <p:sp>
        <p:nvSpPr>
          <p:cNvPr id="3" name="Content Placeholder 2"/>
          <p:cNvSpPr>
            <a:spLocks noGrp="1"/>
          </p:cNvSpPr>
          <p:nvPr>
            <p:ph sz="half" idx="1"/>
          </p:nvPr>
        </p:nvSpPr>
        <p:spPr/>
        <p:txBody>
          <a:bodyPr/>
          <a:lstStyle/>
          <a:p>
            <a:pPr marL="342900" indent="-342900">
              <a:buFont typeface="Arial" panose="020B0604020202020204" pitchFamily="34" charset="0"/>
              <a:buChar char="•"/>
            </a:pPr>
            <a:r>
              <a:rPr lang="en-AU" dirty="0"/>
              <a:t>We are going to do the same experiment using treats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Avoid eating the treat that is in front of you and you will get</a:t>
            </a:r>
          </a:p>
          <a:p>
            <a:pPr marL="342900" indent="-342900">
              <a:buFont typeface="Arial" panose="020B0604020202020204" pitchFamily="34" charset="0"/>
              <a:buChar char="•"/>
            </a:pPr>
            <a:endParaRPr lang="en-AU" dirty="0"/>
          </a:p>
          <a:p>
            <a:r>
              <a:rPr lang="en-AU" dirty="0"/>
              <a:t>	 </a:t>
            </a:r>
            <a:r>
              <a:rPr lang="en-AU" b="1" dirty="0"/>
              <a:t>two treats! </a:t>
            </a:r>
            <a:endParaRPr lang="en-US" b="1" dirty="0"/>
          </a:p>
          <a:p>
            <a:endParaRPr lang="en-US" dirty="0"/>
          </a:p>
        </p:txBody>
      </p:sp>
      <p:pic>
        <p:nvPicPr>
          <p:cNvPr id="7" name="Picture 6">
            <a:extLst>
              <a:ext uri="{FF2B5EF4-FFF2-40B4-BE49-F238E27FC236}">
                <a16:creationId xmlns:a16="http://schemas.microsoft.com/office/drawing/2014/main" id="{7987E42C-445E-244B-94FD-22650096B9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1749" y="2787417"/>
            <a:ext cx="5030585" cy="3353723"/>
          </a:xfrm>
          <a:prstGeom prst="rect">
            <a:avLst/>
          </a:prstGeom>
        </p:spPr>
      </p:pic>
    </p:spTree>
    <p:extLst>
      <p:ext uri="{BB962C8B-B14F-4D97-AF65-F5344CB8AC3E}">
        <p14:creationId xmlns:p14="http://schemas.microsoft.com/office/powerpoint/2010/main" val="380834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dirty="0"/>
              <a:t>Temptation tempering tactics (TTT)</a:t>
            </a:r>
            <a:endParaRPr lang="en-AU" dirty="0"/>
          </a:p>
        </p:txBody>
      </p:sp>
      <p:sp>
        <p:nvSpPr>
          <p:cNvPr id="3" name="Content Placeholder 2"/>
          <p:cNvSpPr>
            <a:spLocks noGrp="1"/>
          </p:cNvSpPr>
          <p:nvPr>
            <p:ph idx="1"/>
          </p:nvPr>
        </p:nvSpPr>
        <p:spPr>
          <a:xfrm>
            <a:off x="719667" y="1412777"/>
            <a:ext cx="6406847" cy="4512017"/>
          </a:xfrm>
        </p:spPr>
        <p:txBody>
          <a:bodyPr/>
          <a:lstStyle/>
          <a:p>
            <a:pPr marL="342900" lvl="0" indent="-342900">
              <a:buFont typeface="Arial" panose="020B0604020202020204" pitchFamily="34" charset="0"/>
              <a:buChar char="•"/>
            </a:pPr>
            <a:r>
              <a:rPr lang="en-AU" dirty="0"/>
              <a:t>Looking around the room</a:t>
            </a:r>
          </a:p>
          <a:p>
            <a:pPr marL="342900" lvl="0" indent="-342900">
              <a:buFont typeface="Arial" panose="020B0604020202020204" pitchFamily="34" charset="0"/>
              <a:buChar char="•"/>
            </a:pPr>
            <a:r>
              <a:rPr lang="en-AU" dirty="0"/>
              <a:t>Turning away from the marshmallow</a:t>
            </a:r>
          </a:p>
          <a:p>
            <a:pPr marL="342900" lvl="0" indent="-342900">
              <a:buFont typeface="Arial" panose="020B0604020202020204" pitchFamily="34" charset="0"/>
              <a:buChar char="•"/>
            </a:pPr>
            <a:r>
              <a:rPr lang="en-AU" dirty="0"/>
              <a:t>If looking at the marshmallow, keeping glances brief, rather than focusing on it for a long period of time</a:t>
            </a:r>
          </a:p>
          <a:p>
            <a:pPr marL="342900" lvl="0" indent="-342900">
              <a:buFont typeface="Arial" panose="020B0604020202020204" pitchFamily="34" charset="0"/>
              <a:buChar char="•"/>
            </a:pPr>
            <a:r>
              <a:rPr lang="en-AU" dirty="0"/>
              <a:t>Singing songs</a:t>
            </a:r>
          </a:p>
          <a:p>
            <a:pPr marL="342900" lvl="0" indent="-342900">
              <a:buFont typeface="Arial" panose="020B0604020202020204" pitchFamily="34" charset="0"/>
              <a:buChar char="•"/>
            </a:pPr>
            <a:r>
              <a:rPr lang="en-AU" dirty="0"/>
              <a:t>Telling stories</a:t>
            </a:r>
          </a:p>
          <a:p>
            <a:pPr marL="342900" lvl="0" indent="-342900">
              <a:buFont typeface="Arial" panose="020B0604020202020204" pitchFamily="34" charset="0"/>
              <a:buChar char="•"/>
            </a:pPr>
            <a:r>
              <a:rPr lang="en-AU" dirty="0"/>
              <a:t>Other self distraction techniques</a:t>
            </a:r>
          </a:p>
        </p:txBody>
      </p:sp>
      <p:sp>
        <p:nvSpPr>
          <p:cNvPr id="4" name="Slide Number Placeholder 3"/>
          <p:cNvSpPr>
            <a:spLocks noGrp="1"/>
          </p:cNvSpPr>
          <p:nvPr>
            <p:ph type="sldNum" sz="quarter" idx="4"/>
          </p:nvPr>
        </p:nvSpPr>
        <p:spPr/>
        <p:txBody>
          <a:bodyPr/>
          <a:lstStyle/>
          <a:p>
            <a:fld id="{EAFF9662-E427-214F-A0F2-1EADCCA1E85B}" type="slidenum">
              <a:rPr lang="en-US" smtClean="0"/>
              <a:pPr/>
              <a:t>8</a:t>
            </a:fld>
            <a:endParaRPr lang="en-US"/>
          </a:p>
        </p:txBody>
      </p:sp>
    </p:spTree>
    <p:extLst>
      <p:ext uri="{BB962C8B-B14F-4D97-AF65-F5344CB8AC3E}">
        <p14:creationId xmlns:p14="http://schemas.microsoft.com/office/powerpoint/2010/main" val="195676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The Inhibitor</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a:t>We realise that we can’t always have what we want when we want it. </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So, we learn to inhibit (put the brakes on) our urges and impulses. </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We learn to do this as young children</a:t>
            </a:r>
            <a:endParaRPr lang="en-US"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9</a:t>
            </a:fld>
            <a:endParaRPr lang="en-US"/>
          </a:p>
        </p:txBody>
      </p:sp>
      <p:pic>
        <p:nvPicPr>
          <p:cNvPr id="7" name="Picture 6">
            <a:extLst>
              <a:ext uri="{FF2B5EF4-FFF2-40B4-BE49-F238E27FC236}">
                <a16:creationId xmlns:a16="http://schemas.microsoft.com/office/drawing/2014/main" id="{98EC63AC-C38C-4E45-8390-3D438C4C7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4608" y="740702"/>
            <a:ext cx="2113729" cy="2184660"/>
          </a:xfrm>
          <a:prstGeom prst="rect">
            <a:avLst/>
          </a:prstGeom>
        </p:spPr>
      </p:pic>
    </p:spTree>
    <p:extLst>
      <p:ext uri="{BB962C8B-B14F-4D97-AF65-F5344CB8AC3E}">
        <p14:creationId xmlns:p14="http://schemas.microsoft.com/office/powerpoint/2010/main" val="2431191800"/>
      </p:ext>
    </p:extLst>
  </p:cSld>
  <p:clrMapOvr>
    <a:masterClrMapping/>
  </p:clrMapOvr>
</p:sld>
</file>

<file path=ppt/theme/theme1.xml><?xml version="1.0" encoding="utf-8"?>
<a:theme xmlns:a="http://schemas.openxmlformats.org/drawingml/2006/main" name="1_Content Slide_no logo">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F7DA11B-A0FC-44BB-A89E-EEBCE657ECF8}"/>
    </a:ext>
  </a:extLst>
</a:theme>
</file>

<file path=ppt/theme/theme2.xml><?xml version="1.0" encoding="utf-8"?>
<a:theme xmlns:a="http://schemas.openxmlformats.org/drawingml/2006/main" name="1_Content Slide_Blue_No Banner">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D4F6616-5876-4396-AB62-3B5EC98C0AA3}"/>
    </a:ext>
  </a:extLst>
</a:theme>
</file>

<file path=ppt/theme/theme3.xml><?xml version="1.0" encoding="utf-8"?>
<a:theme xmlns:a="http://schemas.openxmlformats.org/drawingml/2006/main" name="2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fontScale="62500" lnSpcReduction="20000"/>
      </a:bodyPr>
      <a:lstStyle>
        <a:defPPr>
          <a:defRPr b="0" dirty="0" smtClean="0"/>
        </a:defPPr>
      </a:lstStyle>
    </a:txDef>
  </a:objectDefaults>
  <a:extraClrSchemeLst/>
  <a:extLst>
    <a:ext uri="{05A4C25C-085E-4340-85A3-A5531E510DB2}">
      <thm15:themeFamily xmlns:thm15="http://schemas.microsoft.com/office/thememl/2012/main" name="Presentation3" id="{C71152DD-7803-4D47-8622-50DEA75D2C76}" vid="{5046D5F4-E62F-457E-94DE-B710A96D6D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6D28EE2C6A8647B82B44CF8CCBE857" ma:contentTypeVersion="5" ma:contentTypeDescription="Create a new document." ma:contentTypeScope="" ma:versionID="db56242bc51a065486d413c05ba845ba">
  <xsd:schema xmlns:xsd="http://www.w3.org/2001/XMLSchema" xmlns:xs="http://www.w3.org/2001/XMLSchema" xmlns:p="http://schemas.microsoft.com/office/2006/metadata/properties" xmlns:ns2="58ead461-8b71-4d91-ae50-328c1b3418b2" targetNamespace="http://schemas.microsoft.com/office/2006/metadata/properties" ma:root="true" ma:fieldsID="ddba7d0f9d650eb8f54044a1c8a6d4c1" ns2:_="">
    <xsd:import namespace="58ead461-8b71-4d91-ae50-328c1b3418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ead461-8b71-4d91-ae50-328c1b341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FF973C-4165-4527-A68C-524DE1032CDD}">
  <ds:schemaRefs>
    <ds:schemaRef ds:uri="http://schemas.microsoft.com/office/2006/metadata/properties"/>
    <ds:schemaRef ds:uri="http://schemas.microsoft.com/office/2006/documentManagement/types"/>
    <ds:schemaRef ds:uri="58ead461-8b71-4d91-ae50-328c1b3418b2"/>
    <ds:schemaRef ds:uri="http://schemas.microsoft.com/office/infopath/2007/PartnerControls"/>
    <ds:schemaRef ds:uri="http://purl.org/dc/dcmitype/"/>
    <ds:schemaRef ds:uri="http://purl.org/dc/elements/1.1/"/>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17D90666-ABBD-4D77-8F16-D883537F4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ead461-8b71-4d91-ae50-328c1b3418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CCB423-FFF9-40FF-88B1-079965973A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ACI-Template-2018_16-9</Template>
  <TotalTime>61886</TotalTime>
  <Words>2690</Words>
  <Application>Microsoft Office PowerPoint</Application>
  <PresentationFormat>Widescreen</PresentationFormat>
  <Paragraphs>370</Paragraphs>
  <Slides>27</Slides>
  <Notes>26</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27</vt:i4>
      </vt:variant>
    </vt:vector>
  </HeadingPairs>
  <TitlesOfParts>
    <vt:vector size="34" baseType="lpstr">
      <vt:lpstr>Arial</vt:lpstr>
      <vt:lpstr>Calibri</vt:lpstr>
      <vt:lpstr>Franklin Gothic Medium</vt:lpstr>
      <vt:lpstr>Wingdings</vt:lpstr>
      <vt:lpstr>1_Content Slide_no logo</vt:lpstr>
      <vt:lpstr>1_Content Slide_Blue_No Banner</vt:lpstr>
      <vt:lpstr>2_Cover Slide</vt:lpstr>
      <vt:lpstr>Module 7: The Inhibitor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Advanced Neuropsychological Treatment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and Drug Cognitive Enhancement Program Module 7: The Inihibitor</dc:title>
  <dc:creator>NSW Agency for Clinical Innovation;Advanced Neuropsychological Treatment Services</dc:creator>
  <cp:lastModifiedBy>Bronwyn Potter (Agency for Clinical Innovation)</cp:lastModifiedBy>
  <cp:revision>535</cp:revision>
  <cp:lastPrinted>2019-01-14T00:57:19Z</cp:lastPrinted>
  <dcterms:created xsi:type="dcterms:W3CDTF">2015-05-28T01:25:17Z</dcterms:created>
  <dcterms:modified xsi:type="dcterms:W3CDTF">2023-05-23T01:27:27Z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0x010100846D28EE2C6A8647B82B44CF8CCBE857</vt:lpwstr>
  </property>
</Properties>
</file>