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1" r:id="rId4"/>
    <p:sldMasterId id="2147483700" r:id="rId5"/>
    <p:sldMasterId id="2147483704" r:id="rId6"/>
  </p:sldMasterIdLst>
  <p:notesMasterIdLst>
    <p:notesMasterId r:id="rId31"/>
  </p:notesMasterIdLst>
  <p:handoutMasterIdLst>
    <p:handoutMasterId r:id="rId32"/>
  </p:handoutMasterIdLst>
  <p:sldIdLst>
    <p:sldId id="1066" r:id="rId7"/>
    <p:sldId id="412" r:id="rId8"/>
    <p:sldId id="792" r:id="rId9"/>
    <p:sldId id="585" r:id="rId10"/>
    <p:sldId id="413" r:id="rId11"/>
    <p:sldId id="415" r:id="rId12"/>
    <p:sldId id="416" r:id="rId13"/>
    <p:sldId id="414" r:id="rId14"/>
    <p:sldId id="586" r:id="rId15"/>
    <p:sldId id="421" r:id="rId16"/>
    <p:sldId id="1065" r:id="rId17"/>
    <p:sldId id="420" r:id="rId18"/>
    <p:sldId id="1064" r:id="rId19"/>
    <p:sldId id="587" r:id="rId20"/>
    <p:sldId id="588" r:id="rId21"/>
    <p:sldId id="419" r:id="rId22"/>
    <p:sldId id="1067" r:id="rId23"/>
    <p:sldId id="1070" r:id="rId24"/>
    <p:sldId id="423" r:id="rId25"/>
    <p:sldId id="422" r:id="rId26"/>
    <p:sldId id="589" r:id="rId27"/>
    <p:sldId id="1060" r:id="rId28"/>
    <p:sldId id="1062" r:id="rId29"/>
    <p:sldId id="1071" r:id="rId30"/>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James" initials="MJ" lastIdx="4" clrIdx="0">
    <p:extLst>
      <p:ext uri="{19B8F6BF-5375-455C-9EA6-DF929625EA0E}">
        <p15:presenceInfo xmlns:p15="http://schemas.microsoft.com/office/powerpoint/2012/main" userId="S-1-5-21-3772680477-1142385537-1250377330-80467" providerId="AD"/>
      </p:ext>
    </p:extLst>
  </p:cmAuthor>
  <p:cmAuthor id="2" name="Antoinette Sedwell" initials="AS" lastIdx="1" clrIdx="1">
    <p:extLst>
      <p:ext uri="{19B8F6BF-5375-455C-9EA6-DF929625EA0E}">
        <p15:presenceInfo xmlns:p15="http://schemas.microsoft.com/office/powerpoint/2012/main" userId="S-1-5-21-3772680477-1142385537-1250377330-80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80" autoAdjust="0"/>
    <p:restoredTop sz="80024" autoAdjust="0"/>
  </p:normalViewPr>
  <p:slideViewPr>
    <p:cSldViewPr snapToGrid="0" snapToObjects="1">
      <p:cViewPr varScale="1">
        <p:scale>
          <a:sx n="91" d="100"/>
          <a:sy n="91" d="100"/>
        </p:scale>
        <p:origin x="870"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2-11T18:33:37.081" idx="1">
    <p:pos x="7071" y="396"/>
    <p:text>change to look like table on page 12 PW</p:text>
    <p:extLst>
      <p:ext uri="{C676402C-5697-4E1C-873F-D02D1690AC5C}">
        <p15:threadingInfo xmlns:p15="http://schemas.microsoft.com/office/powerpoint/2012/main" timeZoneBias="-6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31ED7B34-EEDD-E24D-BD46-1597653B9BF8}" type="datetimeFigureOut">
              <a:rPr lang="en-US" smtClean="0"/>
              <a:t>5/23/2023</a:t>
            </a:fld>
            <a:endParaRPr lang="en-US" dirty="0"/>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3FD9064-53CC-654E-9ACC-F75C60F22DE4}" type="slidenum">
              <a:rPr lang="en-US" smtClean="0"/>
              <a:t>‹#›</a:t>
            </a:fld>
            <a:endParaRPr lang="en-US" dirty="0"/>
          </a:p>
        </p:txBody>
      </p:sp>
    </p:spTree>
    <p:extLst>
      <p:ext uri="{BB962C8B-B14F-4D97-AF65-F5344CB8AC3E}">
        <p14:creationId xmlns:p14="http://schemas.microsoft.com/office/powerpoint/2010/main" val="314447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AC26B5D1-E978-3F4A-991B-C5331B632E8E}" type="datetimeFigureOut">
              <a:rPr lang="en-US" smtClean="0"/>
              <a:t>5/23/2023</a:t>
            </a:fld>
            <a:endParaRPr lang="en-US" dirty="0"/>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65B1F220-AC8F-0940-8CE6-971FDE532671}" type="slidenum">
              <a:rPr lang="en-US" smtClean="0"/>
              <a:t>‹#›</a:t>
            </a:fld>
            <a:endParaRPr lang="en-US" dirty="0"/>
          </a:p>
        </p:txBody>
      </p:sp>
    </p:spTree>
    <p:extLst>
      <p:ext uri="{BB962C8B-B14F-4D97-AF65-F5344CB8AC3E}">
        <p14:creationId xmlns:p14="http://schemas.microsoft.com/office/powerpoint/2010/main" val="1891100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03951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Ask the participants - What is a horizon?</a:t>
            </a:r>
          </a:p>
          <a:p>
            <a:r>
              <a:rPr lang="en-AU" sz="1200" kern="1200" dirty="0">
                <a:solidFill>
                  <a:schemeClr val="tx1"/>
                </a:solidFill>
                <a:effectLst/>
                <a:latin typeface="+mn-lt"/>
                <a:ea typeface="+mn-ea"/>
                <a:cs typeface="+mn-cs"/>
              </a:rPr>
              <a:t>[Answer will be something like: when you look out as far as you can see, you see the horizon.]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 can you see in the horizon in this picture?</a:t>
            </a:r>
          </a:p>
          <a:p>
            <a:r>
              <a:rPr lang="en-AU" sz="1200" kern="1200" dirty="0">
                <a:solidFill>
                  <a:schemeClr val="tx1"/>
                </a:solidFill>
                <a:effectLst/>
                <a:latin typeface="+mn-lt"/>
                <a:ea typeface="+mn-ea"/>
                <a:cs typeface="+mn-cs"/>
              </a:rPr>
              <a:t>[Answer: an island.]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Yes, that can be considered a ‘space horizon’, because it represents how far you can see in space (in terms of area around you, not outer space). A similar concept is a ‘time horizon’, which represents how far you can see into the future.</a:t>
            </a:r>
          </a:p>
        </p:txBody>
      </p:sp>
      <p:sp>
        <p:nvSpPr>
          <p:cNvPr id="4" name="Slide Number Placeholder 3"/>
          <p:cNvSpPr>
            <a:spLocks noGrp="1"/>
          </p:cNvSpPr>
          <p:nvPr>
            <p:ph type="sldNum" sz="quarter" idx="10"/>
          </p:nvPr>
        </p:nvSpPr>
        <p:spPr/>
        <p:txBody>
          <a:bodyPr/>
          <a:lstStyle/>
          <a:p>
            <a:fld id="{65B1F220-AC8F-0940-8CE6-971FDE532671}" type="slidenum">
              <a:rPr lang="en-US" smtClean="0"/>
              <a:t>10</a:t>
            </a:fld>
            <a:endParaRPr lang="en-US" dirty="0"/>
          </a:p>
        </p:txBody>
      </p:sp>
    </p:spTree>
    <p:extLst>
      <p:ext uri="{BB962C8B-B14F-4D97-AF65-F5344CB8AC3E}">
        <p14:creationId xmlns:p14="http://schemas.microsoft.com/office/powerpoint/2010/main" val="381419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And what you have just done is 'measured' your time horizon using a few test items from a proper psychological test. Because we are just looking at only a few items, the results may not be exactly the same as if you did the whole test. However, this will give you a bit of an idea of what your time horizon is compared to other groups of people.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[Describe table results with each animation (e.g. In a study that looked at time horizons across groups, for individuals with no brain conditions, the average time horizon for story 1 was two hours. For similarly aged people dealing</a:t>
            </a:r>
            <a:r>
              <a:rPr lang="en-AU" sz="1200" kern="1200" baseline="0" dirty="0">
                <a:solidFill>
                  <a:schemeClr val="tx1"/>
                </a:solidFill>
                <a:effectLst/>
                <a:latin typeface="+mn-lt"/>
                <a:ea typeface="+mn-ea"/>
                <a:cs typeface="+mn-cs"/>
              </a:rPr>
              <a:t> with a mental illness, </a:t>
            </a:r>
            <a:r>
              <a:rPr lang="en-AU" sz="1200" kern="1200" dirty="0">
                <a:solidFill>
                  <a:schemeClr val="tx1"/>
                </a:solidFill>
                <a:effectLst/>
                <a:latin typeface="+mn-lt"/>
                <a:ea typeface="+mn-ea"/>
                <a:cs typeface="+mn-cs"/>
              </a:rPr>
              <a:t>it was one hour and for individuals with a substance dependence, it was 1.3 hours).]</a:t>
            </a:r>
          </a:p>
          <a:p>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rgbClr val="FF0000"/>
                </a:solidFill>
                <a:effectLst/>
                <a:latin typeface="+mn-lt"/>
                <a:ea typeface="+mn-ea"/>
                <a:cs typeface="+mn-cs"/>
              </a:rPr>
              <a:t>“So, different types of brain disorders, like severe mental illness or substance dependence, can significantly affect one’s time horizons. Generally speaking, as frontal lobe functioning decreases, the shorter one’s time horizon will be.”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rgbClr val="FF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rgbClr val="FF0000"/>
                </a:solidFill>
                <a:effectLst/>
                <a:latin typeface="+mn-lt"/>
                <a:ea typeface="+mn-ea"/>
                <a:cs typeface="+mn-cs"/>
              </a:rPr>
              <a:t>[</a:t>
            </a:r>
            <a:r>
              <a:rPr lang="en-AU" sz="1200" b="1" kern="1200" dirty="0">
                <a:solidFill>
                  <a:srgbClr val="FF0000"/>
                </a:solidFill>
                <a:effectLst/>
                <a:latin typeface="+mn-lt"/>
                <a:ea typeface="+mn-ea"/>
                <a:cs typeface="+mn-cs"/>
              </a:rPr>
              <a:t>Facilitator Tip</a:t>
            </a:r>
            <a:r>
              <a:rPr lang="en-AU" sz="1200" kern="1200" dirty="0">
                <a:solidFill>
                  <a:srgbClr val="FF0000"/>
                </a:solidFill>
                <a:effectLst/>
                <a:latin typeface="+mn-lt"/>
                <a:ea typeface="+mn-ea"/>
                <a:cs typeface="+mn-cs"/>
              </a:rPr>
              <a:t>: Before moving onto the next slide, reinforce the message that your result is changeable, adding a motivational statement along the lines of: “whatever the result don’t worry too much about it. We can improve this, and stretch your time horizon by practicing some simple strategies which we will cover next.”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rgbClr val="FF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rgbClr val="FF0000"/>
                </a:solidFill>
                <a:effectLst/>
                <a:latin typeface="+mn-lt"/>
                <a:ea typeface="+mn-ea"/>
                <a:cs typeface="+mn-cs"/>
              </a:rPr>
              <a:t>Or frame it in way that links the statement to their recovery: “The horizon might seem far way and like a pipe dream, but once you get further into your recovery you will see that it is achievable, you will start to make plans into the future and the horizon won’t seem so far away.”]</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11</a:t>
            </a:fld>
            <a:endParaRPr lang="en-US" dirty="0"/>
          </a:p>
        </p:txBody>
      </p:sp>
    </p:spTree>
    <p:extLst>
      <p:ext uri="{BB962C8B-B14F-4D97-AF65-F5344CB8AC3E}">
        <p14:creationId xmlns:p14="http://schemas.microsoft.com/office/powerpoint/2010/main" val="3277477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Our time horizons will significantly limit the types of goals we can set and plans we make. If our time horizons are too short, we will never be able to set long-term goals, and maybe not even medium-term goals.</a:t>
            </a:r>
          </a:p>
        </p:txBody>
      </p:sp>
      <p:sp>
        <p:nvSpPr>
          <p:cNvPr id="4" name="Slide Number Placeholder 3"/>
          <p:cNvSpPr>
            <a:spLocks noGrp="1"/>
          </p:cNvSpPr>
          <p:nvPr>
            <p:ph type="sldNum" sz="quarter" idx="10"/>
          </p:nvPr>
        </p:nvSpPr>
        <p:spPr/>
        <p:txBody>
          <a:bodyPr/>
          <a:lstStyle/>
          <a:p>
            <a:fld id="{65B1F220-AC8F-0940-8CE6-971FDE532671}" type="slidenum">
              <a:rPr lang="en-US" smtClean="0"/>
              <a:t>12</a:t>
            </a:fld>
            <a:endParaRPr lang="en-US" dirty="0"/>
          </a:p>
        </p:txBody>
      </p:sp>
    </p:spTree>
    <p:extLst>
      <p:ext uri="{BB962C8B-B14F-4D97-AF65-F5344CB8AC3E}">
        <p14:creationId xmlns:p14="http://schemas.microsoft.com/office/powerpoint/2010/main" val="1554572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 whatever our time horizons are, it would be of benefit to stretch them out a little, and it is possible to do this. </a:t>
            </a:r>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414826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We will now take some time to complete a time horizon stretching exercise. Turn to page 13</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of your workbook.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a:t>
            </a:r>
          </a:p>
          <a:p>
            <a:endParaRPr lang="en-AU" sz="120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Think of a time in the distant future (at least 15 years away) and ask yourself:</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How old will you be?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Who will you be?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What will you be doing? </a:t>
            </a:r>
          </a:p>
          <a:p>
            <a:r>
              <a:rPr lang="en-AU" sz="1200" kern="1200" dirty="0">
                <a:solidFill>
                  <a:schemeClr val="tx1"/>
                </a:solidFill>
                <a:effectLst/>
                <a:latin typeface="+mn-lt"/>
                <a:ea typeface="+mn-ea"/>
                <a:cs typeface="+mn-cs"/>
              </a:rPr>
              <a:t>Complete rest of the questions.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a:t>
            </a:r>
            <a:endParaRPr lang="en-AU" sz="1200" b="0" kern="1200" dirty="0">
              <a:solidFill>
                <a:schemeClr val="tx1"/>
              </a:solidFill>
              <a:effectLst/>
              <a:latin typeface="+mn-lt"/>
              <a:ea typeface="+mn-ea"/>
              <a:cs typeface="+mn-cs"/>
            </a:endParaRPr>
          </a:p>
          <a:p>
            <a:endParaRPr lang="en-AU" sz="1200" b="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Answer the following questions (ignore any that are irrelevant):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old will you be when…</a:t>
            </a:r>
          </a:p>
          <a:p>
            <a:r>
              <a:rPr lang="en-AU" sz="1200" kern="1200" dirty="0">
                <a:solidFill>
                  <a:schemeClr val="tx1"/>
                </a:solidFill>
                <a:effectLst/>
                <a:latin typeface="+mn-lt"/>
                <a:ea typeface="+mn-ea"/>
                <a:cs typeface="+mn-cs"/>
              </a:rPr>
              <a:t> 1. Your first grandchild is born? _______</a:t>
            </a:r>
          </a:p>
          <a:p>
            <a:r>
              <a:rPr lang="en-AU" sz="1200" kern="1200" dirty="0">
                <a:solidFill>
                  <a:schemeClr val="tx1"/>
                </a:solidFill>
                <a:effectLst/>
                <a:latin typeface="+mn-lt"/>
                <a:ea typeface="+mn-ea"/>
                <a:cs typeface="+mn-cs"/>
              </a:rPr>
              <a:t> 2. You die? _______</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Complete rest of the questions.</a:t>
            </a:r>
          </a:p>
        </p:txBody>
      </p:sp>
      <p:sp>
        <p:nvSpPr>
          <p:cNvPr id="4" name="Slide Number Placeholder 3"/>
          <p:cNvSpPr>
            <a:spLocks noGrp="1"/>
          </p:cNvSpPr>
          <p:nvPr>
            <p:ph type="sldNum" sz="quarter" idx="10"/>
          </p:nvPr>
        </p:nvSpPr>
        <p:spPr/>
        <p:txBody>
          <a:bodyPr/>
          <a:lstStyle/>
          <a:p>
            <a:fld id="{65B1F220-AC8F-0940-8CE6-971FDE532671}" type="slidenum">
              <a:rPr lang="en-US" smtClean="0"/>
              <a:t>14</a:t>
            </a:fld>
            <a:endParaRPr lang="en-US" dirty="0"/>
          </a:p>
        </p:txBody>
      </p:sp>
    </p:spTree>
    <p:extLst>
      <p:ext uri="{BB962C8B-B14F-4D97-AF65-F5344CB8AC3E}">
        <p14:creationId xmlns:p14="http://schemas.microsoft.com/office/powerpoint/2010/main" val="1125085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Another way of increasing your time horizon is to think about the immediate (short-term) costs and benefits of an activity (or behaviour you want to change) and compare that with the long-term costs and benefits.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Whiteboard or butchers paper</a:t>
            </a:r>
            <a:r>
              <a:rPr lang="en-AU" sz="1200" b="1" kern="1200" baseline="0" dirty="0">
                <a:solidFill>
                  <a:schemeClr val="tx1"/>
                </a:solidFill>
                <a:effectLst/>
                <a:latin typeface="+mn-lt"/>
                <a:ea typeface="+mn-ea"/>
                <a:cs typeface="+mn-cs"/>
              </a:rPr>
              <a:t> activity</a:t>
            </a:r>
            <a:endParaRPr lang="en-AU" sz="1200" b="1"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 let’s do this as a group for a common goal that we have all probably had from time to time: increasing the amount of physical exercise we do.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You</a:t>
            </a:r>
            <a:r>
              <a:rPr lang="en-AU" sz="1200" kern="1200" baseline="0" dirty="0">
                <a:solidFill>
                  <a:schemeClr val="tx1"/>
                </a:solidFill>
                <a:effectLst/>
                <a:latin typeface="+mn-lt"/>
                <a:ea typeface="+mn-ea"/>
                <a:cs typeface="+mn-cs"/>
              </a:rPr>
              <a:t> can copy the responses into your Participant Workbook </a:t>
            </a:r>
            <a:r>
              <a:rPr lang="en-AU" sz="1200" kern="1200" dirty="0">
                <a:solidFill>
                  <a:schemeClr val="tx1"/>
                </a:solidFill>
                <a:effectLst/>
                <a:latin typeface="+mn-lt"/>
                <a:ea typeface="+mn-ea"/>
                <a:cs typeface="+mn-cs"/>
              </a:rPr>
              <a:t>(Page 12 of Participant Workbook)</a:t>
            </a:r>
          </a:p>
        </p:txBody>
      </p:sp>
      <p:sp>
        <p:nvSpPr>
          <p:cNvPr id="4" name="Slide Number Placeholder 3"/>
          <p:cNvSpPr>
            <a:spLocks noGrp="1"/>
          </p:cNvSpPr>
          <p:nvPr>
            <p:ph type="sldNum" sz="quarter" idx="10"/>
          </p:nvPr>
        </p:nvSpPr>
        <p:spPr/>
        <p:txBody>
          <a:bodyPr/>
          <a:lstStyle/>
          <a:p>
            <a:fld id="{65B1F220-AC8F-0940-8CE6-971FDE532671}" type="slidenum">
              <a:rPr lang="en-US" smtClean="0"/>
              <a:t>15</a:t>
            </a:fld>
            <a:endParaRPr lang="en-US" dirty="0"/>
          </a:p>
        </p:txBody>
      </p:sp>
    </p:spTree>
    <p:extLst>
      <p:ext uri="{BB962C8B-B14F-4D97-AF65-F5344CB8AC3E}">
        <p14:creationId xmlns:p14="http://schemas.microsoft.com/office/powerpoint/2010/main" val="163022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[Brainstorm the short and long term costs and benefits of physical exercise as a group on a whiteboard. The results should show more short-term costs than benefits and more long-term benefits than costs.]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[Discuss how ‘living in the here and now’ (i.e. only considering short-term gain or pain) can make it very hard to engage in longer-term goals. However, if we think into the future (e.g. three months), the benefits of pushing through the short-term pain can feel more appealing to us.]</a:t>
            </a:r>
          </a:p>
        </p:txBody>
      </p:sp>
      <p:sp>
        <p:nvSpPr>
          <p:cNvPr id="4" name="Slide Number Placeholder 3"/>
          <p:cNvSpPr>
            <a:spLocks noGrp="1"/>
          </p:cNvSpPr>
          <p:nvPr>
            <p:ph type="sldNum" sz="quarter" idx="10"/>
          </p:nvPr>
        </p:nvSpPr>
        <p:spPr/>
        <p:txBody>
          <a:bodyPr/>
          <a:lstStyle/>
          <a:p>
            <a:fld id="{65B1F220-AC8F-0940-8CE6-971FDE532671}" type="slidenum">
              <a:rPr lang="en-US" smtClean="0"/>
              <a:t>16</a:t>
            </a:fld>
            <a:endParaRPr lang="en-US" dirty="0"/>
          </a:p>
        </p:txBody>
      </p:sp>
    </p:spTree>
    <p:extLst>
      <p:ext uri="{BB962C8B-B14F-4D97-AF65-F5344CB8AC3E}">
        <p14:creationId xmlns:p14="http://schemas.microsoft.com/office/powerpoint/2010/main" val="2613396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does an executive team of a company do?</a:t>
            </a:r>
          </a:p>
          <a:p>
            <a:r>
              <a:rPr lang="en-AU" dirty="0"/>
              <a:t> </a:t>
            </a:r>
          </a:p>
          <a:p>
            <a:r>
              <a:rPr lang="en-AU" dirty="0"/>
              <a:t>[Write answers on whiteboard.]</a:t>
            </a:r>
          </a:p>
          <a:p>
            <a:r>
              <a:rPr lang="en-AU" dirty="0"/>
              <a:t> </a:t>
            </a:r>
          </a:p>
          <a:p>
            <a:r>
              <a:rPr lang="en-AU" dirty="0"/>
              <a:t>[Answers could include:</a:t>
            </a:r>
          </a:p>
          <a:p>
            <a:pPr marL="169890" indent="-169890">
              <a:buFont typeface="Arial" panose="020B0604020202020204" pitchFamily="34" charset="0"/>
              <a:buChar char="•"/>
            </a:pPr>
            <a:r>
              <a:rPr lang="en-AU" dirty="0"/>
              <a:t>Set goals or targets for the company to meet for the next quarter or financial year</a:t>
            </a:r>
          </a:p>
          <a:p>
            <a:pPr marL="169890" indent="-169890">
              <a:buFont typeface="Arial" panose="020B0604020202020204" pitchFamily="34" charset="0"/>
              <a:buChar char="•"/>
            </a:pPr>
            <a:r>
              <a:rPr lang="en-AU" dirty="0"/>
              <a:t>Put together a strategic plan for how to compete with similar companies</a:t>
            </a:r>
          </a:p>
          <a:p>
            <a:pPr marL="169890" indent="-169890">
              <a:buFont typeface="Arial" panose="020B0604020202020204" pitchFamily="34" charset="0"/>
              <a:buChar char="•"/>
            </a:pPr>
            <a:r>
              <a:rPr lang="en-AU" dirty="0"/>
              <a:t>Keep an eye on company finances (incomings and outgoings, growth)]</a:t>
            </a:r>
          </a:p>
        </p:txBody>
      </p:sp>
      <p:sp>
        <p:nvSpPr>
          <p:cNvPr id="4" name="Slide Number Placeholder 3"/>
          <p:cNvSpPr>
            <a:spLocks noGrp="1"/>
          </p:cNvSpPr>
          <p:nvPr>
            <p:ph type="sldNum" sz="quarter" idx="10"/>
          </p:nvPr>
        </p:nvSpPr>
        <p:spPr/>
        <p:txBody>
          <a:bodyPr/>
          <a:lstStyle/>
          <a:p>
            <a:fld id="{65B1F220-AC8F-0940-8CE6-971FDE532671}" type="slidenum">
              <a:rPr lang="en-US" smtClean="0"/>
              <a:t>17</a:t>
            </a:fld>
            <a:endParaRPr lang="en-US"/>
          </a:p>
        </p:txBody>
      </p:sp>
    </p:spTree>
    <p:extLst>
      <p:ext uri="{BB962C8B-B14F-4D97-AF65-F5344CB8AC3E}">
        <p14:creationId xmlns:p14="http://schemas.microsoft.com/office/powerpoint/2010/main" val="4082818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039">
              <a:defRPr/>
            </a:pPr>
            <a:r>
              <a:rPr lang="en-US" dirty="0"/>
              <a:t>[click to animate slide]</a:t>
            </a:r>
          </a:p>
          <a:p>
            <a:r>
              <a:rPr lang="en-AU" kern="1200" dirty="0">
                <a:solidFill>
                  <a:schemeClr val="tx1"/>
                </a:solidFill>
                <a:effectLst/>
              </a:rPr>
              <a:t>This is the same kind of things that your frontal lobes do, thus the frontal lobes are linked to control of the executive functions. </a:t>
            </a:r>
          </a:p>
          <a:p>
            <a:endParaRPr lang="en-AU" kern="1200" dirty="0">
              <a:solidFill>
                <a:schemeClr val="tx1"/>
              </a:solidFill>
              <a:effectLst/>
            </a:endParaRPr>
          </a:p>
          <a:p>
            <a:pPr defTabSz="453039">
              <a:defRPr/>
            </a:pPr>
            <a:r>
              <a:rPr lang="en-US" dirty="0"/>
              <a:t>[click to animate slide]</a:t>
            </a:r>
          </a:p>
          <a:p>
            <a:r>
              <a:rPr lang="en-AU" kern="1200" dirty="0">
                <a:solidFill>
                  <a:schemeClr val="tx1"/>
                </a:solidFill>
                <a:effectLst/>
              </a:rPr>
              <a:t>The frontal lobes take in all the information from the back of the brain (being sensory input and memories) to determine what the next action should be. </a:t>
            </a:r>
          </a:p>
          <a:p>
            <a:endParaRPr lang="en-AU" kern="1200" dirty="0">
              <a:solidFill>
                <a:schemeClr val="tx1"/>
              </a:solidFill>
              <a:effectLst/>
            </a:endParaRPr>
          </a:p>
          <a:p>
            <a:pPr defTabSz="453039">
              <a:defRPr/>
            </a:pPr>
            <a:r>
              <a:rPr lang="en-US" dirty="0"/>
              <a:t>[click to animate slide]</a:t>
            </a:r>
          </a:p>
          <a:p>
            <a:r>
              <a:rPr lang="en-AU" kern="1200" dirty="0">
                <a:solidFill>
                  <a:schemeClr val="tx1"/>
                </a:solidFill>
                <a:effectLst/>
              </a:rPr>
              <a:t>However, the frontal lobes also give us the ability to look into the future and imagine a future we want. </a:t>
            </a:r>
          </a:p>
          <a:p>
            <a:endParaRPr lang="en-AU" kern="1200" dirty="0">
              <a:solidFill>
                <a:schemeClr val="tx1"/>
              </a:solidFill>
              <a:effectLst/>
            </a:endParaRPr>
          </a:p>
          <a:p>
            <a:pPr defTabSz="453039">
              <a:defRPr/>
            </a:pPr>
            <a:r>
              <a:rPr lang="en-US" dirty="0"/>
              <a:t>[click to animate slide]</a:t>
            </a:r>
          </a:p>
          <a:p>
            <a:r>
              <a:rPr lang="en-AU" kern="1200" dirty="0">
                <a:solidFill>
                  <a:schemeClr val="tx1"/>
                </a:solidFill>
                <a:effectLst/>
              </a:rPr>
              <a:t>Once we know the future we want, the frontal lobes tell the parts at the back of the brain what to pay attention to in order to achieve those goals. </a:t>
            </a:r>
          </a:p>
          <a:p>
            <a:r>
              <a:rPr lang="en-AU" kern="1200" dirty="0">
                <a:solidFill>
                  <a:schemeClr val="tx1"/>
                </a:solidFill>
                <a:effectLst/>
              </a:rPr>
              <a:t> </a:t>
            </a:r>
          </a:p>
          <a:p>
            <a:r>
              <a:rPr lang="en-AU" kern="1200" dirty="0">
                <a:solidFill>
                  <a:schemeClr val="tx1"/>
                </a:solidFill>
                <a:effectLst/>
              </a:rPr>
              <a:t>This is also the part of the brain that goes on holiday during addiction, so it's important that we get the executive team back up to speed by putting them to work (use it or lose it).</a:t>
            </a:r>
          </a:p>
        </p:txBody>
      </p:sp>
      <p:sp>
        <p:nvSpPr>
          <p:cNvPr id="4" name="Slide Number Placeholder 3"/>
          <p:cNvSpPr>
            <a:spLocks noGrp="1"/>
          </p:cNvSpPr>
          <p:nvPr>
            <p:ph type="sldNum" sz="quarter" idx="10"/>
          </p:nvPr>
        </p:nvSpPr>
        <p:spPr/>
        <p:txBody>
          <a:bodyPr/>
          <a:lstStyle/>
          <a:p>
            <a:fld id="{65B1F220-AC8F-0940-8CE6-971FDE532671}" type="slidenum">
              <a:rPr lang="en-US" smtClean="0"/>
              <a:t>18</a:t>
            </a:fld>
            <a:endParaRPr lang="en-US"/>
          </a:p>
        </p:txBody>
      </p:sp>
    </p:spTree>
    <p:extLst>
      <p:ext uri="{BB962C8B-B14F-4D97-AF65-F5344CB8AC3E}">
        <p14:creationId xmlns:p14="http://schemas.microsoft.com/office/powerpoint/2010/main" val="2542841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With that in mind, there are six members of our brain’s executive team. They are the: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Self-reflector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Inhibitor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Visualiser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Self-talker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Emotion regulator</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Player</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19</a:t>
            </a:fld>
            <a:endParaRPr lang="en-US" dirty="0"/>
          </a:p>
        </p:txBody>
      </p:sp>
    </p:spTree>
    <p:extLst>
      <p:ext uri="{BB962C8B-B14F-4D97-AF65-F5344CB8AC3E}">
        <p14:creationId xmlns:p14="http://schemas.microsoft.com/office/powerpoint/2010/main" val="120525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Which part of the brain is responsible for</a:t>
            </a:r>
            <a:r>
              <a:rPr lang="en-AU" sz="1200" kern="1200" baseline="0" dirty="0">
                <a:solidFill>
                  <a:schemeClr val="tx1"/>
                </a:solidFill>
                <a:effectLst/>
                <a:latin typeface="+mn-lt"/>
                <a:ea typeface="+mn-ea"/>
                <a:cs typeface="+mn-cs"/>
              </a:rPr>
              <a:t> setting goals and making plans</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[Answer: frontal lobes]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 plan is simply a recipe for achieving a ______?</a:t>
            </a:r>
          </a:p>
          <a:p>
            <a:r>
              <a:rPr lang="en-AU" sz="1200" kern="1200" dirty="0">
                <a:solidFill>
                  <a:schemeClr val="tx1"/>
                </a:solidFill>
                <a:effectLst/>
                <a:latin typeface="+mn-lt"/>
                <a:ea typeface="+mn-ea"/>
                <a:cs typeface="+mn-cs"/>
              </a:rPr>
              <a:t>[Answer: goal]</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Do the frontal lobes have more to do with the past, present or future?</a:t>
            </a:r>
          </a:p>
          <a:p>
            <a:r>
              <a:rPr lang="en-AU" sz="1200" kern="1200" dirty="0">
                <a:solidFill>
                  <a:schemeClr val="tx1"/>
                </a:solidFill>
                <a:effectLst/>
                <a:latin typeface="+mn-lt"/>
                <a:ea typeface="+mn-ea"/>
                <a:cs typeface="+mn-cs"/>
              </a:rPr>
              <a:t>[Answer: future]</a:t>
            </a:r>
          </a:p>
        </p:txBody>
      </p:sp>
      <p:sp>
        <p:nvSpPr>
          <p:cNvPr id="4" name="Slide Number Placeholder 3"/>
          <p:cNvSpPr>
            <a:spLocks noGrp="1"/>
          </p:cNvSpPr>
          <p:nvPr>
            <p:ph type="sldNum" sz="quarter" idx="10"/>
          </p:nvPr>
        </p:nvSpPr>
        <p:spPr/>
        <p:txBody>
          <a:bodyPr/>
          <a:lstStyle/>
          <a:p>
            <a:fld id="{65B1F220-AC8F-0940-8CE6-971FDE532671}" type="slidenum">
              <a:rPr lang="en-US" smtClean="0"/>
              <a:t>2</a:t>
            </a:fld>
            <a:endParaRPr lang="en-US" dirty="0"/>
          </a:p>
        </p:txBody>
      </p:sp>
    </p:spTree>
    <p:extLst>
      <p:ext uri="{BB962C8B-B14F-4D97-AF65-F5344CB8AC3E}">
        <p14:creationId xmlns:p14="http://schemas.microsoft.com/office/powerpoint/2010/main" val="3888810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These executive team members will help you set goals, make plans and solve problems along the way to achieving the goals that you create within your time horizons.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 will meet a new member of your team over each of the next six sessions and you will learn ways to help them to help </a:t>
            </a:r>
            <a:r>
              <a:rPr lang="en-AU" sz="1200" u="sng" kern="1200" dirty="0">
                <a:solidFill>
                  <a:schemeClr val="tx1"/>
                </a:solidFill>
                <a:effectLst/>
                <a:latin typeface="+mn-lt"/>
                <a:ea typeface="+mn-ea"/>
                <a:cs typeface="+mn-cs"/>
              </a:rPr>
              <a:t>you</a:t>
            </a:r>
            <a:r>
              <a:rPr lang="en-AU" sz="1200" kern="1200" dirty="0">
                <a:solidFill>
                  <a:schemeClr val="tx1"/>
                </a:solidFill>
                <a:effectLst/>
                <a:latin typeface="+mn-lt"/>
                <a:ea typeface="+mn-ea"/>
                <a:cs typeface="+mn-cs"/>
              </a:rPr>
              <a:t> set and achieve your goals.</a:t>
            </a:r>
          </a:p>
        </p:txBody>
      </p:sp>
      <p:sp>
        <p:nvSpPr>
          <p:cNvPr id="4" name="Slide Number Placeholder 3"/>
          <p:cNvSpPr>
            <a:spLocks noGrp="1"/>
          </p:cNvSpPr>
          <p:nvPr>
            <p:ph type="sldNum" sz="quarter" idx="10"/>
          </p:nvPr>
        </p:nvSpPr>
        <p:spPr/>
        <p:txBody>
          <a:bodyPr/>
          <a:lstStyle/>
          <a:p>
            <a:fld id="{65B1F220-AC8F-0940-8CE6-971FDE532671}" type="slidenum">
              <a:rPr lang="en-US" smtClean="0"/>
              <a:t>20</a:t>
            </a:fld>
            <a:endParaRPr lang="en-US" dirty="0"/>
          </a:p>
        </p:txBody>
      </p:sp>
    </p:spTree>
    <p:extLst>
      <p:ext uri="{BB962C8B-B14F-4D97-AF65-F5344CB8AC3E}">
        <p14:creationId xmlns:p14="http://schemas.microsoft.com/office/powerpoint/2010/main" val="70978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[Click to animate slide]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[Review brainwork prediction forms.]</a:t>
            </a:r>
          </a:p>
          <a:p>
            <a:r>
              <a:rPr lang="en-AU" sz="120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Short and Long Term Costs and Benefits (page 15 of your workbook)</a:t>
            </a:r>
          </a:p>
          <a:p>
            <a:r>
              <a:rPr lang="en-AU" sz="1200" kern="1200" dirty="0">
                <a:solidFill>
                  <a:schemeClr val="tx1"/>
                </a:solidFill>
                <a:effectLst/>
                <a:latin typeface="+mn-lt"/>
                <a:ea typeface="+mn-ea"/>
                <a:cs typeface="+mn-cs"/>
              </a:rPr>
              <a:t>For the goal you chose at the last session, complete the exercise in your workbook on the costs and benefits in the short-term and long-term for that goal.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Then, write out a simple plan you can follow to help you achieve the goal by the end of next week.</a:t>
            </a:r>
          </a:p>
          <a:p>
            <a:endParaRPr lang="en-AU"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example, if your goal is to floss your teeth 7 nights per fortnight, a plan might be to buy dental floss the next time you go shopping. If you already have dental floss, the plan could be to put it near your toothbrush so you remember (prospectively) to floss after (or before) you brush.</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21</a:t>
            </a:fld>
            <a:endParaRPr lang="en-US" dirty="0"/>
          </a:p>
        </p:txBody>
      </p:sp>
    </p:spTree>
    <p:extLst>
      <p:ext uri="{BB962C8B-B14F-4D97-AF65-F5344CB8AC3E}">
        <p14:creationId xmlns:p14="http://schemas.microsoft.com/office/powerpoint/2010/main" val="3657637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Short and Long Term Costs and Benefits worksheet (page 15 of the Participant Workbook). Participants</a:t>
            </a:r>
            <a:r>
              <a:rPr lang="en-AU" sz="1200" kern="1200" baseline="0" dirty="0">
                <a:solidFill>
                  <a:schemeClr val="tx1"/>
                </a:solidFill>
                <a:effectLst/>
                <a:latin typeface="+mn-lt"/>
                <a:ea typeface="+mn-ea"/>
                <a:cs typeface="+mn-cs"/>
              </a:rPr>
              <a:t> are</a:t>
            </a:r>
            <a:r>
              <a:rPr lang="en-AU" sz="1200" kern="1200" dirty="0">
                <a:solidFill>
                  <a:schemeClr val="tx1"/>
                </a:solidFill>
                <a:effectLst/>
                <a:latin typeface="+mn-lt"/>
                <a:ea typeface="+mn-ea"/>
                <a:cs typeface="+mn-cs"/>
              </a:rPr>
              <a:t> to complete this worksheet for the goal they set themselves last session.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Complete your Brainwork Prediction Form for this session and write this down now.</a:t>
            </a:r>
          </a:p>
        </p:txBody>
      </p:sp>
      <p:sp>
        <p:nvSpPr>
          <p:cNvPr id="4" name="Slide Number Placeholder 3"/>
          <p:cNvSpPr>
            <a:spLocks noGrp="1"/>
          </p:cNvSpPr>
          <p:nvPr>
            <p:ph type="sldNum" sz="quarter" idx="10"/>
          </p:nvPr>
        </p:nvSpPr>
        <p:spPr/>
        <p:txBody>
          <a:bodyPr/>
          <a:lstStyle/>
          <a:p>
            <a:fld id="{65B1F220-AC8F-0940-8CE6-971FDE532671}" type="slidenum">
              <a:rPr lang="en-US" smtClean="0"/>
              <a:t>22</a:t>
            </a:fld>
            <a:endParaRPr lang="en-US" dirty="0"/>
          </a:p>
        </p:txBody>
      </p:sp>
    </p:spTree>
    <p:extLst>
      <p:ext uri="{BB962C8B-B14F-4D97-AF65-F5344CB8AC3E}">
        <p14:creationId xmlns:p14="http://schemas.microsoft.com/office/powerpoint/2010/main" val="85365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23</a:t>
            </a:fld>
            <a:endParaRPr lang="en-US" dirty="0"/>
          </a:p>
        </p:txBody>
      </p:sp>
    </p:spTree>
    <p:extLst>
      <p:ext uri="{BB962C8B-B14F-4D97-AF65-F5344CB8AC3E}">
        <p14:creationId xmlns:p14="http://schemas.microsoft.com/office/powerpoint/2010/main" val="394501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Circle on your brainwork prediction form how much of your brainwork you completed.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well did you predict your own behaviour?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[Provide assistance to anyone unclear on how to do this but do not spend too long on it.]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goal of the brainwork exercise is to help participants develop insight on their ability to complete a task (i.e. overestimating or underestimating their ability to carry out a future action) and help them set realistic goals.</a:t>
            </a:r>
            <a:r>
              <a:rPr lang="en-AU" sz="1200" kern="1200" baseline="0" dirty="0">
                <a:solidFill>
                  <a:schemeClr val="tx1"/>
                </a:solidFill>
                <a:effectLst/>
                <a:latin typeface="+mn-lt"/>
                <a:ea typeface="+mn-ea"/>
                <a:cs typeface="+mn-cs"/>
              </a:rPr>
              <a:t> T</a:t>
            </a:r>
            <a:r>
              <a:rPr lang="en-AU" sz="1200" kern="1200" dirty="0">
                <a:solidFill>
                  <a:schemeClr val="tx1"/>
                </a:solidFill>
                <a:effectLst/>
                <a:latin typeface="+mn-lt"/>
                <a:ea typeface="+mn-ea"/>
                <a:cs typeface="+mn-cs"/>
              </a:rPr>
              <a:t>his</a:t>
            </a:r>
            <a:r>
              <a:rPr lang="en-AU" sz="1200" kern="1200" baseline="0" dirty="0">
                <a:solidFill>
                  <a:schemeClr val="tx1"/>
                </a:solidFill>
                <a:effectLst/>
                <a:latin typeface="+mn-lt"/>
                <a:ea typeface="+mn-ea"/>
                <a:cs typeface="+mn-cs"/>
              </a:rPr>
              <a:t> may present a good opportunity to unpack participants’ brainwork results, and promote self-reflection through asking them what the barriers might be to completing the task they set for themselves. Explore what comes up in discussion.]</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Suggest asking:</a:t>
            </a:r>
          </a:p>
          <a:p>
            <a:pPr marL="628650" lvl="1" indent="-171450">
              <a:buFont typeface="Arial" panose="020B0604020202020204" pitchFamily="34" charset="0"/>
              <a:buChar char="•"/>
            </a:pPr>
            <a:r>
              <a:rPr lang="en-AU" sz="1200" kern="1200" baseline="0" dirty="0">
                <a:solidFill>
                  <a:schemeClr val="tx1"/>
                </a:solidFill>
                <a:effectLst/>
                <a:latin typeface="+mn-lt"/>
                <a:ea typeface="+mn-ea"/>
                <a:cs typeface="+mn-cs"/>
              </a:rPr>
              <a:t>‘What might this mean for other areas of your life?’</a:t>
            </a:r>
          </a:p>
          <a:p>
            <a:pPr marL="0" lvl="0" indent="0">
              <a:buFont typeface="Arial" panose="020B0604020202020204" pitchFamily="34" charset="0"/>
              <a:buNone/>
            </a:pPr>
            <a:endParaRPr lang="en-AU"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AU" sz="1200" kern="1200" baseline="0" dirty="0">
                <a:solidFill>
                  <a:schemeClr val="tx1"/>
                </a:solidFill>
                <a:effectLst/>
                <a:latin typeface="+mn-lt"/>
                <a:ea typeface="+mn-ea"/>
                <a:cs typeface="+mn-cs"/>
              </a:rPr>
              <a:t>Overestimating and under delivering can have negative consequences socially and can negatively impact one’s self esteem and sense of self-efficacy, if they repeatedly fail to achieve set goals.</a:t>
            </a:r>
          </a:p>
          <a:p>
            <a:pPr marL="171450" indent="-171450">
              <a:buFont typeface="Arial" panose="020B0604020202020204" pitchFamily="34" charset="0"/>
              <a:buChar char="•"/>
            </a:pPr>
            <a:endParaRPr lang="en-AU" sz="1200" kern="1200" baseline="0" dirty="0">
              <a:solidFill>
                <a:schemeClr val="tx1"/>
              </a:solidFill>
              <a:effectLst/>
              <a:latin typeface="+mn-lt"/>
              <a:ea typeface="+mn-ea"/>
              <a:cs typeface="+mn-cs"/>
            </a:endParaRPr>
          </a:p>
          <a:p>
            <a:endParaRPr lang="en-AU" sz="1200" kern="1200" baseline="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3</a:t>
            </a:fld>
            <a:endParaRPr lang="en-US" dirty="0"/>
          </a:p>
        </p:txBody>
      </p:sp>
    </p:spTree>
    <p:extLst>
      <p:ext uri="{BB962C8B-B14F-4D97-AF65-F5344CB8AC3E}">
        <p14:creationId xmlns:p14="http://schemas.microsoft.com/office/powerpoint/2010/main" val="353696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dirty="0">
                <a:solidFill>
                  <a:srgbClr val="FF0000"/>
                </a:solidFill>
              </a:rPr>
              <a:t>[Facilitator tips: </a:t>
            </a:r>
          </a:p>
          <a:p>
            <a:pPr marL="228600" indent="-228600">
              <a:buFont typeface="+mj-lt"/>
              <a:buAutoNum type="arabicPeriod"/>
            </a:pPr>
            <a:r>
              <a:rPr lang="en-AU" sz="1200" dirty="0">
                <a:solidFill>
                  <a:srgbClr val="FF0000"/>
                </a:solidFill>
              </a:rPr>
              <a:t>To</a:t>
            </a:r>
            <a:r>
              <a:rPr lang="en-AU" sz="1200" baseline="0" dirty="0">
                <a:solidFill>
                  <a:srgbClr val="FF0000"/>
                </a:solidFill>
              </a:rPr>
              <a:t> encourage participants to engage in the activity, say: </a:t>
            </a:r>
            <a:r>
              <a:rPr lang="en-AU" sz="1200" dirty="0">
                <a:solidFill>
                  <a:srgbClr val="FF0000"/>
                </a:solidFill>
              </a:rPr>
              <a:t>“This is an exercise similar to the ones we have done in previous modules and some will find it more or less challenging. It’s important that you give it a go even if you might have some reservations. There are no right or wrong answers”.</a:t>
            </a:r>
          </a:p>
          <a:p>
            <a:pPr marL="228600" indent="-228600">
              <a:buFont typeface="+mj-lt"/>
              <a:buAutoNum type="arabicPeriod"/>
            </a:pPr>
            <a:r>
              <a:rPr lang="en-AU" sz="1200" dirty="0">
                <a:solidFill>
                  <a:srgbClr val="FF0000"/>
                </a:solidFill>
              </a:rPr>
              <a:t>Engage in the activities with clients,</a:t>
            </a:r>
            <a:r>
              <a:rPr lang="en-AU" sz="1200" baseline="0" dirty="0">
                <a:solidFill>
                  <a:srgbClr val="FF0000"/>
                </a:solidFill>
              </a:rPr>
              <a:t> especially if clients are disengaged or uninterested. </a:t>
            </a:r>
          </a:p>
          <a:p>
            <a:pPr marL="228600" indent="-228600">
              <a:buFont typeface="+mj-lt"/>
              <a:buAutoNum type="arabicPeriod"/>
            </a:pPr>
            <a:r>
              <a:rPr lang="en-AU" sz="1200" dirty="0">
                <a:solidFill>
                  <a:srgbClr val="FF0000"/>
                </a:solidFill>
              </a:rPr>
              <a:t>Consider completing stories 1 and 2, then introducing the time horizon and time horizon expansion exercises before completing stories 3 and 4</a:t>
            </a:r>
            <a:r>
              <a:rPr lang="en-AU" sz="1200" baseline="0" dirty="0">
                <a:solidFill>
                  <a:srgbClr val="FF0000"/>
                </a:solidFill>
              </a:rPr>
              <a:t> to give participants an opportunity to practice expanding their time horizon.]</a:t>
            </a:r>
            <a:endParaRPr lang="en-AU" sz="1200" dirty="0">
              <a:solidFill>
                <a:srgbClr val="FF0000"/>
              </a:solidFill>
            </a:endParaRPr>
          </a:p>
          <a:p>
            <a:pPr marL="0" indent="0">
              <a:buFont typeface="Arial" panose="020B0604020202020204" pitchFamily="34" charset="0"/>
              <a:buNone/>
            </a:pPr>
            <a:endParaRPr lang="en-AU" sz="1200" dirty="0">
              <a:solidFill>
                <a:srgbClr val="FF0000"/>
              </a:solidFill>
            </a:endParaRPr>
          </a:p>
          <a:p>
            <a:pPr marL="0" indent="0">
              <a:buFont typeface="Arial" panose="020B0604020202020204" pitchFamily="34" charset="0"/>
              <a:buNone/>
            </a:pPr>
            <a:r>
              <a:rPr lang="en-AU" sz="1200" dirty="0">
                <a:solidFill>
                  <a:srgbClr val="FF0000"/>
                </a:solidFill>
              </a:rPr>
              <a:t>[SAY]:</a:t>
            </a:r>
          </a:p>
          <a:p>
            <a:pPr marL="457200" indent="-457200">
              <a:buFont typeface="Arial" panose="020B0604020202020204" pitchFamily="34" charset="0"/>
              <a:buChar char="•"/>
            </a:pPr>
            <a:r>
              <a:rPr lang="en-AU" sz="1200" dirty="0">
                <a:solidFill>
                  <a:srgbClr val="FF0000"/>
                </a:solidFill>
              </a:rPr>
              <a:t>I am going to read you the first few words of a story. </a:t>
            </a:r>
          </a:p>
          <a:p>
            <a:pPr marL="457200" indent="-457200">
              <a:buFont typeface="Arial" panose="020B0604020202020204" pitchFamily="34" charset="0"/>
              <a:buChar char="•"/>
            </a:pPr>
            <a:r>
              <a:rPr lang="en-AU" sz="1200" dirty="0">
                <a:solidFill>
                  <a:srgbClr val="FF0000"/>
                </a:solidFill>
              </a:rPr>
              <a:t>I would like you to finish it off so it tells a story, with a beginning, middle and end. </a:t>
            </a:r>
          </a:p>
          <a:p>
            <a:pPr marL="457200" indent="-457200">
              <a:buFont typeface="Arial" panose="020B0604020202020204" pitchFamily="34" charset="0"/>
              <a:buChar char="•"/>
            </a:pPr>
            <a:r>
              <a:rPr lang="en-AU" sz="1200" dirty="0">
                <a:solidFill>
                  <a:srgbClr val="FF0000"/>
                </a:solidFill>
              </a:rPr>
              <a:t>You don’t have to write a whole story. </a:t>
            </a:r>
          </a:p>
          <a:p>
            <a:pPr marL="457200" indent="-457200">
              <a:buFont typeface="Arial" panose="020B0604020202020204" pitchFamily="34" charset="0"/>
              <a:buChar char="•"/>
            </a:pPr>
            <a:r>
              <a:rPr lang="en-AU" sz="1200" dirty="0">
                <a:solidFill>
                  <a:srgbClr val="FF0000"/>
                </a:solidFill>
              </a:rPr>
              <a:t>You can write a sentence or two, just a few words as a prompt, or you can even draw pictures if you like.</a:t>
            </a:r>
          </a:p>
          <a:p>
            <a:pPr marL="457200" indent="-457200">
              <a:buFont typeface="Arial" panose="020B0604020202020204" pitchFamily="34" charset="0"/>
              <a:buChar char="•"/>
            </a:pPr>
            <a:r>
              <a:rPr lang="en-AU" sz="1200" dirty="0">
                <a:solidFill>
                  <a:srgbClr val="FF0000"/>
                </a:solidFill>
              </a:rPr>
              <a:t>The main thing is that you have a story with a beginning, middle and end.</a:t>
            </a:r>
          </a:p>
          <a:p>
            <a:pPr marL="457200" indent="-457200">
              <a:buFont typeface="Arial" panose="020B0604020202020204" pitchFamily="34" charset="0"/>
              <a:buChar char="•"/>
            </a:pPr>
            <a:r>
              <a:rPr lang="en-AU" sz="1200" dirty="0">
                <a:solidFill>
                  <a:srgbClr val="FF0000"/>
                </a:solidFill>
              </a:rPr>
              <a:t>You will have only 90 seconds to complete the short story. </a:t>
            </a:r>
          </a:p>
          <a:p>
            <a:pPr marL="457200" indent="-457200">
              <a:buFont typeface="Arial" panose="020B0604020202020204" pitchFamily="34" charset="0"/>
              <a:buChar char="•"/>
            </a:pPr>
            <a:r>
              <a:rPr lang="en-AU" sz="1200" dirty="0">
                <a:solidFill>
                  <a:srgbClr val="FF0000"/>
                </a:solidFill>
              </a:rPr>
              <a:t>You don’t have to tell your story to anyone else.</a:t>
            </a:r>
          </a:p>
          <a:p>
            <a:pPr marL="457200" indent="-457200">
              <a:buFont typeface="Arial" panose="020B0604020202020204" pitchFamily="34" charset="0"/>
              <a:buChar char="•"/>
            </a:pPr>
            <a:r>
              <a:rPr lang="en-AU" sz="1200" dirty="0">
                <a:solidFill>
                  <a:srgbClr val="FF0000"/>
                </a:solidFill>
              </a:rPr>
              <a:t>Be as creative as you want!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 please open to page 11 of your workbook.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I’ll start a story for you, and then let you finish it any way you wish. You will have 90 seconds to write your very short story.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I’ll start it now.”</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[All stories and reflective task instructions must be read aloud as they appear i.e. word for word.]</a:t>
            </a:r>
          </a:p>
        </p:txBody>
      </p:sp>
      <p:sp>
        <p:nvSpPr>
          <p:cNvPr id="4" name="Slide Number Placeholder 3"/>
          <p:cNvSpPr>
            <a:spLocks noGrp="1"/>
          </p:cNvSpPr>
          <p:nvPr>
            <p:ph type="sldNum" sz="quarter" idx="10"/>
          </p:nvPr>
        </p:nvSpPr>
        <p:spPr/>
        <p:txBody>
          <a:bodyPr/>
          <a:lstStyle/>
          <a:p>
            <a:fld id="{65B1F220-AC8F-0940-8CE6-971FDE532671}" type="slidenum">
              <a:rPr lang="en-US" smtClean="0"/>
              <a:t>4</a:t>
            </a:fld>
            <a:endParaRPr lang="en-US" dirty="0"/>
          </a:p>
        </p:txBody>
      </p:sp>
    </p:spTree>
    <p:extLst>
      <p:ext uri="{BB962C8B-B14F-4D97-AF65-F5344CB8AC3E}">
        <p14:creationId xmlns:p14="http://schemas.microsoft.com/office/powerpoint/2010/main" val="238779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Story 1</a:t>
            </a:r>
          </a:p>
          <a:p>
            <a:r>
              <a:rPr lang="en-AU" sz="1200" kern="1200" dirty="0">
                <a:solidFill>
                  <a:schemeClr val="tx1"/>
                </a:solidFill>
                <a:effectLst/>
                <a:latin typeface="+mn-lt"/>
                <a:ea typeface="+mn-ea"/>
                <a:cs typeface="+mn-cs"/>
              </a:rPr>
              <a:t>[Read aloud word for word.]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“At three o’clock one bright sunny afternoon in November, two</a:t>
            </a:r>
            <a:r>
              <a:rPr lang="en-AU" sz="1200" kern="1200" baseline="0" dirty="0">
                <a:solidFill>
                  <a:schemeClr val="tx1"/>
                </a:solidFill>
                <a:effectLst/>
                <a:latin typeface="+mn-lt"/>
                <a:ea typeface="+mn-ea"/>
                <a:cs typeface="+mn-cs"/>
              </a:rPr>
              <a:t> people</a:t>
            </a:r>
            <a:r>
              <a:rPr lang="en-AU" sz="1200" kern="1200" dirty="0">
                <a:solidFill>
                  <a:schemeClr val="tx1"/>
                </a:solidFill>
                <a:effectLst/>
                <a:latin typeface="+mn-lt"/>
                <a:ea typeface="+mn-ea"/>
                <a:cs typeface="+mn-cs"/>
              </a:rPr>
              <a:t> were walking near the edge of town…”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Now, you start there and finish the story for me.</a:t>
            </a:r>
          </a:p>
        </p:txBody>
      </p:sp>
      <p:sp>
        <p:nvSpPr>
          <p:cNvPr id="4" name="Slide Number Placeholder 3"/>
          <p:cNvSpPr>
            <a:spLocks noGrp="1"/>
          </p:cNvSpPr>
          <p:nvPr>
            <p:ph type="sldNum" sz="quarter" idx="10"/>
          </p:nvPr>
        </p:nvSpPr>
        <p:spPr/>
        <p:txBody>
          <a:bodyPr/>
          <a:lstStyle/>
          <a:p>
            <a:fld id="{65B1F220-AC8F-0940-8CE6-971FDE532671}" type="slidenum">
              <a:rPr lang="en-US" smtClean="0"/>
              <a:t>5</a:t>
            </a:fld>
            <a:endParaRPr lang="en-US" dirty="0"/>
          </a:p>
        </p:txBody>
      </p:sp>
    </p:spTree>
    <p:extLst>
      <p:ext uri="{BB962C8B-B14F-4D97-AF65-F5344CB8AC3E}">
        <p14:creationId xmlns:p14="http://schemas.microsoft.com/office/powerpoint/2010/main" val="337795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Story 2</a:t>
            </a:r>
          </a:p>
          <a:p>
            <a:r>
              <a:rPr lang="en-AU" sz="1200" kern="1200" dirty="0">
                <a:solidFill>
                  <a:schemeClr val="tx1"/>
                </a:solidFill>
                <a:effectLst/>
                <a:latin typeface="+mn-lt"/>
                <a:ea typeface="+mn-ea"/>
                <a:cs typeface="+mn-cs"/>
              </a:rPr>
              <a:t>[Read aloud word for word]</a:t>
            </a:r>
          </a:p>
          <a:p>
            <a:r>
              <a:rPr lang="en-AU" sz="1200" kern="1200" dirty="0">
                <a:solidFill>
                  <a:schemeClr val="tx1"/>
                </a:solidFill>
                <a:effectLst/>
                <a:latin typeface="+mn-lt"/>
                <a:ea typeface="+mn-ea"/>
                <a:cs typeface="+mn-cs"/>
              </a:rPr>
              <a:t>“Ten o’clock one morning Alice met her friend Jerry near the centre of town…”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Now you start there and finish it for me.</a:t>
            </a:r>
          </a:p>
        </p:txBody>
      </p:sp>
      <p:sp>
        <p:nvSpPr>
          <p:cNvPr id="4" name="Slide Number Placeholder 3"/>
          <p:cNvSpPr>
            <a:spLocks noGrp="1"/>
          </p:cNvSpPr>
          <p:nvPr>
            <p:ph type="sldNum" sz="quarter" idx="10"/>
          </p:nvPr>
        </p:nvSpPr>
        <p:spPr/>
        <p:txBody>
          <a:bodyPr/>
          <a:lstStyle/>
          <a:p>
            <a:fld id="{65B1F220-AC8F-0940-8CE6-971FDE532671}" type="slidenum">
              <a:rPr lang="en-US" smtClean="0"/>
              <a:t>6</a:t>
            </a:fld>
            <a:endParaRPr lang="en-US" dirty="0"/>
          </a:p>
        </p:txBody>
      </p:sp>
    </p:spTree>
    <p:extLst>
      <p:ext uri="{BB962C8B-B14F-4D97-AF65-F5344CB8AC3E}">
        <p14:creationId xmlns:p14="http://schemas.microsoft.com/office/powerpoint/2010/main" val="1965926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Here is the start of another story that you may again finish any way you wish: </a:t>
            </a:r>
          </a:p>
          <a:p>
            <a:r>
              <a:rPr lang="en-AU" sz="1200" kern="1200" dirty="0">
                <a:solidFill>
                  <a:schemeClr val="tx1"/>
                </a:solidFill>
                <a:effectLst/>
                <a:latin typeface="+mn-lt"/>
                <a:ea typeface="+mn-ea"/>
                <a:cs typeface="+mn-cs"/>
              </a:rPr>
              <a:t> </a:t>
            </a:r>
          </a:p>
          <a:p>
            <a:r>
              <a:rPr lang="en-AU" sz="1200" b="0" kern="1200" dirty="0">
                <a:solidFill>
                  <a:schemeClr val="tx1"/>
                </a:solidFill>
                <a:effectLst/>
                <a:latin typeface="+mn-lt"/>
                <a:ea typeface="+mn-ea"/>
                <a:cs typeface="+mn-cs"/>
              </a:rPr>
              <a:t>Story 3</a:t>
            </a:r>
          </a:p>
          <a:p>
            <a:r>
              <a:rPr lang="en-AU" sz="1200" kern="1200" dirty="0">
                <a:solidFill>
                  <a:schemeClr val="tx1"/>
                </a:solidFill>
                <a:effectLst/>
                <a:latin typeface="+mn-lt"/>
                <a:ea typeface="+mn-ea"/>
                <a:cs typeface="+mn-cs"/>
              </a:rPr>
              <a:t>[Read aloud word for word]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“Joe is having a cup of coffee in a restaurant</a:t>
            </a:r>
            <a:r>
              <a:rPr lang="en-AU" sz="1200" kern="1200" baseline="0" dirty="0">
                <a:solidFill>
                  <a:schemeClr val="tx1"/>
                </a:solidFill>
                <a:effectLst/>
                <a:latin typeface="+mn-lt"/>
                <a:ea typeface="+mn-ea"/>
                <a:cs typeface="+mn-cs"/>
              </a:rPr>
              <a:t> and</a:t>
            </a:r>
            <a:r>
              <a:rPr lang="en-AU" sz="1200" kern="1200" dirty="0">
                <a:solidFill>
                  <a:schemeClr val="tx1"/>
                </a:solidFill>
                <a:effectLst/>
                <a:latin typeface="+mn-lt"/>
                <a:ea typeface="+mn-ea"/>
                <a:cs typeface="+mn-cs"/>
              </a:rPr>
              <a:t> thinking of the time to come when…”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Now you finish it for me. </a:t>
            </a:r>
          </a:p>
        </p:txBody>
      </p:sp>
      <p:sp>
        <p:nvSpPr>
          <p:cNvPr id="4" name="Slide Number Placeholder 3"/>
          <p:cNvSpPr>
            <a:spLocks noGrp="1"/>
          </p:cNvSpPr>
          <p:nvPr>
            <p:ph type="sldNum" sz="quarter" idx="10"/>
          </p:nvPr>
        </p:nvSpPr>
        <p:spPr/>
        <p:txBody>
          <a:bodyPr/>
          <a:lstStyle/>
          <a:p>
            <a:fld id="{65B1F220-AC8F-0940-8CE6-971FDE532671}" type="slidenum">
              <a:rPr lang="en-US" smtClean="0"/>
              <a:t>7</a:t>
            </a:fld>
            <a:endParaRPr lang="en-US" dirty="0"/>
          </a:p>
        </p:txBody>
      </p:sp>
    </p:spTree>
    <p:extLst>
      <p:ext uri="{BB962C8B-B14F-4D97-AF65-F5344CB8AC3E}">
        <p14:creationId xmlns:p14="http://schemas.microsoft.com/office/powerpoint/2010/main" val="184120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Here the last story that I’ll give you. I want you to finish it any way you wish, just like you did on the other stories. Here it is: </a:t>
            </a:r>
          </a:p>
          <a:p>
            <a:r>
              <a:rPr lang="en-AU" sz="1200" kern="1200" dirty="0">
                <a:solidFill>
                  <a:schemeClr val="tx1"/>
                </a:solidFill>
                <a:effectLst/>
                <a:latin typeface="+mn-lt"/>
                <a:ea typeface="+mn-ea"/>
                <a:cs typeface="+mn-cs"/>
              </a:rPr>
              <a:t> </a:t>
            </a:r>
          </a:p>
          <a:p>
            <a:r>
              <a:rPr lang="en-AU" sz="1200" b="0" kern="1200" dirty="0">
                <a:solidFill>
                  <a:schemeClr val="tx1"/>
                </a:solidFill>
                <a:effectLst/>
                <a:latin typeface="+mn-lt"/>
                <a:ea typeface="+mn-ea"/>
                <a:cs typeface="+mn-cs"/>
              </a:rPr>
              <a:t>Story 4</a:t>
            </a:r>
          </a:p>
          <a:p>
            <a:r>
              <a:rPr lang="en-AU" sz="1200" kern="1200" dirty="0">
                <a:solidFill>
                  <a:schemeClr val="tx1"/>
                </a:solidFill>
                <a:effectLst/>
                <a:latin typeface="+mn-lt"/>
                <a:ea typeface="+mn-ea"/>
                <a:cs typeface="+mn-cs"/>
              </a:rPr>
              <a:t>[Read aloud word for word]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t>
            </a:r>
            <a:r>
              <a:rPr lang="en-AU" sz="1200" dirty="0"/>
              <a:t>After waking, Belinda began to think about her future. In general she expected to…”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Now you start there and finish it for me.</a:t>
            </a:r>
          </a:p>
        </p:txBody>
      </p:sp>
      <p:sp>
        <p:nvSpPr>
          <p:cNvPr id="4" name="Slide Number Placeholder 3"/>
          <p:cNvSpPr>
            <a:spLocks noGrp="1"/>
          </p:cNvSpPr>
          <p:nvPr>
            <p:ph type="sldNum" sz="quarter" idx="10"/>
          </p:nvPr>
        </p:nvSpPr>
        <p:spPr/>
        <p:txBody>
          <a:bodyPr/>
          <a:lstStyle/>
          <a:p>
            <a:fld id="{65B1F220-AC8F-0940-8CE6-971FDE532671}" type="slidenum">
              <a:rPr lang="en-US" smtClean="0"/>
              <a:t>8</a:t>
            </a:fld>
            <a:endParaRPr lang="en-US" dirty="0"/>
          </a:p>
        </p:txBody>
      </p:sp>
    </p:spTree>
    <p:extLst>
      <p:ext uri="{BB962C8B-B14F-4D97-AF65-F5344CB8AC3E}">
        <p14:creationId xmlns:p14="http://schemas.microsoft.com/office/powerpoint/2010/main" val="294825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Now I want you to determine how long a time was involved in your stories – not in telling them but in the actions described.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 Let’s start with Story 1. How much time went by between the beginning and end of the story?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 And in Story 2, how much time went by from the beginning to the end of the story?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 In Story 3, how much further ahead is Joe thinking?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[Click to animate slide] - And in story 4, how much further ahead was Belinda</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thinking?</a:t>
            </a:r>
          </a:p>
        </p:txBody>
      </p:sp>
      <p:sp>
        <p:nvSpPr>
          <p:cNvPr id="4" name="Slide Number Placeholder 3"/>
          <p:cNvSpPr>
            <a:spLocks noGrp="1"/>
          </p:cNvSpPr>
          <p:nvPr>
            <p:ph type="sldNum" sz="quarter" idx="10"/>
          </p:nvPr>
        </p:nvSpPr>
        <p:spPr/>
        <p:txBody>
          <a:bodyPr/>
          <a:lstStyle/>
          <a:p>
            <a:fld id="{65B1F220-AC8F-0940-8CE6-971FDE532671}" type="slidenum">
              <a:rPr lang="en-US" smtClean="0"/>
              <a:t>9</a:t>
            </a:fld>
            <a:endParaRPr lang="en-US" dirty="0"/>
          </a:p>
        </p:txBody>
      </p:sp>
    </p:spTree>
    <p:extLst>
      <p:ext uri="{BB962C8B-B14F-4D97-AF65-F5344CB8AC3E}">
        <p14:creationId xmlns:p14="http://schemas.microsoft.com/office/powerpoint/2010/main" val="69619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9696400" y="640762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pPr defTabSz="1219170"/>
            <a:fld id="{5EA579A0-2D03-40E0-9AF7-97C6E3FFE6EE}" type="slidenum">
              <a:rPr lang="en-AU" smtClean="0">
                <a:solidFill>
                  <a:srgbClr val="FFFFFF">
                    <a:lumMod val="50000"/>
                  </a:srgbClr>
                </a:solidFill>
              </a:rPr>
              <a:pPr defTabSz="1219170"/>
              <a:t>‹#›</a:t>
            </a:fld>
            <a:endParaRPr lang="en-AU" dirty="0">
              <a:solidFill>
                <a:srgbClr val="FFFFFF">
                  <a:lumMod val="50000"/>
                </a:srgbClr>
              </a:solidFill>
            </a:endParaRPr>
          </a:p>
        </p:txBody>
      </p:sp>
    </p:spTree>
    <p:extLst>
      <p:ext uri="{BB962C8B-B14F-4D97-AF65-F5344CB8AC3E}">
        <p14:creationId xmlns:p14="http://schemas.microsoft.com/office/powerpoint/2010/main" val="302528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_Banner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latin typeface="Arial" panose="020B0604020202020204" pitchFamily="34" charset="0"/>
              </a:defRPr>
            </a:lvl1pPr>
            <a:lvl2pPr>
              <a:defRPr sz="1800" spc="0" baseline="0">
                <a:latin typeface="Arial" panose="020B0604020202020204" pitchFamily="34" charset="0"/>
              </a:defRPr>
            </a:lvl2pPr>
            <a:lvl3pPr>
              <a:defRPr sz="1800" spc="0" baseline="0">
                <a:latin typeface="Arial" panose="020B0604020202020204" pitchFamily="34" charset="0"/>
              </a:defRPr>
            </a:lvl3pPr>
            <a:lvl4pPr>
              <a:defRPr sz="1800" spc="0" baseline="0">
                <a:latin typeface="Arial" panose="020B0604020202020204" pitchFamily="34" charset="0"/>
              </a:defRPr>
            </a:lvl4pPr>
            <a:lvl5pPr>
              <a:defRPr sz="1800" spc="0" baseline="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lvl1pPr>
            <a:lvl2pPr>
              <a:defRPr sz="1800" spc="0"/>
            </a:lvl2pPr>
            <a:lvl3pPr>
              <a:defRPr sz="1800" spc="0"/>
            </a:lvl3pPr>
            <a:lvl4pPr>
              <a:defRPr sz="1800" spc="0"/>
            </a:lvl4pPr>
            <a:lvl5pPr>
              <a:defRPr sz="180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87947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9" y="308208"/>
            <a:ext cx="10847916" cy="432495"/>
          </a:xfrm>
          <a:prstGeom prst="rect">
            <a:avLst/>
          </a:prstGeom>
        </p:spPr>
        <p:txBody>
          <a:bodyPr lIns="0" tIns="0" rIns="0" bIns="0" anchor="ctr"/>
          <a:lstStyle>
            <a:lvl1pPr marL="0" indent="0">
              <a:buFontTx/>
              <a:buNone/>
              <a:defRPr sz="24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spc="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68521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3"/>
            <a:ext cx="10847917" cy="4511773"/>
          </a:xfrm>
          <a:prstGeom prst="rect">
            <a:avLst/>
          </a:prstGeom>
        </p:spPr>
        <p:txBody>
          <a:bodyPr anchor="ctr"/>
          <a:lstStyle>
            <a:lvl1pPr marL="0" indent="0" algn="ctr">
              <a:buFontTx/>
              <a:buNone/>
              <a:defRPr sz="40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8"/>
            <a:ext cx="4991531" cy="432495"/>
          </a:xfrm>
          <a:prstGeom prst="rect">
            <a:avLst/>
          </a:prstGeom>
        </p:spPr>
        <p:txBody>
          <a:bodyPr anchor="ctr"/>
          <a:lstStyle>
            <a:lvl1pPr marL="0" indent="0" algn="r">
              <a:buFontTx/>
              <a:buNone/>
              <a:defRPr sz="24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16430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3200">
                <a:solidFill>
                  <a:schemeClr val="tx1">
                    <a:lumMod val="65000"/>
                    <a:lumOff val="35000"/>
                  </a:schemeClr>
                </a:solidFill>
              </a:defRPr>
            </a:lvl1pPr>
          </a:lstStyle>
          <a:p>
            <a:r>
              <a:rPr lang="en-US" dirty="0"/>
              <a:t>Presentation Title</a:t>
            </a:r>
            <a:endParaRPr lang="en-AU" dirty="0"/>
          </a:p>
        </p:txBody>
      </p:sp>
      <p:sp>
        <p:nvSpPr>
          <p:cNvPr id="6" name="Slide Number Placeholder 5"/>
          <p:cNvSpPr>
            <a:spLocks noGrp="1"/>
          </p:cNvSpPr>
          <p:nvPr>
            <p:ph type="sldNum" sz="quarter" idx="12"/>
          </p:nvPr>
        </p:nvSpPr>
        <p:spPr>
          <a:xfrm>
            <a:off x="8880309" y="6232229"/>
            <a:ext cx="2844800" cy="365125"/>
          </a:xfrm>
          <a:prstGeom prst="rect">
            <a:avLst/>
          </a:prstGeom>
        </p:spPr>
        <p:txBody>
          <a:bodyPr/>
          <a:lstStyle/>
          <a:p>
            <a:fld id="{EAFF9662-E427-214F-A0F2-1EADCCA1E85B}" type="slidenum">
              <a:rPr lang="en-US" smtClean="0">
                <a:solidFill>
                  <a:prstClr val="white"/>
                </a:solidFill>
              </a:rPr>
              <a:pPr/>
              <a:t>‹#›</a:t>
            </a:fld>
            <a:endParaRPr lang="en-US" dirty="0">
              <a:solidFill>
                <a:prstClr val="white"/>
              </a:solidFill>
            </a:endParaRPr>
          </a:p>
        </p:txBody>
      </p:sp>
      <p:sp>
        <p:nvSpPr>
          <p:cNvPr id="13" name="Text Placeholder 12"/>
          <p:cNvSpPr>
            <a:spLocks noGrp="1"/>
          </p:cNvSpPr>
          <p:nvPr>
            <p:ph type="body" sz="quarter" idx="13" hasCustomPrompt="1"/>
          </p:nvPr>
        </p:nvSpPr>
        <p:spPr>
          <a:xfrm>
            <a:off x="705611" y="2708153"/>
            <a:ext cx="10190923" cy="432817"/>
          </a:xfrm>
          <a:prstGeom prst="rect">
            <a:avLst/>
          </a:prstGeom>
        </p:spPr>
        <p:txBody>
          <a:bodyPr lIns="0" tIns="0" rIns="0" bIns="0" anchor="b"/>
          <a:lstStyle>
            <a:lvl1pPr marL="0" indent="0">
              <a:buFontTx/>
              <a:buNone/>
              <a:defRPr sz="24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Subheading </a:t>
            </a:r>
            <a:endParaRPr lang="en-AU" dirty="0"/>
          </a:p>
        </p:txBody>
      </p:sp>
      <p:sp>
        <p:nvSpPr>
          <p:cNvPr id="17" name="Text Placeholder 16"/>
          <p:cNvSpPr>
            <a:spLocks noGrp="1"/>
          </p:cNvSpPr>
          <p:nvPr>
            <p:ph type="body" sz="quarter" idx="14" hasCustomPrompt="1"/>
          </p:nvPr>
        </p:nvSpPr>
        <p:spPr>
          <a:xfrm>
            <a:off x="719600" y="4101076"/>
            <a:ext cx="10176933" cy="359717"/>
          </a:xfrm>
          <a:prstGeom prst="rect">
            <a:avLst/>
          </a:prstGeom>
        </p:spPr>
        <p:txBody>
          <a:bodyPr lIns="0" tIns="0" rIns="0" bIns="0" anchor="ctr"/>
          <a:lstStyle>
            <a:lvl1pPr marL="0" indent="0">
              <a:buFontTx/>
              <a:buNone/>
              <a:defRPr sz="1400" b="1" baseline="0">
                <a:solidFill>
                  <a:srgbClr val="0082AA"/>
                </a:solidFill>
              </a:defRPr>
            </a:lvl1pPr>
            <a:lvl2pPr marL="457200" indent="0">
              <a:buFontTx/>
              <a:buNone/>
              <a:defRPr sz="1800" b="1">
                <a:solidFill>
                  <a:schemeClr val="accent3"/>
                </a:solidFill>
              </a:defRPr>
            </a:lvl2pPr>
            <a:lvl3pPr marL="914400" indent="0">
              <a:buFontTx/>
              <a:buNone/>
              <a:defRPr sz="1800" b="1">
                <a:solidFill>
                  <a:schemeClr val="accent3"/>
                </a:solidFill>
              </a:defRPr>
            </a:lvl3pPr>
            <a:lvl4pPr marL="1371600" indent="0">
              <a:buFontTx/>
              <a:buNone/>
              <a:defRPr sz="1800" b="1">
                <a:solidFill>
                  <a:schemeClr val="accent3"/>
                </a:solidFill>
              </a:defRPr>
            </a:lvl4pPr>
            <a:lvl5pPr marL="1828800" indent="0">
              <a:buFontTx/>
              <a:buNone/>
              <a:defRPr sz="1800" b="1">
                <a:solidFill>
                  <a:schemeClr val="accent3"/>
                </a:solidFill>
              </a:defRPr>
            </a:lvl5pPr>
          </a:lstStyle>
          <a:p>
            <a:pPr lvl="0"/>
            <a:r>
              <a:rPr lang="en-US" dirty="0" err="1"/>
              <a:t>Firstname</a:t>
            </a:r>
            <a:r>
              <a:rPr lang="en-US" dirty="0"/>
              <a:t> </a:t>
            </a:r>
            <a:r>
              <a:rPr lang="en-US" dirty="0" err="1"/>
              <a:t>Lastname</a:t>
            </a:r>
            <a:r>
              <a:rPr lang="en-US" dirty="0"/>
              <a:t> | Role | </a:t>
            </a:r>
            <a:r>
              <a:rPr lang="en-US" dirty="0" err="1"/>
              <a:t>Organisation</a:t>
            </a:r>
            <a:endParaRPr lang="en-AU" dirty="0"/>
          </a:p>
        </p:txBody>
      </p:sp>
      <p:sp>
        <p:nvSpPr>
          <p:cNvPr id="19" name="Content Placeholder 18"/>
          <p:cNvSpPr>
            <a:spLocks noGrp="1"/>
          </p:cNvSpPr>
          <p:nvPr>
            <p:ph sz="quarter" idx="15"/>
          </p:nvPr>
        </p:nvSpPr>
        <p:spPr>
          <a:xfrm>
            <a:off x="726021" y="3429002"/>
            <a:ext cx="10176105" cy="432495"/>
          </a:xfrm>
          <a:prstGeom prst="rect">
            <a:avLst/>
          </a:prstGeom>
        </p:spPr>
        <p:txBody>
          <a:bodyPr lIns="0" tIns="0" rIns="0" bIns="0" anchor="ctr"/>
          <a:lstStyle>
            <a:lvl1pPr marL="0" indent="0">
              <a:buFontTx/>
              <a:buNone/>
              <a:defRPr sz="18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744579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Blu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solidFill>
                  <a:srgbClr val="FFFFFF"/>
                </a:solidFill>
              </a:rPr>
              <a:pPr/>
              <a:t>‹#›</a:t>
            </a:fld>
            <a:endParaRPr lang="en-AU" dirty="0">
              <a:solidFill>
                <a:srgbClr val="FFFFFF"/>
              </a:solidFill>
            </a:endParaRPr>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Clr>
                <a:schemeClr val="bg1"/>
              </a:buClr>
              <a:buNone/>
              <a:defRPr sz="2000" b="0" spc="0">
                <a:solidFill>
                  <a:schemeClr val="bg1"/>
                </a:solidFill>
              </a:defRPr>
            </a:lvl1pPr>
            <a:lvl2pPr marL="959976" indent="-479988">
              <a:spcBef>
                <a:spcPts val="800"/>
              </a:spcBef>
              <a:buClr>
                <a:schemeClr val="bg1"/>
              </a:buClr>
              <a:defRPr sz="2000" spc="0">
                <a:solidFill>
                  <a:schemeClr val="bg1"/>
                </a:solidFill>
              </a:defRPr>
            </a:lvl2pPr>
            <a:lvl3pPr marL="1439964" indent="-479988">
              <a:spcBef>
                <a:spcPts val="800"/>
              </a:spcBef>
              <a:buClr>
                <a:schemeClr val="bg1"/>
              </a:buClr>
              <a:defRPr sz="2000" spc="0">
                <a:solidFill>
                  <a:schemeClr val="bg1"/>
                </a:solidFill>
              </a:defRPr>
            </a:lvl3pPr>
            <a:lvl4pPr marL="1919952" indent="-479988">
              <a:spcBef>
                <a:spcPts val="800"/>
              </a:spcBef>
              <a:buClr>
                <a:schemeClr val="bg1"/>
              </a:buClr>
              <a:defRPr sz="2000" spc="0">
                <a:solidFill>
                  <a:schemeClr val="bg1"/>
                </a:solidFill>
              </a:defRPr>
            </a:lvl4pPr>
            <a:lvl5pPr marL="2399940" indent="-479988">
              <a:spcBef>
                <a:spcPts val="800"/>
              </a:spcBef>
              <a:buClr>
                <a:schemeClr val="bg1"/>
              </a:buClr>
              <a:defRPr sz="20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7882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Blu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solidFill>
                  <a:srgbClr val="FFFFFF"/>
                </a:solidFill>
              </a:rPr>
              <a:pPr/>
              <a:t>‹#›</a:t>
            </a:fld>
            <a:endParaRPr lang="en-AU" dirty="0">
              <a:solidFill>
                <a:srgbClr val="FFFFFF"/>
              </a:solidFill>
            </a:endParaRPr>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9"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Clr>
                <a:schemeClr val="bg1"/>
              </a:buClr>
              <a:buNone/>
              <a:defRPr sz="2000" b="0" spc="0" baseline="0">
                <a:solidFill>
                  <a:schemeClr val="bg1"/>
                </a:solidFill>
                <a:latin typeface="Arial" panose="020B0604020202020204" pitchFamily="34" charset="0"/>
              </a:defRPr>
            </a:lvl1pPr>
            <a:lvl2pPr>
              <a:buClr>
                <a:schemeClr val="bg1"/>
              </a:buClr>
              <a:defRPr sz="2000" spc="0" baseline="0">
                <a:solidFill>
                  <a:schemeClr val="bg1"/>
                </a:solidFill>
                <a:latin typeface="Arial" panose="020B0604020202020204" pitchFamily="34" charset="0"/>
              </a:defRPr>
            </a:lvl2pPr>
            <a:lvl3pPr>
              <a:buClr>
                <a:schemeClr val="bg1"/>
              </a:buClr>
              <a:defRPr sz="2000" spc="0" baseline="0">
                <a:solidFill>
                  <a:schemeClr val="bg1"/>
                </a:solidFill>
                <a:latin typeface="Arial" panose="020B0604020202020204" pitchFamily="34" charset="0"/>
              </a:defRPr>
            </a:lvl3pPr>
            <a:lvl4pPr>
              <a:buClr>
                <a:schemeClr val="bg1"/>
              </a:buClr>
              <a:defRPr sz="2000" spc="0" baseline="0">
                <a:solidFill>
                  <a:schemeClr val="bg1"/>
                </a:solidFill>
                <a:latin typeface="Arial" panose="020B0604020202020204" pitchFamily="34" charset="0"/>
              </a:defRPr>
            </a:lvl4pPr>
            <a:lvl5pPr>
              <a:buClr>
                <a:schemeClr val="bg1"/>
              </a:buClr>
              <a:defRPr sz="20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p:cNvSpPr>
            <a:spLocks noGrp="1"/>
          </p:cNvSpPr>
          <p:nvPr>
            <p:ph sz="half" idx="2"/>
          </p:nvPr>
        </p:nvSpPr>
        <p:spPr>
          <a:xfrm>
            <a:off x="6383584" y="1411817"/>
            <a:ext cx="5184000" cy="4512000"/>
          </a:xfrm>
          <a:prstGeom prst="rect">
            <a:avLst/>
          </a:prstGeom>
        </p:spPr>
        <p:txBody>
          <a:bodyPr lIns="0" tIns="0" rIns="0" bIns="0"/>
          <a:lstStyle>
            <a:lvl1pPr marL="0" indent="0">
              <a:buClr>
                <a:schemeClr val="bg1"/>
              </a:buClr>
              <a:buNone/>
              <a:defRPr sz="2000" b="0" spc="0">
                <a:solidFill>
                  <a:schemeClr val="bg1"/>
                </a:solidFill>
              </a:defRPr>
            </a:lvl1pPr>
            <a:lvl2pPr>
              <a:buClr>
                <a:schemeClr val="bg1"/>
              </a:buClr>
              <a:defRPr sz="2000" spc="0">
                <a:solidFill>
                  <a:schemeClr val="bg1"/>
                </a:solidFill>
              </a:defRPr>
            </a:lvl2pPr>
            <a:lvl3pPr>
              <a:buClr>
                <a:schemeClr val="bg1"/>
              </a:buClr>
              <a:defRPr sz="2000" spc="0">
                <a:solidFill>
                  <a:schemeClr val="bg1"/>
                </a:solidFill>
              </a:defRPr>
            </a:lvl3pPr>
            <a:lvl4pPr>
              <a:buClr>
                <a:schemeClr val="bg1"/>
              </a:buClr>
              <a:defRPr sz="2000" spc="0">
                <a:solidFill>
                  <a:schemeClr val="bg1"/>
                </a:solidFill>
              </a:defRPr>
            </a:lvl4pPr>
            <a:lvl5pPr>
              <a:buClr>
                <a:schemeClr val="bg1"/>
              </a:buClr>
              <a:defRPr sz="20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92555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solidFill>
                  <a:srgbClr val="FFFFFF"/>
                </a:solidFill>
              </a:rPr>
              <a:pPr/>
              <a:t>‹#›</a:t>
            </a:fld>
            <a:endParaRPr lang="en-AU" dirty="0">
              <a:solidFill>
                <a:srgbClr val="FFFFFF"/>
              </a:solidFill>
            </a:endParaRPr>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24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371905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400">
                <a:solidFill>
                  <a:schemeClr val="bg1"/>
                </a:solidFill>
              </a:defRPr>
            </a:lvl1pPr>
          </a:lstStyle>
          <a:p>
            <a:r>
              <a:rPr lang="en-US" dirty="0"/>
              <a:t>Presentation Title</a:t>
            </a:r>
            <a:endParaRPr lang="en-AU" dirty="0"/>
          </a:p>
        </p:txBody>
      </p:sp>
      <p:sp>
        <p:nvSpPr>
          <p:cNvPr id="8"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28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Subheading </a:t>
            </a:r>
            <a:endParaRPr lang="en-AU" dirty="0"/>
          </a:p>
        </p:txBody>
      </p:sp>
      <p:sp>
        <p:nvSpPr>
          <p:cNvPr id="9" name="Content Placeholder 18"/>
          <p:cNvSpPr>
            <a:spLocks noGrp="1"/>
          </p:cNvSpPr>
          <p:nvPr>
            <p:ph sz="quarter" idx="15" hasCustomPrompt="1"/>
          </p:nvPr>
        </p:nvSpPr>
        <p:spPr>
          <a:xfrm>
            <a:off x="726021" y="4506784"/>
            <a:ext cx="2622970"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n-AU" dirty="0"/>
              <a:t>Name  |  Date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5541" y="5849331"/>
            <a:ext cx="1825889" cy="594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51515" y="5849331"/>
            <a:ext cx="1722764" cy="664780"/>
          </a:xfrm>
          <a:prstGeom prst="rect">
            <a:avLst/>
          </a:prstGeom>
        </p:spPr>
      </p:pic>
    </p:spTree>
    <p:extLst>
      <p:ext uri="{BB962C8B-B14F-4D97-AF65-F5344CB8AC3E}">
        <p14:creationId xmlns:p14="http://schemas.microsoft.com/office/powerpoint/2010/main" val="100115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000" b="0" spc="0" baseline="0">
                <a:latin typeface="Arial" panose="020B0604020202020204" pitchFamily="34" charset="0"/>
              </a:defRPr>
            </a:lvl1pPr>
            <a:lvl2pPr>
              <a:defRPr sz="2000" spc="0" baseline="0">
                <a:latin typeface="Arial" panose="020B0604020202020204" pitchFamily="34" charset="0"/>
              </a:defRPr>
            </a:lvl2pPr>
            <a:lvl3pPr>
              <a:defRPr sz="2000" spc="0" baseline="0">
                <a:latin typeface="Arial" panose="020B0604020202020204" pitchFamily="34" charset="0"/>
              </a:defRPr>
            </a:lvl3pPr>
            <a:lvl4pPr>
              <a:defRPr sz="2000" spc="0" baseline="0">
                <a:latin typeface="Arial" panose="020B0604020202020204" pitchFamily="34" charset="0"/>
              </a:defRPr>
            </a:lvl4pPr>
            <a:lvl5pPr>
              <a:defRPr sz="2000" spc="0" baseline="0">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2000" b="0" spc="0"/>
            </a:lvl1pPr>
            <a:lvl2pPr>
              <a:defRPr sz="2000" spc="0"/>
            </a:lvl2pPr>
            <a:lvl3pPr>
              <a:defRPr sz="2000" spc="0"/>
            </a:lvl3pPr>
            <a:lvl4pPr>
              <a:defRPr sz="2000" spc="0"/>
            </a:lvl4pPr>
            <a:lvl5pPr>
              <a:defRPr sz="2000" spc="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pPr defTabSz="1219170"/>
            <a:fld id="{5EA579A0-2D03-40E0-9AF7-97C6E3FFE6EE}" type="slidenum">
              <a:rPr lang="en-AU" smtClean="0">
                <a:solidFill>
                  <a:srgbClr val="FFFFFF">
                    <a:lumMod val="50000"/>
                  </a:srgbClr>
                </a:solidFill>
              </a:rPr>
              <a:pPr defTabSz="1219170"/>
              <a:t>‹#›</a:t>
            </a:fld>
            <a:endParaRPr lang="en-AU" dirty="0">
              <a:solidFill>
                <a:srgbClr val="FFFFFF">
                  <a:lumMod val="50000"/>
                </a:srgbClr>
              </a:solidFill>
            </a:endParaRPr>
          </a:p>
        </p:txBody>
      </p:sp>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107227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pPr defTabSz="1219170"/>
            <a:fld id="{5EA579A0-2D03-40E0-9AF7-97C6E3FFE6EE}" type="slidenum">
              <a:rPr lang="en-AU" smtClean="0">
                <a:solidFill>
                  <a:srgbClr val="FFFFFF"/>
                </a:solidFill>
              </a:rPr>
              <a:pPr defTabSz="1219170"/>
              <a:t>‹#›</a:t>
            </a:fld>
            <a:endParaRPr lang="en-AU" dirty="0">
              <a:solidFill>
                <a:srgbClr val="FFFFFF"/>
              </a:solidFill>
            </a:endParaRPr>
          </a:p>
        </p:txBody>
      </p:sp>
    </p:spTree>
    <p:extLst>
      <p:ext uri="{BB962C8B-B14F-4D97-AF65-F5344CB8AC3E}">
        <p14:creationId xmlns:p14="http://schemas.microsoft.com/office/powerpoint/2010/main" val="376398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_2 Col">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382527"/>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pPr defTabSz="1219170"/>
            <a:fld id="{5EA579A0-2D03-40E0-9AF7-97C6E3FFE6EE}" type="slidenum">
              <a:rPr lang="en-AU" smtClean="0">
                <a:solidFill>
                  <a:srgbClr val="FFFFFF"/>
                </a:solidFill>
              </a:rPr>
              <a:pPr defTabSz="1219170"/>
              <a:t>‹#›</a:t>
            </a:fld>
            <a:endParaRPr lang="en-AU" dirty="0">
              <a:solidFill>
                <a:srgbClr val="FFFFFF"/>
              </a:solidFill>
            </a:endParaRPr>
          </a:p>
        </p:txBody>
      </p:sp>
      <p:sp>
        <p:nvSpPr>
          <p:cNvPr id="7"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2794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Slide_3 imag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1" y="0"/>
            <a:ext cx="4080387"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pPr defTabSz="1219170"/>
            <a:fld id="{5EA579A0-2D03-40E0-9AF7-97C6E3FFE6EE}" type="slidenum">
              <a:rPr lang="en-AU" smtClean="0">
                <a:solidFill>
                  <a:srgbClr val="FFFFFF"/>
                </a:solidFill>
              </a:rPr>
              <a:pPr defTabSz="1219170"/>
              <a:t>‹#›</a:t>
            </a:fld>
            <a:endParaRPr lang="en-AU" dirty="0">
              <a:solidFill>
                <a:srgbClr val="FFFFFF"/>
              </a:solidFill>
            </a:endParaRPr>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9" name="Content Placeholder 18"/>
          <p:cNvSpPr>
            <a:spLocks noGrp="1"/>
          </p:cNvSpPr>
          <p:nvPr>
            <p:ph sz="quarter" idx="18"/>
          </p:nvPr>
        </p:nvSpPr>
        <p:spPr>
          <a:xfrm>
            <a:off x="695325" y="6313702"/>
            <a:ext cx="1226609" cy="544298"/>
          </a:xfrm>
          <a:prstGeom prst="rect">
            <a:avLst/>
          </a:prstGeom>
          <a:solidFill>
            <a:srgbClr val="006892"/>
          </a:solidFill>
        </p:spPr>
        <p:txBody>
          <a:bodyPr lIns="0" tIns="0" rIns="0" bIns="0" anchor="ctr"/>
          <a:lstStyle>
            <a:lvl1pPr marL="0" indent="0" algn="ctr">
              <a:buFontTx/>
              <a:buNone/>
              <a:defRPr sz="1400" b="1" spc="0" baseline="0">
                <a:solidFill>
                  <a:schemeClr val="tx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1" name="Content Placeholder 18"/>
          <p:cNvSpPr>
            <a:spLocks noGrp="1"/>
          </p:cNvSpPr>
          <p:nvPr>
            <p:ph sz="quarter" idx="16"/>
          </p:nvPr>
        </p:nvSpPr>
        <p:spPr>
          <a:xfrm>
            <a:off x="700030" y="6313744"/>
            <a:ext cx="1221904" cy="432495"/>
          </a:xfrm>
          <a:prstGeom prst="rect">
            <a:avLst/>
          </a:prstGeom>
        </p:spPr>
        <p:txBody>
          <a:bodyPr lIns="0" tIns="0" rIns="0" bIns="0" anchor="ctr"/>
          <a:lstStyle>
            <a:lvl1pPr marL="0" indent="0" algn="ctr">
              <a:buFontTx/>
              <a:buNone/>
              <a:defRPr sz="1400" b="1" spc="0" baseline="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57654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pPr defTabSz="1219170"/>
            <a:fld id="{5EA579A0-2D03-40E0-9AF7-97C6E3FFE6EE}" type="slidenum">
              <a:rPr lang="en-AU" smtClean="0">
                <a:solidFill>
                  <a:srgbClr val="FFFFFF"/>
                </a:solidFill>
              </a:rPr>
              <a:pPr defTabSz="1219170"/>
              <a:t>‹#›</a:t>
            </a:fld>
            <a:endParaRPr lang="en-AU" dirty="0">
              <a:solidFill>
                <a:srgbClr val="FFFFFF"/>
              </a:solidFill>
            </a:endParaRPr>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srgbClr val="FFFFFF"/>
              </a:solidFill>
            </a:endParaRPr>
          </a:p>
        </p:txBody>
      </p:sp>
      <p:sp>
        <p:nvSpPr>
          <p:cNvPr id="11" name="Rectangle 10"/>
          <p:cNvSpPr/>
          <p:nvPr userDrawn="1"/>
        </p:nvSpPr>
        <p:spPr>
          <a:xfrm>
            <a:off x="695326" y="6384574"/>
            <a:ext cx="1226608" cy="307777"/>
          </a:xfrm>
          <a:prstGeom prst="rect">
            <a:avLst/>
          </a:prstGeom>
        </p:spPr>
        <p:txBody>
          <a:bodyPr wrap="square">
            <a:spAutoFit/>
          </a:bodyPr>
          <a:lstStyle/>
          <a:p>
            <a:pPr algn="ctr" defTabSz="1219170">
              <a:spcBef>
                <a:spcPts val="800"/>
              </a:spcBef>
              <a:buClr>
                <a:srgbClr val="0082AA"/>
              </a:buClr>
              <a:defRPr/>
            </a:pPr>
            <a:r>
              <a:rPr lang="en-US" sz="1400" b="1" dirty="0">
                <a:solidFill>
                  <a:srgbClr val="FFFFFF"/>
                </a:solidFill>
                <a:cs typeface="Arial" panose="020B0604020202020204" pitchFamily="34" charset="0"/>
              </a:rPr>
              <a:t>Module 2</a:t>
            </a:r>
            <a:endParaRPr lang="en-AU" sz="1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198804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pPr defTabSz="1219170"/>
            <a:fld id="{5EA579A0-2D03-40E0-9AF7-97C6E3FFE6EE}" type="slidenum">
              <a:rPr lang="en-AU" smtClean="0">
                <a:solidFill>
                  <a:srgbClr val="FFFFFF"/>
                </a:solidFill>
              </a:rPr>
              <a:pPr defTabSz="1219170"/>
              <a:t>‹#›</a:t>
            </a:fld>
            <a:endParaRPr lang="en-AU" dirty="0">
              <a:solidFill>
                <a:srgbClr val="FFFFFF"/>
              </a:solidFill>
            </a:endParaRPr>
          </a:p>
        </p:txBody>
      </p:sp>
      <p:sp>
        <p:nvSpPr>
          <p:cNvPr id="12" name="Picture Placeholder 2"/>
          <p:cNvSpPr>
            <a:spLocks noGrp="1"/>
          </p:cNvSpPr>
          <p:nvPr>
            <p:ph type="pic" sz="quarter" idx="19"/>
          </p:nvPr>
        </p:nvSpPr>
        <p:spPr>
          <a:xfrm>
            <a:off x="4080386" y="0"/>
            <a:ext cx="8111614"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srgbClr val="FFFFFF"/>
              </a:solidFill>
            </a:endParaRPr>
          </a:p>
        </p:txBody>
      </p:sp>
      <p:sp>
        <p:nvSpPr>
          <p:cNvPr id="11" name="Rectangle 10"/>
          <p:cNvSpPr/>
          <p:nvPr userDrawn="1"/>
        </p:nvSpPr>
        <p:spPr>
          <a:xfrm>
            <a:off x="695326" y="6384574"/>
            <a:ext cx="1226608" cy="307777"/>
          </a:xfrm>
          <a:prstGeom prst="rect">
            <a:avLst/>
          </a:prstGeom>
        </p:spPr>
        <p:txBody>
          <a:bodyPr wrap="square">
            <a:spAutoFit/>
          </a:bodyPr>
          <a:lstStyle/>
          <a:p>
            <a:pPr algn="ctr" defTabSz="1219170">
              <a:spcBef>
                <a:spcPts val="800"/>
              </a:spcBef>
              <a:buClr>
                <a:srgbClr val="0082AA"/>
              </a:buClr>
              <a:defRPr/>
            </a:pPr>
            <a:r>
              <a:rPr lang="en-US" sz="1400" b="1" dirty="0">
                <a:solidFill>
                  <a:srgbClr val="FFFFFF"/>
                </a:solidFill>
                <a:cs typeface="Arial" panose="020B0604020202020204" pitchFamily="34" charset="0"/>
              </a:rPr>
              <a:t>Module 2</a:t>
            </a:r>
            <a:endParaRPr lang="en-AU" sz="1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97508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 Slide_1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pPr defTabSz="1219170"/>
            <a:fld id="{5EA579A0-2D03-40E0-9AF7-97C6E3FFE6EE}" type="slidenum">
              <a:rPr lang="en-AU" smtClean="0">
                <a:solidFill>
                  <a:srgbClr val="FFFFFF"/>
                </a:solidFill>
              </a:rPr>
              <a:pPr defTabSz="1219170"/>
              <a:t>‹#›</a:t>
            </a:fld>
            <a:endParaRPr lang="en-AU" dirty="0">
              <a:solidFill>
                <a:srgbClr val="FFFFFF"/>
              </a:solidFill>
            </a:endParaRPr>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dirty="0"/>
          </a:p>
        </p:txBody>
      </p:sp>
      <p:sp>
        <p:nvSpPr>
          <p:cNvPr id="11" name="Content Placeholder 18"/>
          <p:cNvSpPr>
            <a:spLocks noGrp="1"/>
          </p:cNvSpPr>
          <p:nvPr>
            <p:ph sz="quarter" idx="15"/>
          </p:nvPr>
        </p:nvSpPr>
        <p:spPr>
          <a:xfrm>
            <a:off x="719668" y="308207"/>
            <a:ext cx="7230799"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4" name="Content Placeholder 2"/>
          <p:cNvSpPr>
            <a:spLocks noGrp="1"/>
          </p:cNvSpPr>
          <p:nvPr>
            <p:ph idx="1"/>
          </p:nvPr>
        </p:nvSpPr>
        <p:spPr>
          <a:xfrm>
            <a:off x="719667" y="1412777"/>
            <a:ext cx="723080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srgbClr val="FFFFFF"/>
              </a:solidFill>
            </a:endParaRPr>
          </a:p>
        </p:txBody>
      </p:sp>
      <p:sp>
        <p:nvSpPr>
          <p:cNvPr id="12" name="Rectangle 11"/>
          <p:cNvSpPr/>
          <p:nvPr userDrawn="1"/>
        </p:nvSpPr>
        <p:spPr>
          <a:xfrm>
            <a:off x="695326" y="6384574"/>
            <a:ext cx="1226608" cy="307777"/>
          </a:xfrm>
          <a:prstGeom prst="rect">
            <a:avLst/>
          </a:prstGeom>
        </p:spPr>
        <p:txBody>
          <a:bodyPr wrap="square">
            <a:spAutoFit/>
          </a:bodyPr>
          <a:lstStyle/>
          <a:p>
            <a:pPr algn="ctr" defTabSz="1219170">
              <a:spcBef>
                <a:spcPts val="800"/>
              </a:spcBef>
              <a:buClr>
                <a:srgbClr val="0082AA"/>
              </a:buClr>
              <a:defRPr/>
            </a:pPr>
            <a:r>
              <a:rPr lang="en-US" sz="1400" b="1" dirty="0">
                <a:solidFill>
                  <a:srgbClr val="FFFFFF"/>
                </a:solidFill>
                <a:cs typeface="Arial" panose="020B0604020202020204" pitchFamily="34" charset="0"/>
              </a:rPr>
              <a:t>Module 2</a:t>
            </a:r>
            <a:endParaRPr lang="en-AU" sz="1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308066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i="0" spc="0" baseline="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1678706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srgbClr val="FFFFFF"/>
              </a:solidFill>
            </a:endParaRPr>
          </a:p>
        </p:txBody>
      </p:sp>
      <p:sp>
        <p:nvSpPr>
          <p:cNvPr id="3"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buClr>
                <a:srgbClr val="0082AA"/>
              </a:buClr>
            </a:pPr>
            <a:r>
              <a:rPr lang="en-AU" dirty="0"/>
              <a:t>Alcohol and Drug Cognitive Enhancement (ACE) Program</a:t>
            </a:r>
          </a:p>
        </p:txBody>
      </p:sp>
      <p:sp>
        <p:nvSpPr>
          <p:cNvPr id="4" name="Rectangle 3"/>
          <p:cNvSpPr/>
          <p:nvPr userDrawn="1"/>
        </p:nvSpPr>
        <p:spPr>
          <a:xfrm>
            <a:off x="695326" y="6384574"/>
            <a:ext cx="1226608" cy="307777"/>
          </a:xfrm>
          <a:prstGeom prst="rect">
            <a:avLst/>
          </a:prstGeom>
        </p:spPr>
        <p:txBody>
          <a:bodyPr wrap="square">
            <a:spAutoFit/>
          </a:bodyPr>
          <a:lstStyle/>
          <a:p>
            <a:pPr algn="ctr" defTabSz="1219170">
              <a:spcBef>
                <a:spcPts val="800"/>
              </a:spcBef>
              <a:buClr>
                <a:srgbClr val="0082AA"/>
              </a:buClr>
              <a:defRPr/>
            </a:pPr>
            <a:r>
              <a:rPr lang="en-US" sz="1400" b="1" dirty="0">
                <a:solidFill>
                  <a:srgbClr val="FFFFFF"/>
                </a:solidFill>
                <a:cs typeface="Arial" panose="020B0604020202020204" pitchFamily="34" charset="0"/>
              </a:rPr>
              <a:t>Module 5</a:t>
            </a:r>
            <a:endParaRPr lang="en-AU" sz="1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424531475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6" r:id="rId9"/>
    <p:sldLayoutId id="2147483707" r:id="rId10"/>
    <p:sldLayoutId id="2147483708" r:id="rId11"/>
    <p:sldLayoutId id="2147483709" r:id="rId12"/>
    <p:sldLayoutId id="2147483710" r:id="rId13"/>
  </p:sldLayoutIdLst>
  <p:hf hdr="0" ftr="0" dt="0"/>
  <p:txStyles>
    <p:title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479988"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3200">
              <a:solidFill>
                <a:srgbClr val="FFFFFF"/>
              </a:solidFill>
            </a:endParaRPr>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pPr defTabSz="1219170"/>
            <a:fld id="{5EA579A0-2D03-40E0-9AF7-97C6E3FFE6EE}" type="slidenum">
              <a:rPr lang="en-AU" smtClean="0">
                <a:solidFill>
                  <a:srgbClr val="FFFFFF"/>
                </a:solidFill>
              </a:rPr>
              <a:pPr defTabSz="1219170"/>
              <a:t>‹#›</a:t>
            </a:fld>
            <a:endParaRPr lang="en-AU" dirty="0">
              <a:solidFill>
                <a:srgbClr val="FFFFFF"/>
              </a:solidFill>
            </a:endParaRPr>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srgbClr val="FFFFFF"/>
              </a:solidFill>
            </a:endParaRPr>
          </a:p>
        </p:txBody>
      </p:sp>
      <p:sp>
        <p:nvSpPr>
          <p:cNvPr id="8" name="Rectangle 7"/>
          <p:cNvSpPr/>
          <p:nvPr userDrawn="1"/>
        </p:nvSpPr>
        <p:spPr>
          <a:xfrm>
            <a:off x="695326" y="6384574"/>
            <a:ext cx="1226608" cy="307777"/>
          </a:xfrm>
          <a:prstGeom prst="rect">
            <a:avLst/>
          </a:prstGeom>
        </p:spPr>
        <p:txBody>
          <a:bodyPr wrap="square">
            <a:spAutoFit/>
          </a:bodyPr>
          <a:lstStyle/>
          <a:p>
            <a:pPr algn="ctr" defTabSz="1219170">
              <a:spcBef>
                <a:spcPts val="800"/>
              </a:spcBef>
              <a:buClr>
                <a:srgbClr val="0082AA"/>
              </a:buClr>
              <a:defRPr/>
            </a:pPr>
            <a:r>
              <a:rPr lang="en-US" sz="1400" b="1" dirty="0">
                <a:solidFill>
                  <a:srgbClr val="FFFFFF"/>
                </a:solidFill>
                <a:cs typeface="Arial" panose="020B0604020202020204" pitchFamily="34" charset="0"/>
              </a:rPr>
              <a:t>Module 5</a:t>
            </a:r>
            <a:endParaRPr lang="en-AU" sz="1400" b="1" dirty="0">
              <a:solidFill>
                <a:srgbClr val="FFFFFF"/>
              </a:solidFill>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buClr>
                <a:srgbClr val="0082AA"/>
              </a:buClr>
            </a:pPr>
            <a:r>
              <a:rPr lang="en-AU" dirty="0">
                <a:solidFill>
                  <a:srgbClr val="FFFFFF"/>
                </a:solidFill>
              </a:rPr>
              <a:t>Alcohol and Drug Cognitive Enhancement (ACE) Program</a:t>
            </a:r>
          </a:p>
        </p:txBody>
      </p:sp>
    </p:spTree>
    <p:extLst>
      <p:ext uri="{BB962C8B-B14F-4D97-AF65-F5344CB8AC3E}">
        <p14:creationId xmlns:p14="http://schemas.microsoft.com/office/powerpoint/2010/main" val="276186157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511" y="568"/>
            <a:ext cx="12187989" cy="6857432"/>
          </a:xfrm>
          <a:prstGeom prst="rect">
            <a:avLst/>
          </a:prstGeom>
        </p:spPr>
      </p:pic>
      <p:sp>
        <p:nvSpPr>
          <p:cNvPr id="10" name="Rectangle 9"/>
          <p:cNvSpPr/>
          <p:nvPr userDrawn="1"/>
        </p:nvSpPr>
        <p:spPr>
          <a:xfrm>
            <a:off x="0" y="5372100"/>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AU" sz="2400">
              <a:solidFill>
                <a:prstClr val="white"/>
              </a:solidFill>
            </a:endParaRP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77286" y="5635043"/>
            <a:ext cx="3155933" cy="842499"/>
          </a:xfrm>
          <a:prstGeom prst="rect">
            <a:avLst/>
          </a:prstGeom>
        </p:spPr>
      </p:pic>
      <p:sp>
        <p:nvSpPr>
          <p:cNvPr id="13" name="Content Placeholder 18"/>
          <p:cNvSpPr txBox="1">
            <a:spLocks/>
          </p:cNvSpPr>
          <p:nvPr userDrawn="1"/>
        </p:nvSpPr>
        <p:spPr>
          <a:xfrm>
            <a:off x="7439240" y="4506783"/>
            <a:ext cx="3945040" cy="432495"/>
          </a:xfrm>
          <a:prstGeom prst="rect">
            <a:avLst/>
          </a:prstGeom>
        </p:spPr>
        <p:txBody>
          <a:bodyPr lIns="0" tIns="0" rIns="0" bIns="0" anchor="ctr"/>
          <a:lstStyle>
            <a:lvl1pPr marL="0" indent="0" algn="r" defTabSz="1219170" rtl="0" eaLnBrk="1" latinLnBrk="0" hangingPunct="1">
              <a:spcBef>
                <a:spcPct val="20000"/>
              </a:spcBef>
              <a:buFontTx/>
              <a:buNone/>
              <a:defRPr sz="2400" b="1"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bg1"/>
                </a:solidFill>
                <a:latin typeface="+mn-lt"/>
                <a:ea typeface="+mn-ea"/>
                <a:cs typeface="+mn-cs"/>
              </a:defRPr>
            </a:lvl2pPr>
            <a:lvl3pPr marL="1219170" indent="0" algn="l" defTabSz="1219170" rtl="0" eaLnBrk="1" latinLnBrk="0" hangingPunct="1">
              <a:spcBef>
                <a:spcPct val="20000"/>
              </a:spcBef>
              <a:buFontTx/>
              <a:buNone/>
              <a:defRPr sz="3200" kern="1200">
                <a:solidFill>
                  <a:schemeClr val="bg1"/>
                </a:solidFill>
                <a:latin typeface="+mn-lt"/>
                <a:ea typeface="+mn-ea"/>
                <a:cs typeface="+mn-cs"/>
              </a:defRPr>
            </a:lvl3pPr>
            <a:lvl4pPr marL="1828754" indent="0" algn="l" defTabSz="1219170" rtl="0" eaLnBrk="1" latinLnBrk="0" hangingPunct="1">
              <a:spcBef>
                <a:spcPct val="20000"/>
              </a:spcBef>
              <a:buFontTx/>
              <a:buNone/>
              <a:defRPr sz="2667" kern="1200">
                <a:solidFill>
                  <a:schemeClr val="bg1"/>
                </a:solidFill>
                <a:latin typeface="+mn-lt"/>
                <a:ea typeface="+mn-ea"/>
                <a:cs typeface="+mn-cs"/>
              </a:defRPr>
            </a:lvl4pPr>
            <a:lvl5pPr marL="2438339"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prstClr val="white"/>
                </a:solidFill>
              </a:rPr>
              <a:t>Drug and Alcohol Network</a:t>
            </a:r>
          </a:p>
        </p:txBody>
      </p:sp>
    </p:spTree>
    <p:extLst>
      <p:ext uri="{BB962C8B-B14F-4D97-AF65-F5344CB8AC3E}">
        <p14:creationId xmlns:p14="http://schemas.microsoft.com/office/powerpoint/2010/main" val="3349157302"/>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1219170" rtl="0" eaLnBrk="1" latinLnBrk="0" hangingPunct="1">
        <a:spcBef>
          <a:spcPct val="0"/>
        </a:spcBef>
        <a:buNone/>
        <a:defRPr sz="5867" b="1" kern="1200" spc="-93" baseline="0">
          <a:solidFill>
            <a:schemeClr val="accent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aci.health.nsw.gov.au/" TargetMode="Externa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5: Time horizons and the Executive team</a:t>
            </a:r>
          </a:p>
        </p:txBody>
      </p:sp>
      <p:sp>
        <p:nvSpPr>
          <p:cNvPr id="5" name="Text Placeholder 4"/>
          <p:cNvSpPr>
            <a:spLocks noGrp="1"/>
          </p:cNvSpPr>
          <p:nvPr>
            <p:ph type="body" sz="quarter" idx="13"/>
          </p:nvPr>
        </p:nvSpPr>
        <p:spPr/>
        <p:txBody>
          <a:bodyPr/>
          <a:lstStyle/>
          <a:p>
            <a:r>
              <a:rPr lang="en-US" dirty="0"/>
              <a:t>Alcohol and drug Cognitive Enhancement (ACE) Program</a:t>
            </a:r>
            <a:endParaRPr lang="en-AU" dirty="0"/>
          </a:p>
        </p:txBody>
      </p:sp>
      <p:sp>
        <p:nvSpPr>
          <p:cNvPr id="7" name="Content Placeholder 6"/>
          <p:cNvSpPr>
            <a:spLocks noGrp="1"/>
          </p:cNvSpPr>
          <p:nvPr>
            <p:ph sz="quarter" idx="15"/>
          </p:nvPr>
        </p:nvSpPr>
        <p:spPr/>
        <p:txBody>
          <a:bodyPr/>
          <a:lstStyle/>
          <a:p>
            <a:endParaRPr lang="en-AU" dirty="0"/>
          </a:p>
        </p:txBody>
      </p:sp>
      <p:sp>
        <p:nvSpPr>
          <p:cNvPr id="4" name="Slide Number Placeholder 3"/>
          <p:cNvSpPr>
            <a:spLocks noGrp="1"/>
          </p:cNvSpPr>
          <p:nvPr>
            <p:ph type="sldNum" sz="quarter" idx="4294967295"/>
          </p:nvPr>
        </p:nvSpPr>
        <p:spPr>
          <a:xfrm>
            <a:off x="9347200" y="6232525"/>
            <a:ext cx="2844800" cy="365125"/>
          </a:xfrm>
          <a:prstGeom prst="rect">
            <a:avLst/>
          </a:prstGeom>
        </p:spPr>
        <p:txBody>
          <a:bodyPr/>
          <a:lstStyle/>
          <a:p>
            <a:fld id="{EAFF9662-E427-214F-A0F2-1EADCCA1E85B}" type="slidenum">
              <a:rPr lang="en-US" smtClean="0">
                <a:solidFill>
                  <a:prstClr val="white"/>
                </a:solidFill>
              </a:rPr>
              <a:pPr/>
              <a:t>1</a:t>
            </a:fld>
            <a:endParaRPr lang="en-US" dirty="0">
              <a:solidFill>
                <a:prstClr val="white"/>
              </a:solidFill>
            </a:endParaRPr>
          </a:p>
        </p:txBody>
      </p:sp>
    </p:spTree>
    <p:extLst>
      <p:ext uri="{BB962C8B-B14F-4D97-AF65-F5344CB8AC3E}">
        <p14:creationId xmlns:p14="http://schemas.microsoft.com/office/powerpoint/2010/main" val="2947643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5"/>
          </p:nvPr>
        </p:nvSpPr>
        <p:spPr/>
        <p:txBody>
          <a:bodyPr/>
          <a:lstStyle/>
          <a:p>
            <a:r>
              <a:rPr lang="en-US" dirty="0"/>
              <a:t>Horizons</a:t>
            </a:r>
            <a:endParaRPr lang="en-AU" dirty="0"/>
          </a:p>
        </p:txBody>
      </p:sp>
      <p:pic>
        <p:nvPicPr>
          <p:cNvPr id="7" name="Content Placeholder 6">
            <a:extLst>
              <a:ext uri="{FF2B5EF4-FFF2-40B4-BE49-F238E27FC236}">
                <a16:creationId xmlns:a16="http://schemas.microsoft.com/office/drawing/2014/main" id="{69496BA2-ADF4-4AB6-A232-70AECF924D6D}"/>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774257" y="1115122"/>
            <a:ext cx="6505661" cy="4337108"/>
          </a:xfrm>
        </p:spPr>
      </p:pic>
      <p:sp>
        <p:nvSpPr>
          <p:cNvPr id="4" name="Slide Number Placeholder 3"/>
          <p:cNvSpPr>
            <a:spLocks noGrp="1"/>
          </p:cNvSpPr>
          <p:nvPr>
            <p:ph type="sldNum" sz="quarter" idx="4"/>
          </p:nvPr>
        </p:nvSpPr>
        <p:spPr/>
        <p:txBody>
          <a:bodyPr/>
          <a:lstStyle/>
          <a:p>
            <a:fld id="{EAFF9662-E427-214F-A0F2-1EADCCA1E85B}" type="slidenum">
              <a:rPr lang="en-US" smtClean="0"/>
              <a:pPr/>
              <a:t>10</a:t>
            </a:fld>
            <a:endParaRPr lang="en-US" dirty="0"/>
          </a:p>
        </p:txBody>
      </p:sp>
      <p:sp>
        <p:nvSpPr>
          <p:cNvPr id="5" name="TextBox 4">
            <a:extLst>
              <a:ext uri="{FF2B5EF4-FFF2-40B4-BE49-F238E27FC236}">
                <a16:creationId xmlns:a16="http://schemas.microsoft.com/office/drawing/2014/main" id="{D31F09CE-DEE2-084B-BE34-78A64FD15E33}"/>
              </a:ext>
            </a:extLst>
          </p:cNvPr>
          <p:cNvSpPr txBox="1"/>
          <p:nvPr/>
        </p:nvSpPr>
        <p:spPr>
          <a:xfrm>
            <a:off x="2830012" y="5525677"/>
            <a:ext cx="1440000" cy="523220"/>
          </a:xfrm>
          <a:prstGeom prst="rect">
            <a:avLst/>
          </a:prstGeom>
          <a:noFill/>
        </p:spPr>
        <p:txBody>
          <a:bodyPr wrap="square" rtlCol="0">
            <a:spAutoFit/>
          </a:bodyPr>
          <a:lstStyle/>
          <a:p>
            <a:pPr algn="ctr"/>
            <a:r>
              <a:rPr lang="en-US" sz="2800" b="1" dirty="0"/>
              <a:t>SPACE</a:t>
            </a:r>
          </a:p>
        </p:txBody>
      </p:sp>
      <p:sp>
        <p:nvSpPr>
          <p:cNvPr id="6" name="TextBox 5">
            <a:extLst>
              <a:ext uri="{FF2B5EF4-FFF2-40B4-BE49-F238E27FC236}">
                <a16:creationId xmlns:a16="http://schemas.microsoft.com/office/drawing/2014/main" id="{ED005784-912B-4D44-9F68-628583EFA792}"/>
              </a:ext>
            </a:extLst>
          </p:cNvPr>
          <p:cNvSpPr txBox="1"/>
          <p:nvPr/>
        </p:nvSpPr>
        <p:spPr>
          <a:xfrm>
            <a:off x="7936735" y="5525677"/>
            <a:ext cx="1440000" cy="523220"/>
          </a:xfrm>
          <a:prstGeom prst="rect">
            <a:avLst/>
          </a:prstGeom>
          <a:noFill/>
        </p:spPr>
        <p:txBody>
          <a:bodyPr wrap="square" rtlCol="0">
            <a:spAutoFit/>
          </a:bodyPr>
          <a:lstStyle/>
          <a:p>
            <a:pPr algn="ctr"/>
            <a:r>
              <a:rPr lang="en-US" sz="2800" b="1" dirty="0"/>
              <a:t>TIME</a:t>
            </a:r>
          </a:p>
        </p:txBody>
      </p:sp>
    </p:spTree>
    <p:extLst>
      <p:ext uri="{BB962C8B-B14F-4D97-AF65-F5344CB8AC3E}">
        <p14:creationId xmlns:p14="http://schemas.microsoft.com/office/powerpoint/2010/main" val="273037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US" dirty="0"/>
              <a:t>Time horizons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1364975"/>
              </p:ext>
            </p:extLst>
          </p:nvPr>
        </p:nvGraphicFramePr>
        <p:xfrm>
          <a:off x="719138" y="1412875"/>
          <a:ext cx="10801888" cy="2590800"/>
        </p:xfrm>
        <a:graphic>
          <a:graphicData uri="http://schemas.openxmlformats.org/drawingml/2006/table">
            <a:tbl>
              <a:tblPr firstRow="1" bandRow="1">
                <a:tableStyleId>{5C22544A-7EE6-4342-B048-85BDC9FD1C3A}</a:tableStyleId>
              </a:tblPr>
              <a:tblGrid>
                <a:gridCol w="2700472">
                  <a:extLst>
                    <a:ext uri="{9D8B030D-6E8A-4147-A177-3AD203B41FA5}">
                      <a16:colId xmlns:a16="http://schemas.microsoft.com/office/drawing/2014/main" val="20000"/>
                    </a:ext>
                  </a:extLst>
                </a:gridCol>
                <a:gridCol w="2700472">
                  <a:extLst>
                    <a:ext uri="{9D8B030D-6E8A-4147-A177-3AD203B41FA5}">
                      <a16:colId xmlns:a16="http://schemas.microsoft.com/office/drawing/2014/main" val="20001"/>
                    </a:ext>
                  </a:extLst>
                </a:gridCol>
                <a:gridCol w="2700472">
                  <a:extLst>
                    <a:ext uri="{9D8B030D-6E8A-4147-A177-3AD203B41FA5}">
                      <a16:colId xmlns:a16="http://schemas.microsoft.com/office/drawing/2014/main" val="20002"/>
                    </a:ext>
                  </a:extLst>
                </a:gridCol>
                <a:gridCol w="2700472">
                  <a:extLst>
                    <a:ext uri="{9D8B030D-6E8A-4147-A177-3AD203B41FA5}">
                      <a16:colId xmlns:a16="http://schemas.microsoft.com/office/drawing/2014/main" val="20003"/>
                    </a:ext>
                  </a:extLst>
                </a:gridCol>
              </a:tblGrid>
              <a:tr h="370840">
                <a:tc>
                  <a:txBody>
                    <a:bodyPr/>
                    <a:lstStyle/>
                    <a:p>
                      <a:pPr algn="ctr"/>
                      <a:r>
                        <a:rPr lang="en-US" sz="2000" dirty="0"/>
                        <a:t>Story</a:t>
                      </a:r>
                    </a:p>
                  </a:txBody>
                  <a:tcPr marL="106362" marR="106362"/>
                </a:tc>
                <a:tc>
                  <a:txBody>
                    <a:bodyPr/>
                    <a:lstStyle/>
                    <a:p>
                      <a:pPr algn="ctr"/>
                      <a:r>
                        <a:rPr lang="en-US" sz="2000" dirty="0"/>
                        <a:t>No condition </a:t>
                      </a:r>
                    </a:p>
                    <a:p>
                      <a:pPr algn="ctr"/>
                      <a:r>
                        <a:rPr lang="en-US" sz="2000" dirty="0"/>
                        <a:t>(mid 30s)</a:t>
                      </a:r>
                    </a:p>
                  </a:txBody>
                  <a:tcPr marL="106362" marR="106362"/>
                </a:tc>
                <a:tc>
                  <a:txBody>
                    <a:bodyPr/>
                    <a:lstStyle/>
                    <a:p>
                      <a:pPr algn="ctr"/>
                      <a:r>
                        <a:rPr lang="en-US" sz="2000" baseline="0" dirty="0"/>
                        <a:t>A person with a mental illness</a:t>
                      </a:r>
                      <a:endParaRPr lang="en-US" sz="2000" dirty="0"/>
                    </a:p>
                  </a:txBody>
                  <a:tcPr marL="106362" marR="106362"/>
                </a:tc>
                <a:tc>
                  <a:txBody>
                    <a:bodyPr/>
                    <a:lstStyle/>
                    <a:p>
                      <a:pPr algn="ctr"/>
                      <a:r>
                        <a:rPr lang="en-US" sz="2000" dirty="0"/>
                        <a:t>A</a:t>
                      </a:r>
                      <a:r>
                        <a:rPr lang="en-US" sz="2000" baseline="0" dirty="0"/>
                        <a:t> person with substance dependence</a:t>
                      </a:r>
                      <a:endParaRPr lang="en-US" sz="2000" dirty="0"/>
                    </a:p>
                  </a:txBody>
                  <a:tcPr marL="106362" marR="106362"/>
                </a:tc>
                <a:extLst>
                  <a:ext uri="{0D108BD9-81ED-4DB2-BD59-A6C34878D82A}">
                    <a16:rowId xmlns:a16="http://schemas.microsoft.com/office/drawing/2014/main" val="10000"/>
                  </a:ext>
                </a:extLst>
              </a:tr>
              <a:tr h="370840">
                <a:tc>
                  <a:txBody>
                    <a:bodyPr/>
                    <a:lstStyle/>
                    <a:p>
                      <a:pPr algn="ctr"/>
                      <a:r>
                        <a:rPr lang="en-US" sz="2000" dirty="0"/>
                        <a:t>1</a:t>
                      </a:r>
                    </a:p>
                  </a:txBody>
                  <a:tcPr marL="106362" marR="106362"/>
                </a:tc>
                <a:tc>
                  <a:txBody>
                    <a:bodyPr/>
                    <a:lstStyle/>
                    <a:p>
                      <a:pPr algn="ctr"/>
                      <a:r>
                        <a:rPr lang="en-US" sz="2000" dirty="0"/>
                        <a:t>2 hours</a:t>
                      </a:r>
                    </a:p>
                  </a:txBody>
                  <a:tcPr marL="106362" marR="106362"/>
                </a:tc>
                <a:tc>
                  <a:txBody>
                    <a:bodyPr/>
                    <a:lstStyle/>
                    <a:p>
                      <a:pPr algn="ctr"/>
                      <a:r>
                        <a:rPr lang="en-US" sz="2000" dirty="0"/>
                        <a:t>1 hour</a:t>
                      </a:r>
                    </a:p>
                  </a:txBody>
                  <a:tcPr marL="106362" marR="106362"/>
                </a:tc>
                <a:tc>
                  <a:txBody>
                    <a:bodyPr/>
                    <a:lstStyle/>
                    <a:p>
                      <a:pPr algn="ctr"/>
                      <a:r>
                        <a:rPr lang="en-US" sz="2000" dirty="0"/>
                        <a:t>1.3 hours</a:t>
                      </a:r>
                    </a:p>
                  </a:txBody>
                  <a:tcPr marL="106362" marR="106362"/>
                </a:tc>
                <a:extLst>
                  <a:ext uri="{0D108BD9-81ED-4DB2-BD59-A6C34878D82A}">
                    <a16:rowId xmlns:a16="http://schemas.microsoft.com/office/drawing/2014/main" val="10001"/>
                  </a:ext>
                </a:extLst>
              </a:tr>
              <a:tr h="370840">
                <a:tc>
                  <a:txBody>
                    <a:bodyPr/>
                    <a:lstStyle/>
                    <a:p>
                      <a:pPr algn="ctr"/>
                      <a:r>
                        <a:rPr lang="en-US" sz="2000" dirty="0"/>
                        <a:t>2</a:t>
                      </a:r>
                    </a:p>
                  </a:txBody>
                  <a:tcPr marL="106362" marR="106362"/>
                </a:tc>
                <a:tc>
                  <a:txBody>
                    <a:bodyPr/>
                    <a:lstStyle/>
                    <a:p>
                      <a:pPr algn="ctr"/>
                      <a:r>
                        <a:rPr lang="en-US" sz="2000" dirty="0"/>
                        <a:t>2-3 hours</a:t>
                      </a:r>
                    </a:p>
                  </a:txBody>
                  <a:tcPr marL="106362" marR="106362"/>
                </a:tc>
                <a:tc>
                  <a:txBody>
                    <a:bodyPr/>
                    <a:lstStyle/>
                    <a:p>
                      <a:pPr algn="ctr"/>
                      <a:r>
                        <a:rPr lang="en-US" sz="2000" dirty="0"/>
                        <a:t>1.5</a:t>
                      </a:r>
                      <a:r>
                        <a:rPr lang="en-US" sz="2000" baseline="0" dirty="0"/>
                        <a:t> hours</a:t>
                      </a:r>
                      <a:endParaRPr lang="en-US" sz="2000" dirty="0"/>
                    </a:p>
                  </a:txBody>
                  <a:tcPr marL="106362" marR="106362"/>
                </a:tc>
                <a:tc>
                  <a:txBody>
                    <a:bodyPr/>
                    <a:lstStyle/>
                    <a:p>
                      <a:pPr algn="ctr"/>
                      <a:r>
                        <a:rPr lang="en-US" sz="2000" dirty="0"/>
                        <a:t>1.7 hours</a:t>
                      </a:r>
                    </a:p>
                  </a:txBody>
                  <a:tcPr marL="106362" marR="106362"/>
                </a:tc>
                <a:extLst>
                  <a:ext uri="{0D108BD9-81ED-4DB2-BD59-A6C34878D82A}">
                    <a16:rowId xmlns:a16="http://schemas.microsoft.com/office/drawing/2014/main" val="10002"/>
                  </a:ext>
                </a:extLst>
              </a:tr>
              <a:tr h="370840">
                <a:tc>
                  <a:txBody>
                    <a:bodyPr/>
                    <a:lstStyle/>
                    <a:p>
                      <a:pPr algn="ctr"/>
                      <a:r>
                        <a:rPr lang="en-US" sz="2000" dirty="0"/>
                        <a:t>3</a:t>
                      </a:r>
                    </a:p>
                  </a:txBody>
                  <a:tcPr marL="106362" marR="106362"/>
                </a:tc>
                <a:tc>
                  <a:txBody>
                    <a:bodyPr/>
                    <a:lstStyle/>
                    <a:p>
                      <a:pPr algn="ctr"/>
                      <a:r>
                        <a:rPr lang="en-US" sz="2000" dirty="0"/>
                        <a:t>7-10 days</a:t>
                      </a:r>
                    </a:p>
                  </a:txBody>
                  <a:tcPr marL="106362" marR="106362"/>
                </a:tc>
                <a:tc>
                  <a:txBody>
                    <a:bodyPr/>
                    <a:lstStyle/>
                    <a:p>
                      <a:pPr algn="ctr"/>
                      <a:r>
                        <a:rPr lang="en-US" sz="2000" dirty="0"/>
                        <a:t>1 hour</a:t>
                      </a:r>
                    </a:p>
                  </a:txBody>
                  <a:tcPr marL="106362" marR="106362">
                    <a:solidFill>
                      <a:srgbClr val="FFFF00"/>
                    </a:solidFill>
                  </a:tcPr>
                </a:tc>
                <a:tc>
                  <a:txBody>
                    <a:bodyPr/>
                    <a:lstStyle/>
                    <a:p>
                      <a:pPr algn="ctr"/>
                      <a:r>
                        <a:rPr lang="en-US" sz="2000" dirty="0"/>
                        <a:t>1 hour</a:t>
                      </a:r>
                    </a:p>
                  </a:txBody>
                  <a:tcPr marL="106362" marR="106362">
                    <a:solidFill>
                      <a:srgbClr val="FFFF00"/>
                    </a:solidFill>
                  </a:tcPr>
                </a:tc>
                <a:extLst>
                  <a:ext uri="{0D108BD9-81ED-4DB2-BD59-A6C34878D82A}">
                    <a16:rowId xmlns:a16="http://schemas.microsoft.com/office/drawing/2014/main" val="10003"/>
                  </a:ext>
                </a:extLst>
              </a:tr>
              <a:tr h="370840">
                <a:tc>
                  <a:txBody>
                    <a:bodyPr/>
                    <a:lstStyle/>
                    <a:p>
                      <a:pPr algn="ctr"/>
                      <a:r>
                        <a:rPr lang="en-US" sz="2000" dirty="0"/>
                        <a:t>4</a:t>
                      </a:r>
                    </a:p>
                  </a:txBody>
                  <a:tcPr marL="106362" marR="106362"/>
                </a:tc>
                <a:tc>
                  <a:txBody>
                    <a:bodyPr/>
                    <a:lstStyle/>
                    <a:p>
                      <a:pPr algn="ctr"/>
                      <a:r>
                        <a:rPr lang="en-US" sz="2000" dirty="0"/>
                        <a:t>4-5 years</a:t>
                      </a:r>
                    </a:p>
                  </a:txBody>
                  <a:tcPr marL="106362" marR="106362"/>
                </a:tc>
                <a:tc>
                  <a:txBody>
                    <a:bodyPr/>
                    <a:lstStyle/>
                    <a:p>
                      <a:pPr algn="ctr"/>
                      <a:r>
                        <a:rPr lang="en-US" sz="2000" dirty="0"/>
                        <a:t>9 months</a:t>
                      </a:r>
                    </a:p>
                  </a:txBody>
                  <a:tcPr marL="106362" marR="106362">
                    <a:solidFill>
                      <a:srgbClr val="FFFF00"/>
                    </a:solidFill>
                  </a:tcPr>
                </a:tc>
                <a:tc>
                  <a:txBody>
                    <a:bodyPr/>
                    <a:lstStyle/>
                    <a:p>
                      <a:pPr algn="ctr"/>
                      <a:r>
                        <a:rPr lang="en-US" sz="2000" dirty="0"/>
                        <a:t>9 days</a:t>
                      </a:r>
                    </a:p>
                  </a:txBody>
                  <a:tcPr marL="106362" marR="106362">
                    <a:solidFill>
                      <a:srgbClr val="FF0000">
                        <a:alpha val="43000"/>
                      </a:srgbClr>
                    </a:solid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4"/>
          </p:nvPr>
        </p:nvSpPr>
        <p:spPr/>
        <p:txBody>
          <a:bodyPr/>
          <a:lstStyle/>
          <a:p>
            <a:fld id="{EAFF9662-E427-214F-A0F2-1EADCCA1E85B}" type="slidenum">
              <a:rPr lang="en-US" smtClean="0"/>
              <a:pPr/>
              <a:t>11</a:t>
            </a:fld>
            <a:endParaRPr lang="en-US" dirty="0"/>
          </a:p>
        </p:txBody>
      </p:sp>
      <p:sp>
        <p:nvSpPr>
          <p:cNvPr id="5" name="Rectangle 4"/>
          <p:cNvSpPr/>
          <p:nvPr/>
        </p:nvSpPr>
        <p:spPr>
          <a:xfrm>
            <a:off x="3411722" y="2438545"/>
            <a:ext cx="8109304" cy="39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411722" y="2826193"/>
            <a:ext cx="8109304" cy="39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411722" y="3207856"/>
            <a:ext cx="8109304" cy="39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415896" y="3608440"/>
            <a:ext cx="8109304" cy="39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749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5"/>
          </p:nvPr>
        </p:nvSpPr>
        <p:spPr/>
        <p:txBody>
          <a:bodyPr/>
          <a:lstStyle/>
          <a:p>
            <a:r>
              <a:rPr lang="en-US" dirty="0"/>
              <a:t>Time horizons</a:t>
            </a:r>
            <a:endParaRPr lang="en-AU" dirty="0"/>
          </a:p>
        </p:txBody>
      </p:sp>
      <p:pic>
        <p:nvPicPr>
          <p:cNvPr id="5" name="Content Placeholder 4">
            <a:extLst>
              <a:ext uri="{FF2B5EF4-FFF2-40B4-BE49-F238E27FC236}">
                <a16:creationId xmlns:a16="http://schemas.microsoft.com/office/drawing/2014/main" id="{74B0EAFB-C606-4D60-B64C-F83D9F040AC1}"/>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3367669" y="975317"/>
            <a:ext cx="4879282" cy="4789863"/>
          </a:xfrm>
        </p:spPr>
      </p:pic>
      <p:sp>
        <p:nvSpPr>
          <p:cNvPr id="3" name="Slide Number Placeholder 2"/>
          <p:cNvSpPr>
            <a:spLocks noGrp="1"/>
          </p:cNvSpPr>
          <p:nvPr>
            <p:ph type="sldNum" sz="quarter" idx="4"/>
          </p:nvPr>
        </p:nvSpPr>
        <p:spPr/>
        <p:txBody>
          <a:bodyPr/>
          <a:lstStyle/>
          <a:p>
            <a:fld id="{EAFF9662-E427-214F-A0F2-1EADCCA1E85B}" type="slidenum">
              <a:rPr lang="en-US" smtClean="0"/>
              <a:pPr/>
              <a:t>12</a:t>
            </a:fld>
            <a:endParaRPr lang="en-US" dirty="0"/>
          </a:p>
        </p:txBody>
      </p:sp>
      <p:sp>
        <p:nvSpPr>
          <p:cNvPr id="2" name="Rectangle 1"/>
          <p:cNvSpPr/>
          <p:nvPr/>
        </p:nvSpPr>
        <p:spPr>
          <a:xfrm>
            <a:off x="4757182" y="5815129"/>
            <a:ext cx="2108269" cy="184666"/>
          </a:xfrm>
          <a:prstGeom prst="rect">
            <a:avLst/>
          </a:prstGeom>
        </p:spPr>
        <p:txBody>
          <a:bodyPr wrap="none">
            <a:spAutoFit/>
          </a:bodyPr>
          <a:lstStyle/>
          <a:p>
            <a: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Image modified from: Time horizons, Ed Batista. 2009.</a:t>
            </a:r>
            <a:endParaRPr lang="en-AU" sz="600" dirty="0">
              <a:solidFill>
                <a:schemeClr val="bg1">
                  <a:lumMod val="50000"/>
                </a:schemeClr>
              </a:solidFill>
            </a:endParaRPr>
          </a:p>
        </p:txBody>
      </p:sp>
    </p:spTree>
    <p:extLst>
      <p:ext uri="{BB962C8B-B14F-4D97-AF65-F5344CB8AC3E}">
        <p14:creationId xmlns:p14="http://schemas.microsoft.com/office/powerpoint/2010/main" val="316962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Strrrreeeettttch</a:t>
            </a:r>
            <a:endParaRPr lang="en-AU"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233854" y="776301"/>
            <a:ext cx="5136763" cy="5148250"/>
          </a:xfrm>
        </p:spPr>
      </p:pic>
      <p:sp>
        <p:nvSpPr>
          <p:cNvPr id="3" name="Slide Number Placeholder 2"/>
          <p:cNvSpPr>
            <a:spLocks noGrp="1"/>
          </p:cNvSpPr>
          <p:nvPr>
            <p:ph type="sldNum" sz="quarter" idx="4"/>
          </p:nvPr>
        </p:nvSpPr>
        <p:spPr/>
        <p:txBody>
          <a:bodyPr/>
          <a:lstStyle/>
          <a:p>
            <a:fld id="{EAFF9662-E427-214F-A0F2-1EADCCA1E85B}" type="slidenum">
              <a:rPr lang="en-US" smtClean="0"/>
              <a:pPr/>
              <a:t>13</a:t>
            </a:fld>
            <a:endParaRPr lang="en-US"/>
          </a:p>
        </p:txBody>
      </p:sp>
    </p:spTree>
    <p:extLst>
      <p:ext uri="{BB962C8B-B14F-4D97-AF65-F5344CB8AC3E}">
        <p14:creationId xmlns:p14="http://schemas.microsoft.com/office/powerpoint/2010/main" val="41483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14</a:t>
            </a:fld>
            <a:endParaRPr lang="en-US" dirty="0"/>
          </a:p>
        </p:txBody>
      </p:sp>
      <p:sp>
        <p:nvSpPr>
          <p:cNvPr id="5" name="Content Placeholder 4"/>
          <p:cNvSpPr>
            <a:spLocks noGrp="1"/>
          </p:cNvSpPr>
          <p:nvPr>
            <p:ph sz="quarter" idx="16"/>
          </p:nvPr>
        </p:nvSpPr>
        <p:spPr/>
        <p:txBody>
          <a:bodyPr/>
          <a:lstStyle/>
          <a:p>
            <a:r>
              <a:rPr lang="en-US" dirty="0"/>
              <a:t>Stretch your time horizon</a:t>
            </a:r>
            <a:endParaRPr lang="en-AU" dirty="0"/>
          </a:p>
        </p:txBody>
      </p:sp>
      <p:sp>
        <p:nvSpPr>
          <p:cNvPr id="3" name="Content Placeholder 2"/>
          <p:cNvSpPr>
            <a:spLocks noGrp="1"/>
          </p:cNvSpPr>
          <p:nvPr>
            <p:ph idx="1"/>
          </p:nvPr>
        </p:nvSpPr>
        <p:spPr/>
        <p:txBody>
          <a:bodyPr/>
          <a:lstStyle/>
          <a:p>
            <a:r>
              <a:rPr lang="en-AU" dirty="0"/>
              <a:t>Think of a time in the distant future (at least 15 years away) and ask yourself:</a:t>
            </a:r>
          </a:p>
          <a:p>
            <a:pPr lvl="1">
              <a:buFont typeface="Arial" panose="020B0604020202020204" pitchFamily="34" charset="0"/>
              <a:buChar char="•"/>
            </a:pPr>
            <a:r>
              <a:rPr lang="en-AU" dirty="0"/>
              <a:t> How old will you be?</a:t>
            </a:r>
          </a:p>
          <a:p>
            <a:pPr lvl="1">
              <a:buFont typeface="Arial" panose="020B0604020202020204" pitchFamily="34" charset="0"/>
              <a:buChar char="•"/>
            </a:pPr>
            <a:r>
              <a:rPr lang="en-AU" dirty="0"/>
              <a:t> Who will you be? </a:t>
            </a:r>
          </a:p>
          <a:p>
            <a:pPr lvl="1">
              <a:buFont typeface="Arial" panose="020B0604020202020204" pitchFamily="34" charset="0"/>
              <a:buChar char="•"/>
            </a:pPr>
            <a:r>
              <a:rPr lang="en-AU" dirty="0"/>
              <a:t> What will you be doing? </a:t>
            </a:r>
          </a:p>
          <a:p>
            <a:pPr lvl="1"/>
            <a:endParaRPr lang="en-AU" dirty="0"/>
          </a:p>
          <a:p>
            <a:r>
              <a:rPr lang="en-AU" dirty="0"/>
              <a:t>Answer the following questions:</a:t>
            </a:r>
          </a:p>
          <a:p>
            <a:pPr lvl="1">
              <a:buFont typeface="Arial" panose="020B0604020202020204" pitchFamily="34" charset="0"/>
              <a:buChar char="•"/>
            </a:pPr>
            <a:r>
              <a:rPr lang="en-AU" dirty="0"/>
              <a:t> How old will you be when…</a:t>
            </a:r>
          </a:p>
          <a:p>
            <a:pPr lvl="2"/>
            <a:r>
              <a:rPr lang="en-AU" dirty="0"/>
              <a:t> 1. Your first grandchild is born? _______</a:t>
            </a:r>
          </a:p>
          <a:p>
            <a:pPr lvl="2"/>
            <a:r>
              <a:rPr lang="en-AU" dirty="0"/>
              <a:t> 2. You die? _______</a:t>
            </a:r>
          </a:p>
          <a:p>
            <a:r>
              <a:rPr lang="en-AU" dirty="0"/>
              <a:t> </a:t>
            </a:r>
          </a:p>
          <a:p>
            <a:r>
              <a:rPr lang="en-AU" dirty="0"/>
              <a:t>Complete the rest of the questions</a:t>
            </a:r>
            <a:endParaRPr lang="en-US" dirty="0"/>
          </a:p>
        </p:txBody>
      </p:sp>
      <p:sp>
        <p:nvSpPr>
          <p:cNvPr id="6" name="TextBox 5"/>
          <p:cNvSpPr txBox="1"/>
          <p:nvPr/>
        </p:nvSpPr>
        <p:spPr>
          <a:xfrm>
            <a:off x="10703929" y="686720"/>
            <a:ext cx="1594884" cy="584775"/>
          </a:xfrm>
          <a:prstGeom prst="rect">
            <a:avLst/>
          </a:prstGeom>
          <a:noFill/>
        </p:spPr>
        <p:txBody>
          <a:bodyPr wrap="square" rtlCol="0">
            <a:spAutoFit/>
          </a:bodyPr>
          <a:lstStyle/>
          <a:p>
            <a:r>
              <a:rPr lang="en-AU" sz="1600" b="1" dirty="0">
                <a:solidFill>
                  <a:schemeClr val="bg1"/>
                </a:solidFill>
              </a:rPr>
              <a:t>Page 13 of workbook</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9537" y="516657"/>
            <a:ext cx="794392" cy="797160"/>
          </a:xfrm>
          <a:prstGeom prst="rect">
            <a:avLst/>
          </a:prstGeom>
        </p:spPr>
      </p:pic>
    </p:spTree>
    <p:extLst>
      <p:ext uri="{BB962C8B-B14F-4D97-AF65-F5344CB8AC3E}">
        <p14:creationId xmlns:p14="http://schemas.microsoft.com/office/powerpoint/2010/main" val="87619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15</a:t>
            </a:fld>
            <a:endParaRPr lang="en-US" dirty="0"/>
          </a:p>
        </p:txBody>
      </p:sp>
      <p:sp>
        <p:nvSpPr>
          <p:cNvPr id="5" name="Content Placeholder 4"/>
          <p:cNvSpPr>
            <a:spLocks noGrp="1"/>
          </p:cNvSpPr>
          <p:nvPr>
            <p:ph sz="quarter" idx="16"/>
          </p:nvPr>
        </p:nvSpPr>
        <p:spPr/>
        <p:txBody>
          <a:bodyPr/>
          <a:lstStyle/>
          <a:p>
            <a:r>
              <a:rPr lang="en-US"/>
              <a:t>Short and long term costs and benefits</a:t>
            </a:r>
            <a:endParaRPr lang="en-AU" dirty="0"/>
          </a:p>
        </p:txBody>
      </p:sp>
      <p:sp>
        <p:nvSpPr>
          <p:cNvPr id="3" name="Content Placeholder 2"/>
          <p:cNvSpPr>
            <a:spLocks noGrp="1"/>
          </p:cNvSpPr>
          <p:nvPr>
            <p:ph idx="1"/>
          </p:nvPr>
        </p:nvSpPr>
        <p:spPr>
          <a:xfrm>
            <a:off x="719668" y="1412777"/>
            <a:ext cx="9252236" cy="4512017"/>
          </a:xfrm>
        </p:spPr>
        <p:txBody>
          <a:bodyPr/>
          <a:lstStyle/>
          <a:p>
            <a:r>
              <a:rPr lang="en-AU" dirty="0"/>
              <a:t>Think about the immediate (short-term) costs and benefits of something you want to do and compare that with the long-term  costs and benefits. </a:t>
            </a:r>
          </a:p>
          <a:p>
            <a:endParaRPr lang="en-AU" dirty="0"/>
          </a:p>
          <a:p>
            <a:r>
              <a:rPr lang="en-AU" dirty="0"/>
              <a:t>Let’s practice on a common goal:</a:t>
            </a:r>
          </a:p>
          <a:p>
            <a:endParaRPr lang="en-AU" dirty="0"/>
          </a:p>
          <a:p>
            <a:pPr lvl="1"/>
            <a:r>
              <a:rPr lang="en-AU" dirty="0"/>
              <a:t>increasing the amount of physical exercise we do.</a:t>
            </a:r>
          </a:p>
        </p:txBody>
      </p:sp>
      <p:sp>
        <p:nvSpPr>
          <p:cNvPr id="6" name="TextBox 5"/>
          <p:cNvSpPr txBox="1"/>
          <p:nvPr/>
        </p:nvSpPr>
        <p:spPr>
          <a:xfrm>
            <a:off x="10931029" y="524454"/>
            <a:ext cx="1594884" cy="584775"/>
          </a:xfrm>
          <a:prstGeom prst="rect">
            <a:avLst/>
          </a:prstGeom>
          <a:noFill/>
        </p:spPr>
        <p:txBody>
          <a:bodyPr wrap="square" rtlCol="0">
            <a:spAutoFit/>
          </a:bodyPr>
          <a:lstStyle/>
          <a:p>
            <a:r>
              <a:rPr lang="en-AU" sz="1600" b="1" dirty="0">
                <a:solidFill>
                  <a:schemeClr val="bg1"/>
                </a:solidFill>
              </a:rPr>
              <a:t>Page 12 of workbook</a:t>
            </a: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48378" y="356931"/>
            <a:ext cx="814602" cy="817440"/>
          </a:xfrm>
          <a:prstGeom prst="rect">
            <a:avLst/>
          </a:prstGeom>
        </p:spPr>
      </p:pic>
    </p:spTree>
    <p:extLst>
      <p:ext uri="{BB962C8B-B14F-4D97-AF65-F5344CB8AC3E}">
        <p14:creationId xmlns:p14="http://schemas.microsoft.com/office/powerpoint/2010/main" val="136108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2125451500"/>
              </p:ext>
            </p:extLst>
          </p:nvPr>
        </p:nvGraphicFramePr>
        <p:xfrm>
          <a:off x="695325" y="904661"/>
          <a:ext cx="5184776" cy="4692281"/>
        </p:xfrm>
        <a:graphic>
          <a:graphicData uri="http://schemas.openxmlformats.org/drawingml/2006/table">
            <a:tbl>
              <a:tblPr firstRow="1" bandRow="1">
                <a:tableStyleId>{5C22544A-7EE6-4342-B048-85BDC9FD1C3A}</a:tableStyleId>
              </a:tblPr>
              <a:tblGrid>
                <a:gridCol w="2592388">
                  <a:extLst>
                    <a:ext uri="{9D8B030D-6E8A-4147-A177-3AD203B41FA5}">
                      <a16:colId xmlns:a16="http://schemas.microsoft.com/office/drawing/2014/main" val="20000"/>
                    </a:ext>
                  </a:extLst>
                </a:gridCol>
                <a:gridCol w="2592388">
                  <a:extLst>
                    <a:ext uri="{9D8B030D-6E8A-4147-A177-3AD203B41FA5}">
                      <a16:colId xmlns:a16="http://schemas.microsoft.com/office/drawing/2014/main" val="20001"/>
                    </a:ext>
                  </a:extLst>
                </a:gridCol>
              </a:tblGrid>
              <a:tr h="1034681">
                <a:tc>
                  <a:txBody>
                    <a:bodyPr/>
                    <a:lstStyle/>
                    <a:p>
                      <a:pPr algn="ctr"/>
                      <a:r>
                        <a:rPr lang="en-US" sz="1800" dirty="0"/>
                        <a:t>SHORT TERM </a:t>
                      </a:r>
                    </a:p>
                    <a:p>
                      <a:pPr algn="ctr"/>
                      <a:r>
                        <a:rPr lang="en-US" sz="1800" dirty="0"/>
                        <a:t>(24 hours)</a:t>
                      </a:r>
                    </a:p>
                    <a:p>
                      <a:pPr algn="ctr"/>
                      <a:r>
                        <a:rPr lang="en-US" sz="1800" dirty="0"/>
                        <a:t>Costs</a:t>
                      </a:r>
                    </a:p>
                  </a:txBody>
                  <a:tcPr marL="117391" marR="117391"/>
                </a:tc>
                <a:tc>
                  <a:txBody>
                    <a:bodyPr/>
                    <a:lstStyle/>
                    <a:p>
                      <a:pPr algn="ctr"/>
                      <a:r>
                        <a:rPr lang="en-US" sz="2000" dirty="0"/>
                        <a:t>SHORT TERM </a:t>
                      </a:r>
                    </a:p>
                    <a:p>
                      <a:pPr algn="ctr"/>
                      <a:r>
                        <a:rPr lang="en-US" sz="2000" dirty="0"/>
                        <a:t>(24 hours)</a:t>
                      </a:r>
                    </a:p>
                    <a:p>
                      <a:pPr algn="ctr"/>
                      <a:r>
                        <a:rPr lang="en-US" sz="2000" dirty="0"/>
                        <a:t>Benefits</a:t>
                      </a:r>
                    </a:p>
                  </a:txBody>
                  <a:tcPr marL="117391" marR="117391"/>
                </a:tc>
                <a:extLst>
                  <a:ext uri="{0D108BD9-81ED-4DB2-BD59-A6C34878D82A}">
                    <a16:rowId xmlns:a16="http://schemas.microsoft.com/office/drawing/2014/main" val="10000"/>
                  </a:ext>
                </a:extLst>
              </a:tr>
              <a:tr h="397954">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1"/>
                  </a:ext>
                </a:extLst>
              </a:tr>
              <a:tr h="397954">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2"/>
                  </a:ext>
                </a:extLst>
              </a:tr>
              <a:tr h="397954">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3"/>
                  </a:ext>
                </a:extLst>
              </a:tr>
              <a:tr h="397954">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4"/>
                  </a:ext>
                </a:extLst>
              </a:tr>
              <a:tr h="397954">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5"/>
                  </a:ext>
                </a:extLst>
              </a:tr>
              <a:tr h="397954">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6"/>
                  </a:ext>
                </a:extLst>
              </a:tr>
              <a:tr h="397954">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7"/>
                  </a:ext>
                </a:extLst>
              </a:tr>
              <a:tr h="397954">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8"/>
                  </a:ext>
                </a:extLst>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1294866889"/>
              </p:ext>
            </p:extLst>
          </p:nvPr>
        </p:nvGraphicFramePr>
        <p:xfrm>
          <a:off x="6383338" y="919635"/>
          <a:ext cx="5184776" cy="4663440"/>
        </p:xfrm>
        <a:graphic>
          <a:graphicData uri="http://schemas.openxmlformats.org/drawingml/2006/table">
            <a:tbl>
              <a:tblPr firstRow="1" bandRow="1">
                <a:tableStyleId>{5C22544A-7EE6-4342-B048-85BDC9FD1C3A}</a:tableStyleId>
              </a:tblPr>
              <a:tblGrid>
                <a:gridCol w="2592388">
                  <a:extLst>
                    <a:ext uri="{9D8B030D-6E8A-4147-A177-3AD203B41FA5}">
                      <a16:colId xmlns:a16="http://schemas.microsoft.com/office/drawing/2014/main" val="20000"/>
                    </a:ext>
                  </a:extLst>
                </a:gridCol>
                <a:gridCol w="2592388">
                  <a:extLst>
                    <a:ext uri="{9D8B030D-6E8A-4147-A177-3AD203B41FA5}">
                      <a16:colId xmlns:a16="http://schemas.microsoft.com/office/drawing/2014/main" val="20001"/>
                    </a:ext>
                  </a:extLst>
                </a:gridCol>
              </a:tblGrid>
              <a:tr h="370840">
                <a:tc>
                  <a:txBody>
                    <a:bodyPr/>
                    <a:lstStyle/>
                    <a:p>
                      <a:pPr algn="ctr"/>
                      <a:r>
                        <a:rPr lang="en-US" sz="2000" dirty="0"/>
                        <a:t>LONG TERM</a:t>
                      </a:r>
                    </a:p>
                    <a:p>
                      <a:pPr algn="ctr"/>
                      <a:r>
                        <a:rPr lang="en-US" sz="2000" dirty="0"/>
                        <a:t>(3 months)</a:t>
                      </a:r>
                    </a:p>
                    <a:p>
                      <a:pPr algn="ctr"/>
                      <a:r>
                        <a:rPr lang="en-US" sz="2000" dirty="0"/>
                        <a:t>Costs</a:t>
                      </a:r>
                    </a:p>
                  </a:txBody>
                  <a:tcPr marL="117391" marR="117391"/>
                </a:tc>
                <a:tc>
                  <a:txBody>
                    <a:bodyPr/>
                    <a:lstStyle/>
                    <a:p>
                      <a:pPr algn="ctr"/>
                      <a:r>
                        <a:rPr lang="en-US" sz="2000" dirty="0"/>
                        <a:t>LONG TERM </a:t>
                      </a:r>
                    </a:p>
                    <a:p>
                      <a:pPr algn="ctr"/>
                      <a:r>
                        <a:rPr lang="en-US" sz="2000" dirty="0"/>
                        <a:t>(3 months)</a:t>
                      </a:r>
                    </a:p>
                    <a:p>
                      <a:pPr algn="ctr"/>
                      <a:r>
                        <a:rPr lang="en-US" sz="2000" dirty="0"/>
                        <a:t>Benefits</a:t>
                      </a:r>
                    </a:p>
                  </a:txBody>
                  <a:tcPr marL="117391" marR="117391"/>
                </a:tc>
                <a:extLst>
                  <a:ext uri="{0D108BD9-81ED-4DB2-BD59-A6C34878D82A}">
                    <a16:rowId xmlns:a16="http://schemas.microsoft.com/office/drawing/2014/main" val="10000"/>
                  </a:ext>
                </a:extLst>
              </a:tr>
              <a:tr h="370840">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1"/>
                  </a:ext>
                </a:extLst>
              </a:tr>
              <a:tr h="370840">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2"/>
                  </a:ext>
                </a:extLst>
              </a:tr>
              <a:tr h="370840">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3"/>
                  </a:ext>
                </a:extLst>
              </a:tr>
              <a:tr h="370840">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4"/>
                  </a:ext>
                </a:extLst>
              </a:tr>
              <a:tr h="370840">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5"/>
                  </a:ext>
                </a:extLst>
              </a:tr>
              <a:tr h="370840">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6"/>
                  </a:ext>
                </a:extLst>
              </a:tr>
              <a:tr h="370840">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7"/>
                  </a:ext>
                </a:extLst>
              </a:tr>
              <a:tr h="370840">
                <a:tc>
                  <a:txBody>
                    <a:bodyPr/>
                    <a:lstStyle/>
                    <a:p>
                      <a:pPr algn="ctr"/>
                      <a:endParaRPr lang="en-US" dirty="0"/>
                    </a:p>
                  </a:txBody>
                  <a:tcPr marL="117391" marR="117391"/>
                </a:tc>
                <a:tc>
                  <a:txBody>
                    <a:bodyPr/>
                    <a:lstStyle/>
                    <a:p>
                      <a:pPr algn="ctr"/>
                      <a:endParaRPr lang="en-US" dirty="0"/>
                    </a:p>
                  </a:txBody>
                  <a:tcPr marL="117391" marR="117391"/>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4"/>
          </p:nvPr>
        </p:nvSpPr>
        <p:spPr/>
        <p:txBody>
          <a:bodyPr/>
          <a:lstStyle/>
          <a:p>
            <a:fld id="{EAFF9662-E427-214F-A0F2-1EADCCA1E85B}" type="slidenum">
              <a:rPr lang="en-US" smtClean="0"/>
              <a:t>16</a:t>
            </a:fld>
            <a:endParaRPr lang="en-US" dirty="0"/>
          </a:p>
        </p:txBody>
      </p:sp>
      <p:sp>
        <p:nvSpPr>
          <p:cNvPr id="5" name="Content Placeholder 4"/>
          <p:cNvSpPr>
            <a:spLocks noGrp="1"/>
          </p:cNvSpPr>
          <p:nvPr>
            <p:ph sz="quarter" idx="15"/>
          </p:nvPr>
        </p:nvSpPr>
        <p:spPr>
          <a:prstGeom prst="rect">
            <a:avLst/>
          </a:prstGeom>
        </p:spPr>
        <p:txBody>
          <a:bodyPr lIns="0" tIns="0" rIns="0" bIns="0" anchor="ctr"/>
          <a:lstStyle/>
          <a:p>
            <a:r>
              <a:rPr lang="en-US" dirty="0"/>
              <a:t>Physical exercise</a:t>
            </a:r>
            <a:endParaRPr lang="en-AU" dirty="0"/>
          </a:p>
        </p:txBody>
      </p:sp>
    </p:spTree>
    <p:extLst>
      <p:ext uri="{BB962C8B-B14F-4D97-AF65-F5344CB8AC3E}">
        <p14:creationId xmlns:p14="http://schemas.microsoft.com/office/powerpoint/2010/main" val="1864771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719668" y="308207"/>
            <a:ext cx="8160643" cy="432495"/>
          </a:xfrm>
        </p:spPr>
        <p:txBody>
          <a:bodyPr/>
          <a:lstStyle/>
          <a:p>
            <a:r>
              <a:rPr lang="en-US" dirty="0"/>
              <a:t>What are the executive functions?</a:t>
            </a:r>
            <a:endParaRPr lang="en-AU" dirty="0"/>
          </a:p>
        </p:txBody>
      </p:sp>
      <p:sp>
        <p:nvSpPr>
          <p:cNvPr id="3" name="Content Placeholder 2"/>
          <p:cNvSpPr>
            <a:spLocks noGrp="1"/>
          </p:cNvSpPr>
          <p:nvPr>
            <p:ph idx="1"/>
          </p:nvPr>
        </p:nvSpPr>
        <p:spPr/>
        <p:txBody>
          <a:bodyPr/>
          <a:lstStyle/>
          <a:p>
            <a:r>
              <a:rPr lang="en-AU" dirty="0"/>
              <a:t>What does an Executive team of a company do?</a:t>
            </a:r>
          </a:p>
          <a:p>
            <a:endParaRPr lang="en-US" dirty="0"/>
          </a:p>
        </p:txBody>
      </p:sp>
      <p:sp>
        <p:nvSpPr>
          <p:cNvPr id="7" name="Slide Number Placeholder 5"/>
          <p:cNvSpPr>
            <a:spLocks noGrp="1"/>
          </p:cNvSpPr>
          <p:nvPr>
            <p:ph type="sldNum" sz="quarter" idx="4"/>
          </p:nvPr>
        </p:nvSpPr>
        <p:spPr>
          <a:xfrm>
            <a:off x="9696400" y="6407623"/>
            <a:ext cx="1828800" cy="180000"/>
          </a:xfrm>
        </p:spPr>
        <p:txBody>
          <a:bodyPr/>
          <a:lstStyle>
            <a:lvl1pPr algn="r">
              <a:defRPr sz="1000" baseline="0">
                <a:solidFill>
                  <a:schemeClr val="bg1">
                    <a:lumMod val="50000"/>
                  </a:schemeClr>
                </a:solidFill>
                <a:latin typeface="Franklin Gothic Medium" panose="020B0603020102020204" pitchFamily="34" charset="0"/>
              </a:defRPr>
            </a:lvl1pPr>
          </a:lstStyle>
          <a:p>
            <a:fld id="{84B9A8F5-0B19-4CF6-894B-036C406BEB7D}" type="slidenum">
              <a:rPr lang="en-AU" smtClean="0"/>
              <a:pPr/>
              <a:t>17</a:t>
            </a:fld>
            <a:endParaRPr lang="en-AU" dirty="0"/>
          </a:p>
        </p:txBody>
      </p:sp>
      <p:pic>
        <p:nvPicPr>
          <p:cNvPr id="8" name="Picture 7">
            <a:extLst>
              <a:ext uri="{FF2B5EF4-FFF2-40B4-BE49-F238E27FC236}">
                <a16:creationId xmlns:a16="http://schemas.microsoft.com/office/drawing/2014/main" id="{15699A8B-FD0E-4DED-90C7-5E1F330BDF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72596" y="308207"/>
            <a:ext cx="1752604" cy="1755652"/>
          </a:xfrm>
          <a:prstGeom prst="rect">
            <a:avLst/>
          </a:prstGeom>
        </p:spPr>
      </p:pic>
    </p:spTree>
    <p:extLst>
      <p:ext uri="{BB962C8B-B14F-4D97-AF65-F5344CB8AC3E}">
        <p14:creationId xmlns:p14="http://schemas.microsoft.com/office/powerpoint/2010/main" val="131329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0279" y="838613"/>
            <a:ext cx="6952900" cy="4964495"/>
          </a:xfrm>
          <a:prstGeom prst="rect">
            <a:avLst/>
          </a:prstGeom>
        </p:spPr>
      </p:pic>
      <p:sp>
        <p:nvSpPr>
          <p:cNvPr id="12" name="Content Placeholder 11"/>
          <p:cNvSpPr>
            <a:spLocks noGrp="1"/>
          </p:cNvSpPr>
          <p:nvPr>
            <p:ph sz="quarter" idx="15"/>
          </p:nvPr>
        </p:nvSpPr>
        <p:spPr/>
        <p:txBody>
          <a:bodyPr/>
          <a:lstStyle/>
          <a:p>
            <a:r>
              <a:rPr lang="en-US" dirty="0"/>
              <a:t>What are the executive functions?</a:t>
            </a:r>
            <a:endParaRPr lang="en-AU" dirty="0"/>
          </a:p>
        </p:txBody>
      </p:sp>
      <p:sp>
        <p:nvSpPr>
          <p:cNvPr id="2" name="Slide Number Placeholder 1"/>
          <p:cNvSpPr>
            <a:spLocks noGrp="1"/>
          </p:cNvSpPr>
          <p:nvPr>
            <p:ph type="sldNum" sz="quarter" idx="4"/>
          </p:nvPr>
        </p:nvSpPr>
        <p:spPr/>
        <p:txBody>
          <a:bodyPr/>
          <a:lstStyle/>
          <a:p>
            <a:fld id="{EAFF9662-E427-214F-A0F2-1EADCCA1E85B}" type="slidenum">
              <a:rPr lang="en-US" smtClean="0"/>
              <a:pPr/>
              <a:t>18</a:t>
            </a:fld>
            <a:endParaRPr lang="en-US"/>
          </a:p>
        </p:txBody>
      </p:sp>
      <p:cxnSp>
        <p:nvCxnSpPr>
          <p:cNvPr id="6" name="Straight Connector 5"/>
          <p:cNvCxnSpPr/>
          <p:nvPr/>
        </p:nvCxnSpPr>
        <p:spPr>
          <a:xfrm flipH="1">
            <a:off x="3616415" y="62610"/>
            <a:ext cx="4457700" cy="6632575"/>
          </a:xfrm>
          <a:prstGeom prst="line">
            <a:avLst/>
          </a:prstGeom>
          <a:ln w="5715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961883" y="1711392"/>
            <a:ext cx="1988042" cy="1015663"/>
          </a:xfrm>
          <a:prstGeom prst="rect">
            <a:avLst/>
          </a:prstGeom>
          <a:solidFill>
            <a:srgbClr val="FFFFFF">
              <a:alpha val="50000"/>
            </a:srgbClr>
          </a:solidFill>
        </p:spPr>
        <p:txBody>
          <a:bodyPr wrap="square" rtlCol="0">
            <a:spAutoFit/>
          </a:bodyPr>
          <a:lstStyle/>
          <a:p>
            <a:pPr algn="ctr"/>
            <a:r>
              <a:rPr lang="en-US" sz="2000" b="1" dirty="0"/>
              <a:t>What is happening right now?</a:t>
            </a:r>
          </a:p>
        </p:txBody>
      </p:sp>
      <p:sp>
        <p:nvSpPr>
          <p:cNvPr id="10" name="TextBox 9"/>
          <p:cNvSpPr txBox="1"/>
          <p:nvPr/>
        </p:nvSpPr>
        <p:spPr>
          <a:xfrm>
            <a:off x="6266116" y="3301853"/>
            <a:ext cx="2084136" cy="1015663"/>
          </a:xfrm>
          <a:prstGeom prst="rect">
            <a:avLst/>
          </a:prstGeom>
          <a:solidFill>
            <a:srgbClr val="FFFFFF">
              <a:alpha val="50000"/>
            </a:srgbClr>
          </a:solidFill>
        </p:spPr>
        <p:txBody>
          <a:bodyPr wrap="square" rtlCol="0">
            <a:spAutoFit/>
          </a:bodyPr>
          <a:lstStyle/>
          <a:p>
            <a:pPr algn="ctr"/>
            <a:r>
              <a:rPr lang="en-US" sz="2000" b="1" dirty="0"/>
              <a:t>What has happened in the past?</a:t>
            </a:r>
          </a:p>
        </p:txBody>
      </p:sp>
      <p:sp>
        <p:nvSpPr>
          <p:cNvPr id="11" name="TextBox 10"/>
          <p:cNvSpPr txBox="1"/>
          <p:nvPr/>
        </p:nvSpPr>
        <p:spPr>
          <a:xfrm>
            <a:off x="3961090" y="2480986"/>
            <a:ext cx="1790231" cy="707886"/>
          </a:xfrm>
          <a:prstGeom prst="rect">
            <a:avLst/>
          </a:prstGeom>
          <a:solidFill>
            <a:srgbClr val="FFFFFF">
              <a:alpha val="50000"/>
            </a:srgbClr>
          </a:solidFill>
        </p:spPr>
        <p:txBody>
          <a:bodyPr wrap="square" rtlCol="0">
            <a:spAutoFit/>
          </a:bodyPr>
          <a:lstStyle/>
          <a:p>
            <a:pPr algn="ctr"/>
            <a:r>
              <a:rPr lang="en-US" sz="2000" b="1" dirty="0"/>
              <a:t>What should I do next?</a:t>
            </a:r>
          </a:p>
        </p:txBody>
      </p:sp>
      <p:cxnSp>
        <p:nvCxnSpPr>
          <p:cNvPr id="13" name="Straight Arrow Connector 12"/>
          <p:cNvCxnSpPr/>
          <p:nvPr/>
        </p:nvCxnSpPr>
        <p:spPr>
          <a:xfrm flipH="1" flipV="1">
            <a:off x="5864315" y="2615307"/>
            <a:ext cx="1028700" cy="1270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5356315" y="3352603"/>
            <a:ext cx="850900" cy="520004"/>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616413" y="952501"/>
            <a:ext cx="2479587" cy="400110"/>
          </a:xfrm>
          <a:prstGeom prst="rect">
            <a:avLst/>
          </a:prstGeom>
          <a:noFill/>
        </p:spPr>
        <p:txBody>
          <a:bodyPr wrap="square" rtlCol="0">
            <a:spAutoFit/>
          </a:bodyPr>
          <a:lstStyle/>
          <a:p>
            <a:r>
              <a:rPr lang="en-AU" sz="2000" dirty="0">
                <a:solidFill>
                  <a:schemeClr val="bg1">
                    <a:lumMod val="65000"/>
                  </a:schemeClr>
                </a:solidFill>
              </a:rPr>
              <a:t>Frontal lobe</a:t>
            </a:r>
          </a:p>
        </p:txBody>
      </p:sp>
      <p:sp>
        <p:nvSpPr>
          <p:cNvPr id="25" name="TextBox 24"/>
          <p:cNvSpPr txBox="1"/>
          <p:nvPr/>
        </p:nvSpPr>
        <p:spPr>
          <a:xfrm>
            <a:off x="7653471" y="709603"/>
            <a:ext cx="2479587" cy="400110"/>
          </a:xfrm>
          <a:prstGeom prst="rect">
            <a:avLst/>
          </a:prstGeom>
          <a:noFill/>
        </p:spPr>
        <p:txBody>
          <a:bodyPr wrap="square" rtlCol="0">
            <a:spAutoFit/>
          </a:bodyPr>
          <a:lstStyle/>
          <a:p>
            <a:r>
              <a:rPr lang="en-AU" sz="2000" dirty="0">
                <a:solidFill>
                  <a:schemeClr val="bg1">
                    <a:lumMod val="65000"/>
                  </a:schemeClr>
                </a:solidFill>
              </a:rPr>
              <a:t>Parietal lobe</a:t>
            </a:r>
          </a:p>
        </p:txBody>
      </p:sp>
      <p:sp>
        <p:nvSpPr>
          <p:cNvPr id="26" name="TextBox 25"/>
          <p:cNvSpPr txBox="1"/>
          <p:nvPr/>
        </p:nvSpPr>
        <p:spPr>
          <a:xfrm>
            <a:off x="9820364" y="2815419"/>
            <a:ext cx="2479587" cy="400110"/>
          </a:xfrm>
          <a:prstGeom prst="rect">
            <a:avLst/>
          </a:prstGeom>
          <a:noFill/>
        </p:spPr>
        <p:txBody>
          <a:bodyPr wrap="square" rtlCol="0">
            <a:spAutoFit/>
          </a:bodyPr>
          <a:lstStyle/>
          <a:p>
            <a:r>
              <a:rPr lang="en-AU" sz="2000" dirty="0">
                <a:solidFill>
                  <a:schemeClr val="bg1">
                    <a:lumMod val="65000"/>
                  </a:schemeClr>
                </a:solidFill>
              </a:rPr>
              <a:t>Occipital lobe</a:t>
            </a:r>
          </a:p>
        </p:txBody>
      </p:sp>
      <p:sp>
        <p:nvSpPr>
          <p:cNvPr id="29" name="TextBox 28"/>
          <p:cNvSpPr txBox="1"/>
          <p:nvPr/>
        </p:nvSpPr>
        <p:spPr>
          <a:xfrm>
            <a:off x="7899554" y="5439035"/>
            <a:ext cx="2479587" cy="400110"/>
          </a:xfrm>
          <a:prstGeom prst="rect">
            <a:avLst/>
          </a:prstGeom>
          <a:noFill/>
        </p:spPr>
        <p:txBody>
          <a:bodyPr wrap="square" rtlCol="0">
            <a:spAutoFit/>
          </a:bodyPr>
          <a:lstStyle/>
          <a:p>
            <a:r>
              <a:rPr lang="en-AU" sz="2000" dirty="0">
                <a:solidFill>
                  <a:schemeClr val="bg1">
                    <a:lumMod val="65000"/>
                  </a:schemeClr>
                </a:solidFill>
              </a:rPr>
              <a:t>Temporal lobe</a:t>
            </a:r>
          </a:p>
        </p:txBody>
      </p:sp>
      <p:sp>
        <p:nvSpPr>
          <p:cNvPr id="16" name="TextBox 15"/>
          <p:cNvSpPr txBox="1"/>
          <p:nvPr/>
        </p:nvSpPr>
        <p:spPr>
          <a:xfrm>
            <a:off x="8253363" y="1284401"/>
            <a:ext cx="4165594" cy="400110"/>
          </a:xfrm>
          <a:prstGeom prst="rect">
            <a:avLst/>
          </a:prstGeom>
          <a:noFill/>
        </p:spPr>
        <p:txBody>
          <a:bodyPr wrap="square" rtlCol="0">
            <a:spAutoFit/>
          </a:bodyPr>
          <a:lstStyle/>
          <a:p>
            <a:pPr lvl="1"/>
            <a:r>
              <a:rPr lang="en-AU" sz="2000" b="1" dirty="0"/>
              <a:t>Take in information</a:t>
            </a:r>
          </a:p>
        </p:txBody>
      </p:sp>
      <p:sp>
        <p:nvSpPr>
          <p:cNvPr id="17" name="TextBox 16"/>
          <p:cNvSpPr txBox="1"/>
          <p:nvPr/>
        </p:nvSpPr>
        <p:spPr>
          <a:xfrm>
            <a:off x="790398" y="4443449"/>
            <a:ext cx="4489542" cy="400110"/>
          </a:xfrm>
          <a:prstGeom prst="rect">
            <a:avLst/>
          </a:prstGeom>
          <a:noFill/>
        </p:spPr>
        <p:txBody>
          <a:bodyPr wrap="square" rtlCol="0">
            <a:spAutoFit/>
          </a:bodyPr>
          <a:lstStyle/>
          <a:p>
            <a:pPr lvl="1"/>
            <a:r>
              <a:rPr lang="en-AU" sz="2000" b="1" dirty="0"/>
              <a:t>Look into the future</a:t>
            </a:r>
            <a:endParaRPr lang="en-US" sz="2000" dirty="0"/>
          </a:p>
        </p:txBody>
      </p:sp>
      <p:grpSp>
        <p:nvGrpSpPr>
          <p:cNvPr id="20" name="Group 19"/>
          <p:cNvGrpSpPr/>
          <p:nvPr/>
        </p:nvGrpSpPr>
        <p:grpSpPr>
          <a:xfrm>
            <a:off x="892098" y="1284401"/>
            <a:ext cx="2363853" cy="1692975"/>
            <a:chOff x="537675" y="3247780"/>
            <a:chExt cx="1974615" cy="1381655"/>
          </a:xfrm>
        </p:grpSpPr>
        <p:sp>
          <p:nvSpPr>
            <p:cNvPr id="21" name="Cloud Callout 20"/>
            <p:cNvSpPr/>
            <p:nvPr/>
          </p:nvSpPr>
          <p:spPr>
            <a:xfrm>
              <a:off x="537675" y="3247780"/>
              <a:ext cx="1974615" cy="1381655"/>
            </a:xfrm>
            <a:prstGeom prst="cloudCallout">
              <a:avLst>
                <a:gd name="adj1" fmla="val 56264"/>
                <a:gd name="adj2" fmla="val 6291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850369" y="3556242"/>
              <a:ext cx="1496243" cy="828893"/>
            </a:xfrm>
            <a:prstGeom prst="rect">
              <a:avLst/>
            </a:prstGeom>
            <a:noFill/>
          </p:spPr>
          <p:txBody>
            <a:bodyPr wrap="square" rtlCol="0">
              <a:spAutoFit/>
            </a:bodyPr>
            <a:lstStyle/>
            <a:p>
              <a:r>
                <a:rPr lang="en-US" sz="2000" b="1" dirty="0"/>
                <a:t>What do I want in the future?</a:t>
              </a:r>
            </a:p>
          </p:txBody>
        </p:sp>
      </p:grpSp>
      <p:sp>
        <p:nvSpPr>
          <p:cNvPr id="23" name="TextBox 22"/>
          <p:cNvSpPr txBox="1"/>
          <p:nvPr/>
        </p:nvSpPr>
        <p:spPr>
          <a:xfrm>
            <a:off x="8893264" y="4765432"/>
            <a:ext cx="3282790" cy="400110"/>
          </a:xfrm>
          <a:prstGeom prst="rect">
            <a:avLst/>
          </a:prstGeom>
          <a:noFill/>
        </p:spPr>
        <p:txBody>
          <a:bodyPr wrap="square" rtlCol="0">
            <a:spAutoFit/>
          </a:bodyPr>
          <a:lstStyle/>
          <a:p>
            <a:pPr lvl="1"/>
            <a:r>
              <a:rPr lang="en-AU" sz="2000" b="1" dirty="0"/>
              <a:t>Pay attention</a:t>
            </a:r>
          </a:p>
        </p:txBody>
      </p:sp>
    </p:spTree>
    <p:extLst>
      <p:ext uri="{BB962C8B-B14F-4D97-AF65-F5344CB8AC3E}">
        <p14:creationId xmlns:p14="http://schemas.microsoft.com/office/powerpoint/2010/main" val="14175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
                                        </p:tgtEl>
                                        <p:attrNameLst>
                                          <p:attrName>style.opacity</p:attrName>
                                        </p:attrNameLst>
                                      </p:cBhvr>
                                      <p:to>
                                        <p:strVal val="0.25"/>
                                      </p:to>
                                    </p:set>
                                    <p:animEffect filter="image" prLst="opacity: 0.25">
                                      <p:cBhvr rctx="IE">
                                        <p:cTn id="7" dur="indefinite"/>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The Executive team</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Self-reflector</a:t>
            </a:r>
          </a:p>
          <a:p>
            <a:pPr marL="342900" indent="-342900">
              <a:buFont typeface="Arial" panose="020B0604020202020204" pitchFamily="34" charset="0"/>
              <a:buChar char="•"/>
            </a:pPr>
            <a:r>
              <a:rPr lang="en-US" dirty="0"/>
              <a:t>Inhibitor</a:t>
            </a:r>
          </a:p>
          <a:p>
            <a:pPr marL="342900" indent="-342900">
              <a:buFont typeface="Arial" panose="020B0604020202020204" pitchFamily="34" charset="0"/>
              <a:buChar char="•"/>
            </a:pPr>
            <a:r>
              <a:rPr lang="en-AU" dirty="0"/>
              <a:t>Visualiser</a:t>
            </a:r>
          </a:p>
          <a:p>
            <a:pPr marL="342900" indent="-342900">
              <a:buFont typeface="Arial" panose="020B0604020202020204" pitchFamily="34" charset="0"/>
              <a:buChar char="•"/>
            </a:pPr>
            <a:r>
              <a:rPr lang="en-US" dirty="0"/>
              <a:t>Self-talker</a:t>
            </a:r>
          </a:p>
          <a:p>
            <a:pPr marL="342900" indent="-342900">
              <a:buFont typeface="Arial" panose="020B0604020202020204" pitchFamily="34" charset="0"/>
              <a:buChar char="•"/>
            </a:pPr>
            <a:r>
              <a:rPr lang="en-US" dirty="0"/>
              <a:t>Emotion regulator</a:t>
            </a:r>
          </a:p>
          <a:p>
            <a:pPr marL="342900" indent="-342900">
              <a:buFont typeface="Arial" panose="020B0604020202020204" pitchFamily="34" charset="0"/>
              <a:buChar char="•"/>
            </a:pPr>
            <a:r>
              <a:rPr lang="en-US" dirty="0"/>
              <a:t>Player</a:t>
            </a:r>
          </a:p>
        </p:txBody>
      </p:sp>
      <p:sp>
        <p:nvSpPr>
          <p:cNvPr id="4" name="Slide Number Placeholder 3"/>
          <p:cNvSpPr>
            <a:spLocks noGrp="1"/>
          </p:cNvSpPr>
          <p:nvPr>
            <p:ph type="sldNum" sz="quarter" idx="4"/>
          </p:nvPr>
        </p:nvSpPr>
        <p:spPr/>
        <p:txBody>
          <a:bodyPr/>
          <a:lstStyle/>
          <a:p>
            <a:fld id="{EAFF9662-E427-214F-A0F2-1EADCCA1E85B}" type="slidenum">
              <a:rPr lang="en-US" smtClean="0"/>
              <a:pPr/>
              <a:t>19</a:t>
            </a:fld>
            <a:endParaRPr lang="en-US" dirty="0"/>
          </a:p>
        </p:txBody>
      </p:sp>
      <p:pic>
        <p:nvPicPr>
          <p:cNvPr id="7" name="Picture 6">
            <a:extLst>
              <a:ext uri="{FF2B5EF4-FFF2-40B4-BE49-F238E27FC236}">
                <a16:creationId xmlns:a16="http://schemas.microsoft.com/office/drawing/2014/main" id="{3A591E14-12A7-4D79-AF32-220C072A71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7053" y="371978"/>
            <a:ext cx="5994125" cy="5837226"/>
          </a:xfrm>
          <a:prstGeom prst="rect">
            <a:avLst/>
          </a:prstGeom>
        </p:spPr>
      </p:pic>
    </p:spTree>
    <p:extLst>
      <p:ext uri="{BB962C8B-B14F-4D97-AF65-F5344CB8AC3E}">
        <p14:creationId xmlns:p14="http://schemas.microsoft.com/office/powerpoint/2010/main" val="299934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a:t>Revision</a:t>
            </a:r>
            <a:endParaRPr lang="en-AU" dirty="0"/>
          </a:p>
        </p:txBody>
      </p:sp>
      <p:sp>
        <p:nvSpPr>
          <p:cNvPr id="5" name="Content Placeholder 4"/>
          <p:cNvSpPr>
            <a:spLocks noGrp="1"/>
          </p:cNvSpPr>
          <p:nvPr>
            <p:ph idx="1"/>
          </p:nvPr>
        </p:nvSpPr>
        <p:spPr/>
        <p:txBody>
          <a:bodyPr/>
          <a:lstStyle/>
          <a:p>
            <a:pPr marL="342900" indent="-342900">
              <a:buFont typeface="Arial" panose="020B0604020202020204" pitchFamily="34" charset="0"/>
              <a:buChar char="•"/>
            </a:pPr>
            <a:r>
              <a:rPr lang="en-AU" dirty="0"/>
              <a:t>Which part of the brain is responsible for setting goals and making plans?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A plan is simply a recipe for achieving a ______?</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Do the frontal lobes have more to do with the past, present or future?</a:t>
            </a:r>
          </a:p>
        </p:txBody>
      </p:sp>
      <p:sp>
        <p:nvSpPr>
          <p:cNvPr id="2" name="Slide Number Placeholder 1"/>
          <p:cNvSpPr>
            <a:spLocks noGrp="1"/>
          </p:cNvSpPr>
          <p:nvPr>
            <p:ph type="sldNum" sz="quarter" idx="4"/>
          </p:nvPr>
        </p:nvSpPr>
        <p:spPr/>
        <p:txBody>
          <a:bodyPr/>
          <a:lstStyle/>
          <a:p>
            <a:fld id="{EAFF9662-E427-214F-A0F2-1EADCCA1E85B}" type="slidenum">
              <a:rPr lang="en-US" smtClean="0"/>
              <a:pPr/>
              <a:t>2</a:t>
            </a:fld>
            <a:endParaRPr lang="en-US" dirty="0"/>
          </a:p>
        </p:txBody>
      </p:sp>
    </p:spTree>
    <p:extLst>
      <p:ext uri="{BB962C8B-B14F-4D97-AF65-F5344CB8AC3E}">
        <p14:creationId xmlns:p14="http://schemas.microsoft.com/office/powerpoint/2010/main" val="2814966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AFF9662-E427-214F-A0F2-1EADCCA1E85B}" type="slidenum">
              <a:rPr lang="en-US" smtClean="0"/>
              <a:t>20</a:t>
            </a:fld>
            <a:endParaRPr lang="en-US" dirty="0"/>
          </a:p>
        </p:txBody>
      </p:sp>
      <p:sp>
        <p:nvSpPr>
          <p:cNvPr id="4" name="Content Placeholder 3"/>
          <p:cNvSpPr>
            <a:spLocks noGrp="1"/>
          </p:cNvSpPr>
          <p:nvPr>
            <p:ph sz="quarter" idx="15"/>
          </p:nvPr>
        </p:nvSpPr>
        <p:spPr/>
        <p:txBody>
          <a:bodyPr/>
          <a:lstStyle/>
          <a:p>
            <a:endParaRPr lang="en-AU"/>
          </a:p>
        </p:txBody>
      </p:sp>
      <p:pic>
        <p:nvPicPr>
          <p:cNvPr id="6" name="Content Placeholder 9">
            <a:extLst>
              <a:ext uri="{FF2B5EF4-FFF2-40B4-BE49-F238E27FC236}">
                <a16:creationId xmlns:a16="http://schemas.microsoft.com/office/drawing/2014/main" id="{51277840-1EB3-4D35-A901-8B4F3C62530B}"/>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701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Brainwork</a:t>
            </a:r>
            <a:endParaRPr lang="en-AU" dirty="0"/>
          </a:p>
        </p:txBody>
      </p:sp>
      <p:sp>
        <p:nvSpPr>
          <p:cNvPr id="3" name="Content Placeholder 2"/>
          <p:cNvSpPr>
            <a:spLocks noGrp="1"/>
          </p:cNvSpPr>
          <p:nvPr>
            <p:ph idx="1"/>
          </p:nvPr>
        </p:nvSpPr>
        <p:spPr/>
        <p:txBody>
          <a:bodyPr/>
          <a:lstStyle/>
          <a:p>
            <a:r>
              <a:rPr lang="en-AU" dirty="0"/>
              <a:t>Brainwork prediction forms</a:t>
            </a:r>
          </a:p>
          <a:p>
            <a:endParaRPr lang="en-AU" dirty="0"/>
          </a:p>
          <a:p>
            <a:r>
              <a:rPr lang="en-AU" dirty="0"/>
              <a:t>For the goal you chose at the last session, complete the </a:t>
            </a:r>
          </a:p>
          <a:p>
            <a:r>
              <a:rPr lang="en-AU" dirty="0"/>
              <a:t>exercise on the costs and benefits in the short-term and </a:t>
            </a:r>
          </a:p>
          <a:p>
            <a:r>
              <a:rPr lang="en-AU" dirty="0"/>
              <a:t>long-term for that goal. </a:t>
            </a:r>
          </a:p>
          <a:p>
            <a:endParaRPr lang="en-AU" dirty="0"/>
          </a:p>
          <a:p>
            <a:r>
              <a:rPr lang="en-AU" dirty="0"/>
              <a:t>Then, write out a simple plan you can follow to help you achieve the goal by the end of next week</a:t>
            </a:r>
          </a:p>
          <a:p>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21</a:t>
            </a:fld>
            <a:endParaRPr lang="en-US" dirty="0"/>
          </a:p>
        </p:txBody>
      </p:sp>
      <p:sp>
        <p:nvSpPr>
          <p:cNvPr id="6" name="TextBox 5"/>
          <p:cNvSpPr txBox="1"/>
          <p:nvPr/>
        </p:nvSpPr>
        <p:spPr>
          <a:xfrm>
            <a:off x="10610800" y="655807"/>
            <a:ext cx="1594884" cy="646331"/>
          </a:xfrm>
          <a:prstGeom prst="rect">
            <a:avLst/>
          </a:prstGeom>
          <a:noFill/>
        </p:spPr>
        <p:txBody>
          <a:bodyPr wrap="square" rtlCol="0">
            <a:spAutoFit/>
          </a:bodyPr>
          <a:lstStyle/>
          <a:p>
            <a:r>
              <a:rPr lang="en-AU" b="1" dirty="0">
                <a:solidFill>
                  <a:schemeClr val="accent1"/>
                </a:solidFill>
              </a:rPr>
              <a:t>Page 15 of  workbook</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92465" y="568380"/>
            <a:ext cx="818335" cy="821186"/>
          </a:xfrm>
          <a:prstGeom prst="rect">
            <a:avLst/>
          </a:prstGeom>
        </p:spPr>
      </p:pic>
    </p:spTree>
    <p:extLst>
      <p:ext uri="{BB962C8B-B14F-4D97-AF65-F5344CB8AC3E}">
        <p14:creationId xmlns:p14="http://schemas.microsoft.com/office/powerpoint/2010/main" val="4281320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964752681"/>
              </p:ext>
            </p:extLst>
          </p:nvPr>
        </p:nvGraphicFramePr>
        <p:xfrm>
          <a:off x="719668" y="1516969"/>
          <a:ext cx="10800000" cy="35184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386000">
                  <a:extLst>
                    <a:ext uri="{9D8B030D-6E8A-4147-A177-3AD203B41FA5}">
                      <a16:colId xmlns:a16="http://schemas.microsoft.com/office/drawing/2014/main" val="20003"/>
                    </a:ext>
                  </a:extLst>
                </a:gridCol>
                <a:gridCol w="1800000">
                  <a:extLst>
                    <a:ext uri="{9D8B030D-6E8A-4147-A177-3AD203B41FA5}">
                      <a16:colId xmlns:a16="http://schemas.microsoft.com/office/drawing/2014/main" val="20004"/>
                    </a:ext>
                  </a:extLst>
                </a:gridCol>
              </a:tblGrid>
              <a:tr h="37084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a:t>
                      </a:r>
                      <a:r>
                        <a:rPr lang="en-AU" sz="2000" baseline="0" dirty="0"/>
                        <a:t> </a:t>
                      </a:r>
                      <a:r>
                        <a:rPr lang="en-AU" sz="2000" dirty="0"/>
                        <a:t>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2000" dirty="0"/>
                        <a:t>Completed all 4 columns of the table and wrote down a simple plan to assist with completing the goal by then end of next week</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solidFill>
                            <a:schemeClr val="tx1"/>
                          </a:solidFill>
                        </a:rPr>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solidFill>
                            <a:schemeClr val="tx1"/>
                          </a:solidFill>
                        </a:rPr>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endParaRPr lang="en-AU" sz="2000" b="1"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US" sz="2000" dirty="0"/>
                        <a:t>Completed all 4 columns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solidFill>
                            <a:schemeClr val="tx1"/>
                          </a:solidFill>
                        </a:rPr>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solidFill>
                            <a:schemeClr val="tx1"/>
                          </a:solidFill>
                        </a:rPr>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370840">
                <a:tc>
                  <a:txBody>
                    <a:bodyPr/>
                    <a:lstStyle/>
                    <a:p>
                      <a:r>
                        <a:rPr lang="en-US" sz="2000" dirty="0"/>
                        <a:t>Completed 2-3 columns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solidFill>
                            <a:schemeClr val="tx1"/>
                          </a:solidFill>
                        </a:rPr>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solidFill>
                            <a:schemeClr val="tx1"/>
                          </a:solidFill>
                        </a:rPr>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370840">
                <a:tc>
                  <a:txBody>
                    <a:bodyPr/>
                    <a:lstStyle/>
                    <a:p>
                      <a:r>
                        <a:rPr lang="en-US" sz="2000" dirty="0"/>
                        <a:t>Completed 0-1 columns of the table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solidFill>
                            <a:schemeClr val="tx1"/>
                          </a:solidFill>
                        </a:rPr>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solidFill>
                            <a:schemeClr val="tx1"/>
                          </a:solidFill>
                        </a:rPr>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dirty="0"/>
              <a:t>Brainwork prediction</a:t>
            </a:r>
            <a:endParaRPr lang="en-AU" dirty="0"/>
          </a:p>
        </p:txBody>
      </p:sp>
      <p:sp>
        <p:nvSpPr>
          <p:cNvPr id="12" name="Content Placeholder 11"/>
          <p:cNvSpPr>
            <a:spLocks noGrp="1"/>
          </p:cNvSpPr>
          <p:nvPr>
            <p:ph idx="1"/>
          </p:nvPr>
        </p:nvSpPr>
        <p:spPr>
          <a:xfrm>
            <a:off x="719065" y="5168926"/>
            <a:ext cx="10800603" cy="1206855"/>
          </a:xfrm>
        </p:spPr>
        <p:txBody>
          <a:body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22</a:t>
            </a:fld>
            <a:endParaRPr lang="en-US" dirty="0"/>
          </a:p>
        </p:txBody>
      </p:sp>
      <p:sp>
        <p:nvSpPr>
          <p:cNvPr id="6" name="TextBox 5"/>
          <p:cNvSpPr txBox="1"/>
          <p:nvPr/>
        </p:nvSpPr>
        <p:spPr>
          <a:xfrm>
            <a:off x="719668" y="983302"/>
            <a:ext cx="6141070" cy="400110"/>
          </a:xfrm>
          <a:prstGeom prst="rect">
            <a:avLst/>
          </a:prstGeom>
          <a:noFill/>
        </p:spPr>
        <p:txBody>
          <a:bodyPr wrap="square" lIns="0" rtlCol="0">
            <a:spAutoFit/>
          </a:bodyPr>
          <a:lstStyle/>
          <a:p>
            <a:r>
              <a:rPr lang="en-US" sz="2000" b="1" dirty="0"/>
              <a:t>Short and long term costs and benefits</a:t>
            </a:r>
          </a:p>
        </p:txBody>
      </p:sp>
      <p:sp>
        <p:nvSpPr>
          <p:cNvPr id="7" name="Rounded Rectangle 6"/>
          <p:cNvSpPr/>
          <p:nvPr/>
        </p:nvSpPr>
        <p:spPr>
          <a:xfrm>
            <a:off x="8299833" y="1441514"/>
            <a:ext cx="1393372" cy="36693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9E03B15-15F3-4A3C-A5B8-CD9F4D1C9E80}"/>
              </a:ext>
            </a:extLst>
          </p:cNvPr>
          <p:cNvSpPr txBox="1"/>
          <p:nvPr/>
        </p:nvSpPr>
        <p:spPr>
          <a:xfrm>
            <a:off x="10610800" y="569232"/>
            <a:ext cx="1257675" cy="523220"/>
          </a:xfrm>
          <a:prstGeom prst="rect">
            <a:avLst/>
          </a:prstGeom>
          <a:noFill/>
        </p:spPr>
        <p:txBody>
          <a:bodyPr wrap="square" rtlCol="0">
            <a:spAutoFit/>
          </a:bodyPr>
          <a:lstStyle/>
          <a:p>
            <a:r>
              <a:rPr lang="en-AU" sz="1400" b="1" dirty="0">
                <a:solidFill>
                  <a:schemeClr val="accent1"/>
                </a:solidFill>
              </a:rPr>
              <a:t>Page 38 in workbook </a:t>
            </a:r>
          </a:p>
        </p:txBody>
      </p:sp>
      <p:pic>
        <p:nvPicPr>
          <p:cNvPr id="9" name="Picture 8">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4200" y="343152"/>
            <a:ext cx="792339" cy="795099"/>
          </a:xfrm>
          <a:prstGeom prst="rect">
            <a:avLst/>
          </a:prstGeom>
        </p:spPr>
      </p:pic>
    </p:spTree>
    <p:extLst>
      <p:ext uri="{BB962C8B-B14F-4D97-AF65-F5344CB8AC3E}">
        <p14:creationId xmlns:p14="http://schemas.microsoft.com/office/powerpoint/2010/main" val="1994492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AU"/>
              <a:t>End of Module 5</a:t>
            </a:r>
            <a:endParaRPr lang="en-AU" dirty="0"/>
          </a:p>
        </p:txBody>
      </p:sp>
      <p:sp>
        <p:nvSpPr>
          <p:cNvPr id="6" name="Content Placeholder 2"/>
          <p:cNvSpPr>
            <a:spLocks noGrp="1"/>
          </p:cNvSpPr>
          <p:nvPr>
            <p:ph sz="quarter" idx="16"/>
          </p:nvPr>
        </p:nvSpPr>
        <p:spPr>
          <a:prstGeom prst="rect">
            <a:avLst/>
          </a:prstGeom>
        </p:spPr>
        <p:txBody>
          <a:bodyPr anchor="ctr"/>
          <a:lstStyle>
            <a:lvl1pPr marL="0" indent="0" algn="r" defTabSz="1219170" rtl="0" eaLnBrk="1" latinLnBrk="0" hangingPunct="1">
              <a:spcBef>
                <a:spcPts val="800"/>
              </a:spcBef>
              <a:buClr>
                <a:schemeClr val="accent2"/>
              </a:buClr>
              <a:buFontTx/>
              <a:buNone/>
              <a:defRPr sz="2400" b="0"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1200" dirty="0"/>
          </a:p>
          <a:p>
            <a:r>
              <a:rPr lang="en-US" sz="1200" dirty="0"/>
              <a:t>July 2020</a:t>
            </a:r>
            <a:endParaRPr lang="en-AU" sz="1200" dirty="0"/>
          </a:p>
        </p:txBody>
      </p:sp>
    </p:spTree>
    <p:extLst>
      <p:ext uri="{BB962C8B-B14F-4D97-AF65-F5344CB8AC3E}">
        <p14:creationId xmlns:p14="http://schemas.microsoft.com/office/powerpoint/2010/main" val="33055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p:txBody>
          <a:bodyPr/>
          <a:lstStyle/>
          <a:p>
            <a:r>
              <a:rPr lang="en-AU" dirty="0"/>
              <a:t>Copyright</a:t>
            </a:r>
          </a:p>
        </p:txBody>
      </p:sp>
      <p:sp>
        <p:nvSpPr>
          <p:cNvPr id="5" name="Content Placeholder 4"/>
          <p:cNvSpPr>
            <a:spLocks noGrp="1"/>
          </p:cNvSpPr>
          <p:nvPr>
            <p:ph idx="1"/>
          </p:nvPr>
        </p:nvSpPr>
        <p:spPr>
          <a:xfrm>
            <a:off x="719667" y="1412777"/>
            <a:ext cx="10800603" cy="2016223"/>
          </a:xfrm>
        </p:spPr>
        <p:txBody>
          <a:bodyPr/>
          <a:lstStyle/>
          <a:p>
            <a:r>
              <a:rPr lang="en-AU" dirty="0"/>
              <a:t>This presentation is for use as part of the Alcohol and Drug Cognitive Enhancement (ACE) Program. No part may be copied or used for any other purpose without permission from the NSW Agency for Clinical Innovation. Contact via </a:t>
            </a:r>
            <a:r>
              <a:rPr lang="en-AU" dirty="0">
                <a:hlinkClick r:id="rId2"/>
              </a:rPr>
              <a:t>https://www.aci.health.nsw.gov.au/</a:t>
            </a:r>
            <a:r>
              <a:rPr lang="en-AU" dirty="0"/>
              <a:t> </a:t>
            </a:r>
          </a:p>
          <a:p>
            <a:endParaRPr lang="en-AU" dirty="0"/>
          </a:p>
          <a:p>
            <a:r>
              <a:rPr lang="en-AU" dirty="0"/>
              <a:t>The examples may be amended to suit local conditions.  </a:t>
            </a:r>
          </a:p>
        </p:txBody>
      </p:sp>
      <p:sp>
        <p:nvSpPr>
          <p:cNvPr id="4" name="Slide Number Placeholder 3"/>
          <p:cNvSpPr>
            <a:spLocks noGrp="1"/>
          </p:cNvSpPr>
          <p:nvPr>
            <p:ph type="sldNum" sz="quarter" idx="4"/>
          </p:nvPr>
        </p:nvSpPr>
        <p:spPr/>
        <p:txBody>
          <a:bodyPr/>
          <a:lstStyle/>
          <a:p>
            <a:pPr defTabSz="1219170"/>
            <a:fld id="{5EA579A0-2D03-40E0-9AF7-97C6E3FFE6EE}" type="slidenum">
              <a:rPr lang="en-AU" smtClean="0">
                <a:solidFill>
                  <a:srgbClr val="FFFFFF">
                    <a:lumMod val="50000"/>
                  </a:srgbClr>
                </a:solidFill>
              </a:rPr>
              <a:pPr defTabSz="1219170"/>
              <a:t>24</a:t>
            </a:fld>
            <a:endParaRPr lang="en-AU" dirty="0">
              <a:solidFill>
                <a:srgbClr val="FFFFFF">
                  <a:lumMod val="50000"/>
                </a:srgbClr>
              </a:solidFill>
            </a:endParaRPr>
          </a:p>
        </p:txBody>
      </p:sp>
      <p:pic>
        <p:nvPicPr>
          <p:cNvPr id="7" name="Content Placeholder 6">
            <a:extLst>
              <a:ext uri="{FF2B5EF4-FFF2-40B4-BE49-F238E27FC236}">
                <a16:creationId xmlns:a16="http://schemas.microsoft.com/office/drawing/2014/main" id="{69496BA2-ADF4-4AB6-A232-70AECF924D6D}"/>
              </a:ext>
            </a:extLst>
          </p:cNvPr>
          <p:cNvPicPr/>
          <p:nvPr/>
        </p:nvPicPr>
        <p:blipFill>
          <a:blip r:embed="rId3" cstate="screen">
            <a:extLst>
              <a:ext uri="{28A0092B-C50C-407E-A947-70E740481C1C}">
                <a14:useLocalDpi xmlns:a14="http://schemas.microsoft.com/office/drawing/2010/main"/>
              </a:ext>
            </a:extLst>
          </a:blip>
          <a:stretch>
            <a:fillRect/>
          </a:stretch>
        </p:blipFill>
        <p:spPr>
          <a:xfrm>
            <a:off x="719668" y="4749697"/>
            <a:ext cx="1087755" cy="720000"/>
          </a:xfrm>
          <a:prstGeom prst="rect">
            <a:avLst/>
          </a:prstGeom>
        </p:spPr>
      </p:pic>
      <p:sp>
        <p:nvSpPr>
          <p:cNvPr id="10" name="Content Placeholder 5"/>
          <p:cNvSpPr txBox="1">
            <a:spLocks/>
          </p:cNvSpPr>
          <p:nvPr/>
        </p:nvSpPr>
        <p:spPr>
          <a:xfrm>
            <a:off x="695325" y="3583035"/>
            <a:ext cx="8160643" cy="432495"/>
          </a:xfrm>
          <a:prstGeom prst="rect">
            <a:avLst/>
          </a:prstGeom>
        </p:spPr>
        <p:txBody>
          <a:bodyPr lIns="0" tIns="0" rIns="0" bIns="0" anchor="ctr"/>
          <a:lstStyle>
            <a:lvl1pPr marL="0" indent="0" algn="l" defTabSz="1219170" rtl="0" eaLnBrk="1" latinLnBrk="0" hangingPunct="1">
              <a:spcBef>
                <a:spcPts val="800"/>
              </a:spcBef>
              <a:buClr>
                <a:schemeClr val="accent2"/>
              </a:buClr>
              <a:buFontTx/>
              <a:buNone/>
              <a:defRPr sz="2400" b="1" kern="1200" spc="0" baseline="0">
                <a:solidFill>
                  <a:schemeClr val="accent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3733" kern="1200" spc="-133"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Image credits</a:t>
            </a:r>
          </a:p>
        </p:txBody>
      </p:sp>
      <p:sp>
        <p:nvSpPr>
          <p:cNvPr id="11" name="Content Placeholder 4"/>
          <p:cNvSpPr txBox="1">
            <a:spLocks/>
          </p:cNvSpPr>
          <p:nvPr/>
        </p:nvSpPr>
        <p:spPr>
          <a:xfrm>
            <a:off x="695324" y="4315452"/>
            <a:ext cx="10800603" cy="1755739"/>
          </a:xfrm>
          <a:prstGeom prst="rect">
            <a:avLst/>
          </a:prstGeom>
        </p:spPr>
        <p:txBody>
          <a:bodyPr lIns="0" tIns="0" rIns="0" bIns="0"/>
          <a:lstStyle>
            <a:lvl1pPr marL="0" indent="0" algn="l" defTabSz="1219170" rtl="0" eaLnBrk="1" latinLnBrk="0" hangingPunct="1">
              <a:spcBef>
                <a:spcPts val="800"/>
              </a:spcBef>
              <a:buClr>
                <a:schemeClr val="accent2"/>
              </a:buClr>
              <a:buFont typeface="Wingdings" panose="05000000000000000000" pitchFamily="2" charset="2"/>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b="1" dirty="0"/>
              <a:t>Shutterstock.com</a:t>
            </a:r>
          </a:p>
        </p:txBody>
      </p:sp>
      <p:pic>
        <p:nvPicPr>
          <p:cNvPr id="12" name="Content Placeholder 1"/>
          <p:cNvPicPr/>
          <p:nvPr/>
        </p:nvPicPr>
        <p:blipFill>
          <a:blip r:embed="rId4" cstate="screen">
            <a:extLst>
              <a:ext uri="{28A0092B-C50C-407E-A947-70E740481C1C}">
                <a14:useLocalDpi xmlns:a14="http://schemas.microsoft.com/office/drawing/2010/main"/>
              </a:ext>
            </a:extLst>
          </a:blip>
          <a:stretch>
            <a:fillRect/>
          </a:stretch>
        </p:blipFill>
        <p:spPr>
          <a:xfrm>
            <a:off x="2067212" y="4749697"/>
            <a:ext cx="720000" cy="720000"/>
          </a:xfrm>
          <a:prstGeom prst="rect">
            <a:avLst/>
          </a:prstGeom>
        </p:spPr>
      </p:pic>
      <p:pic>
        <p:nvPicPr>
          <p:cNvPr id="13" name="Content Placeholder 9">
            <a:extLst>
              <a:ext uri="{FF2B5EF4-FFF2-40B4-BE49-F238E27FC236}">
                <a16:creationId xmlns:a16="http://schemas.microsoft.com/office/drawing/2014/main" id="{51277840-1EB3-4D35-A901-8B4F3C62530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047001" y="4749697"/>
            <a:ext cx="1280000" cy="720000"/>
          </a:xfrm>
          <a:prstGeom prst="rect">
            <a:avLst/>
          </a:prstGeom>
        </p:spPr>
      </p:pic>
      <p:sp>
        <p:nvSpPr>
          <p:cNvPr id="2" name="TextBox 1">
            <a:extLst>
              <a:ext uri="{FF2B5EF4-FFF2-40B4-BE49-F238E27FC236}">
                <a16:creationId xmlns:a16="http://schemas.microsoft.com/office/drawing/2014/main" id="{00BC9849-4D43-474E-F797-358EAC4DE54A}"/>
              </a:ext>
            </a:extLst>
          </p:cNvPr>
          <p:cNvSpPr txBox="1"/>
          <p:nvPr/>
        </p:nvSpPr>
        <p:spPr>
          <a:xfrm>
            <a:off x="671730" y="3213703"/>
            <a:ext cx="5502456" cy="400110"/>
          </a:xfrm>
          <a:prstGeom prst="rect">
            <a:avLst/>
          </a:prstGeom>
          <a:noFill/>
        </p:spPr>
        <p:txBody>
          <a:bodyPr wrap="square" rtlCol="0">
            <a:spAutoFit/>
          </a:bodyPr>
          <a:lstStyle/>
          <a:p>
            <a:r>
              <a:rPr lang="en-AU" sz="1000" dirty="0"/>
              <a:t>Published Mar 2018. Next Review 2028. © State of NSW (Agency for Clinical Innovation) and</a:t>
            </a:r>
          </a:p>
          <a:p>
            <a:r>
              <a:rPr lang="en-AU" sz="1000" dirty="0"/>
              <a:t>Advanced Neuropsychological Treatment Services</a:t>
            </a:r>
          </a:p>
        </p:txBody>
      </p:sp>
    </p:spTree>
    <p:extLst>
      <p:ext uri="{BB962C8B-B14F-4D97-AF65-F5344CB8AC3E}">
        <p14:creationId xmlns:p14="http://schemas.microsoft.com/office/powerpoint/2010/main" val="805787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3098133352"/>
              </p:ext>
            </p:extLst>
          </p:nvPr>
        </p:nvGraphicFramePr>
        <p:xfrm>
          <a:off x="695325" y="1401031"/>
          <a:ext cx="10800000" cy="38232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386000">
                  <a:extLst>
                    <a:ext uri="{9D8B030D-6E8A-4147-A177-3AD203B41FA5}">
                      <a16:colId xmlns:a16="http://schemas.microsoft.com/office/drawing/2014/main" val="20003"/>
                    </a:ext>
                  </a:extLst>
                </a:gridCol>
                <a:gridCol w="1800000">
                  <a:extLst>
                    <a:ext uri="{9D8B030D-6E8A-4147-A177-3AD203B41FA5}">
                      <a16:colId xmlns:a16="http://schemas.microsoft.com/office/drawing/2014/main" val="20004"/>
                    </a:ext>
                  </a:extLst>
                </a:gridCol>
              </a:tblGrid>
              <a:tr h="79200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000" dirty="0"/>
                        <a:t>Selected a goal, wrote it out in more detail, how often you do the goal </a:t>
                      </a:r>
                      <a:r>
                        <a:rPr lang="en-US" sz="2000" dirty="0" err="1"/>
                        <a:t>behaviour</a:t>
                      </a:r>
                      <a:r>
                        <a:rPr lang="en-US" sz="2000" dirty="0"/>
                        <a:t> per day/week, and the </a:t>
                      </a:r>
                      <a:r>
                        <a:rPr lang="en-AU" sz="2000" dirty="0"/>
                        <a:t>most you could realistically do this </a:t>
                      </a:r>
                      <a:endParaRPr lang="en-US" sz="2000"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US" sz="2000" dirty="0"/>
                        <a:t>Selected a goal, wrote it out in more detail, and how often you do the goal </a:t>
                      </a:r>
                      <a:r>
                        <a:rPr lang="en-US" sz="2000" dirty="0" err="1"/>
                        <a:t>behaviour</a:t>
                      </a:r>
                      <a:r>
                        <a:rPr lang="en-US" sz="2000" dirty="0"/>
                        <a:t> per day or week</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0">
                <a:tc>
                  <a:txBody>
                    <a:bodyPr/>
                    <a:lstStyle/>
                    <a:p>
                      <a:r>
                        <a:rPr lang="en-US" sz="2000" dirty="0"/>
                        <a:t>Selected a goal and wrote out the goal in more detail</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0">
                <a:tc>
                  <a:txBody>
                    <a:bodyPr/>
                    <a:lstStyle/>
                    <a:p>
                      <a:r>
                        <a:rPr lang="en-US" sz="2000" dirty="0"/>
                        <a:t>Did nothing or selected a goal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dirty="0"/>
              <a:t>Brainwork outcome</a:t>
            </a:r>
            <a:endParaRPr lang="en-AU" dirty="0"/>
          </a:p>
        </p:txBody>
      </p:sp>
      <p:sp>
        <p:nvSpPr>
          <p:cNvPr id="12" name="Content Placeholder 11"/>
          <p:cNvSpPr>
            <a:spLocks noGrp="1"/>
          </p:cNvSpPr>
          <p:nvPr>
            <p:ph idx="1"/>
          </p:nvPr>
        </p:nvSpPr>
        <p:spPr>
          <a:xfrm>
            <a:off x="724598" y="5323991"/>
            <a:ext cx="10800603" cy="1191520"/>
          </a:xfrm>
        </p:spPr>
        <p:txBody>
          <a:body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3</a:t>
            </a:fld>
            <a:endParaRPr lang="en-US" dirty="0"/>
          </a:p>
        </p:txBody>
      </p:sp>
      <p:sp>
        <p:nvSpPr>
          <p:cNvPr id="6" name="TextBox 5"/>
          <p:cNvSpPr txBox="1"/>
          <p:nvPr/>
        </p:nvSpPr>
        <p:spPr>
          <a:xfrm>
            <a:off x="724598" y="986244"/>
            <a:ext cx="3769747" cy="400110"/>
          </a:xfrm>
          <a:prstGeom prst="rect">
            <a:avLst/>
          </a:prstGeom>
          <a:noFill/>
        </p:spPr>
        <p:txBody>
          <a:bodyPr wrap="square" lIns="0" rtlCol="0">
            <a:spAutoFit/>
          </a:bodyPr>
          <a:lstStyle/>
          <a:p>
            <a:r>
              <a:rPr lang="en-US" sz="2000" b="1" dirty="0"/>
              <a:t>What is the GAP</a:t>
            </a:r>
            <a:r>
              <a:rPr lang="en-US" b="1" dirty="0"/>
              <a:t>?</a:t>
            </a:r>
          </a:p>
        </p:txBody>
      </p:sp>
      <p:sp>
        <p:nvSpPr>
          <p:cNvPr id="8" name="Oval 7"/>
          <p:cNvSpPr/>
          <p:nvPr/>
        </p:nvSpPr>
        <p:spPr>
          <a:xfrm>
            <a:off x="8812859" y="3601383"/>
            <a:ext cx="360000" cy="360000"/>
          </a:xfrm>
          <a:prstGeom prst="ellipse">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7423140" y="3601383"/>
            <a:ext cx="360000" cy="360000"/>
          </a:xfrm>
          <a:prstGeom prst="ellipse">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2E5DABC-63DF-7B4A-81AF-08FAE091A3E8}"/>
              </a:ext>
            </a:extLst>
          </p:cNvPr>
          <p:cNvSpPr txBox="1"/>
          <p:nvPr/>
        </p:nvSpPr>
        <p:spPr>
          <a:xfrm>
            <a:off x="8153828" y="3077971"/>
            <a:ext cx="354421" cy="1477328"/>
          </a:xfrm>
          <a:prstGeom prst="rect">
            <a:avLst/>
          </a:prstGeom>
          <a:solidFill>
            <a:schemeClr val="bg1"/>
          </a:solidFill>
          <a:ln w="34925">
            <a:solidFill>
              <a:schemeClr val="accent1"/>
            </a:solidFill>
          </a:ln>
        </p:spPr>
        <p:txBody>
          <a:bodyPr wrap="square" rtlCol="0">
            <a:spAutoFit/>
          </a:bodyPr>
          <a:lstStyle/>
          <a:p>
            <a:pPr algn="ctr"/>
            <a:r>
              <a:rPr lang="en-US" dirty="0"/>
              <a:t>MINUS</a:t>
            </a:r>
          </a:p>
        </p:txBody>
      </p:sp>
      <p:sp>
        <p:nvSpPr>
          <p:cNvPr id="14" name="Oval 13"/>
          <p:cNvSpPr/>
          <p:nvPr/>
        </p:nvSpPr>
        <p:spPr>
          <a:xfrm>
            <a:off x="10408954" y="3545633"/>
            <a:ext cx="360000" cy="360000"/>
          </a:xfrm>
          <a:prstGeom prst="ellipse">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A9E03B15-15F3-4A3C-A5B8-CD9F4D1C9E80}"/>
              </a:ext>
            </a:extLst>
          </p:cNvPr>
          <p:cNvSpPr txBox="1"/>
          <p:nvPr/>
        </p:nvSpPr>
        <p:spPr>
          <a:xfrm>
            <a:off x="10588954" y="547647"/>
            <a:ext cx="1257675" cy="523220"/>
          </a:xfrm>
          <a:prstGeom prst="rect">
            <a:avLst/>
          </a:prstGeom>
          <a:noFill/>
        </p:spPr>
        <p:txBody>
          <a:bodyPr wrap="square" rtlCol="0">
            <a:spAutoFit/>
          </a:bodyPr>
          <a:lstStyle/>
          <a:p>
            <a:r>
              <a:rPr lang="en-AU" sz="1400" b="1" dirty="0">
                <a:solidFill>
                  <a:schemeClr val="accent1"/>
                </a:solidFill>
              </a:rPr>
              <a:t>Page 37 in workbook  </a:t>
            </a:r>
          </a:p>
        </p:txBody>
      </p:sp>
      <p:pic>
        <p:nvPicPr>
          <p:cNvPr id="13" name="Picture 12">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18461" y="381401"/>
            <a:ext cx="792339" cy="795099"/>
          </a:xfrm>
          <a:prstGeom prst="rect">
            <a:avLst/>
          </a:prstGeom>
        </p:spPr>
      </p:pic>
    </p:spTree>
    <p:extLst>
      <p:ext uri="{BB962C8B-B14F-4D97-AF65-F5344CB8AC3E}">
        <p14:creationId xmlns:p14="http://schemas.microsoft.com/office/powerpoint/2010/main" val="2758740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4</a:t>
            </a:fld>
            <a:endParaRPr lang="en-US" dirty="0"/>
          </a:p>
        </p:txBody>
      </p:sp>
      <p:sp>
        <p:nvSpPr>
          <p:cNvPr id="6" name="Content Placeholder 5"/>
          <p:cNvSpPr>
            <a:spLocks noGrp="1"/>
          </p:cNvSpPr>
          <p:nvPr>
            <p:ph sz="quarter" idx="16"/>
          </p:nvPr>
        </p:nvSpPr>
        <p:spPr/>
        <p:txBody>
          <a:bodyPr/>
          <a:lstStyle/>
          <a:p>
            <a:r>
              <a:rPr lang="en-US"/>
              <a:t>Complete the story…</a:t>
            </a:r>
            <a:endParaRPr lang="en-AU" dirty="0"/>
          </a:p>
        </p:txBody>
      </p:sp>
      <p:sp>
        <p:nvSpPr>
          <p:cNvPr id="3" name="Content Placeholder 2"/>
          <p:cNvSpPr>
            <a:spLocks noGrp="1"/>
          </p:cNvSpPr>
          <p:nvPr>
            <p:ph idx="1"/>
          </p:nvPr>
        </p:nvSpPr>
        <p:spPr>
          <a:xfrm>
            <a:off x="719668" y="1412777"/>
            <a:ext cx="9585868" cy="4512017"/>
          </a:xfrm>
        </p:spPr>
        <p:txBody>
          <a:bodyPr/>
          <a:lstStyle/>
          <a:p>
            <a:pPr marL="342900" indent="-342900">
              <a:buFont typeface="Arial" panose="020B0604020202020204" pitchFamily="34" charset="0"/>
              <a:buChar char="•"/>
            </a:pPr>
            <a:r>
              <a:rPr lang="en-AU" dirty="0"/>
              <a:t>Finish the story so that it has a beginning, middle and end. </a:t>
            </a:r>
          </a:p>
          <a:p>
            <a:pPr marL="342900" indent="-342900">
              <a:buFont typeface="Arial" panose="020B0604020202020204" pitchFamily="34" charset="0"/>
              <a:buChar char="•"/>
            </a:pPr>
            <a:r>
              <a:rPr lang="en-AU" dirty="0"/>
              <a:t>You can write a sentence or two, just a few words as a prompt, or you can even draw pictures if you like.</a:t>
            </a:r>
          </a:p>
          <a:p>
            <a:pPr marL="342900" indent="-342900">
              <a:buFont typeface="Arial" panose="020B0604020202020204" pitchFamily="34" charset="0"/>
              <a:buChar char="•"/>
            </a:pPr>
            <a:r>
              <a:rPr lang="en-AU" dirty="0"/>
              <a:t>You will have 90 seconds to complete the short story. </a:t>
            </a:r>
          </a:p>
          <a:p>
            <a:pPr marL="342900" indent="-342900">
              <a:buFont typeface="Arial" panose="020B0604020202020204" pitchFamily="34" charset="0"/>
              <a:buChar char="•"/>
            </a:pPr>
            <a:r>
              <a:rPr lang="en-AU" dirty="0"/>
              <a:t>You don’t have to tell your story to anyone else.</a:t>
            </a:r>
          </a:p>
          <a:p>
            <a:pPr marL="342900" indent="-342900">
              <a:buFont typeface="Arial" panose="020B0604020202020204" pitchFamily="34" charset="0"/>
              <a:buChar char="•"/>
            </a:pPr>
            <a:r>
              <a:rPr lang="en-AU" dirty="0"/>
              <a:t>Be as creative as you want!</a:t>
            </a:r>
          </a:p>
        </p:txBody>
      </p:sp>
      <p:sp>
        <p:nvSpPr>
          <p:cNvPr id="5" name="TextBox 4"/>
          <p:cNvSpPr txBox="1"/>
          <p:nvPr/>
        </p:nvSpPr>
        <p:spPr>
          <a:xfrm>
            <a:off x="10610800" y="699712"/>
            <a:ext cx="1594884" cy="584775"/>
          </a:xfrm>
          <a:prstGeom prst="rect">
            <a:avLst/>
          </a:prstGeom>
          <a:noFill/>
        </p:spPr>
        <p:txBody>
          <a:bodyPr wrap="square" rtlCol="0">
            <a:spAutoFit/>
          </a:bodyPr>
          <a:lstStyle/>
          <a:p>
            <a:r>
              <a:rPr lang="en-AU" sz="1600" b="1" dirty="0">
                <a:solidFill>
                  <a:schemeClr val="bg1"/>
                </a:solidFill>
              </a:rPr>
              <a:t>Page 11 of workbook</a:t>
            </a:r>
          </a:p>
        </p:txBody>
      </p:sp>
      <p:pic>
        <p:nvPicPr>
          <p:cNvPr id="7" name="Picture 6">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4200" y="561222"/>
            <a:ext cx="792339" cy="795099"/>
          </a:xfrm>
          <a:prstGeom prst="rect">
            <a:avLst/>
          </a:prstGeom>
        </p:spPr>
      </p:pic>
    </p:spTree>
    <p:extLst>
      <p:ext uri="{BB962C8B-B14F-4D97-AF65-F5344CB8AC3E}">
        <p14:creationId xmlns:p14="http://schemas.microsoft.com/office/powerpoint/2010/main" val="293845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5</a:t>
            </a:fld>
            <a:endParaRPr lang="en-US" dirty="0"/>
          </a:p>
        </p:txBody>
      </p:sp>
      <p:sp>
        <p:nvSpPr>
          <p:cNvPr id="5" name="Content Placeholder 4"/>
          <p:cNvSpPr>
            <a:spLocks noGrp="1"/>
          </p:cNvSpPr>
          <p:nvPr>
            <p:ph sz="quarter" idx="16"/>
          </p:nvPr>
        </p:nvSpPr>
        <p:spPr/>
        <p:txBody>
          <a:bodyPr/>
          <a:lstStyle/>
          <a:p>
            <a:r>
              <a:rPr lang="en-US"/>
              <a:t>Complete the story…</a:t>
            </a:r>
            <a:endParaRPr lang="en-AU" dirty="0"/>
          </a:p>
        </p:txBody>
      </p:sp>
      <p:sp>
        <p:nvSpPr>
          <p:cNvPr id="3" name="Content Placeholder 2"/>
          <p:cNvSpPr>
            <a:spLocks noGrp="1"/>
          </p:cNvSpPr>
          <p:nvPr>
            <p:ph idx="1"/>
          </p:nvPr>
        </p:nvSpPr>
        <p:spPr>
          <a:xfrm>
            <a:off x="719667" y="1412777"/>
            <a:ext cx="9536441" cy="4512017"/>
          </a:xfrm>
        </p:spPr>
        <p:txBody>
          <a:bodyPr/>
          <a:lstStyle/>
          <a:p>
            <a:r>
              <a:rPr lang="en-AU" b="1" dirty="0"/>
              <a:t>Story 1</a:t>
            </a:r>
          </a:p>
          <a:p>
            <a:endParaRPr lang="en-AU" dirty="0"/>
          </a:p>
          <a:p>
            <a:r>
              <a:rPr lang="en-AU" dirty="0"/>
              <a:t>“At three o’clock one bright sunny afternoon in November, two people were walking near the edge of town…”</a:t>
            </a:r>
          </a:p>
        </p:txBody>
      </p:sp>
      <p:sp>
        <p:nvSpPr>
          <p:cNvPr id="6" name="TextBox 5"/>
          <p:cNvSpPr txBox="1"/>
          <p:nvPr/>
        </p:nvSpPr>
        <p:spPr>
          <a:xfrm>
            <a:off x="10610800" y="709990"/>
            <a:ext cx="1594884" cy="584775"/>
          </a:xfrm>
          <a:prstGeom prst="rect">
            <a:avLst/>
          </a:prstGeom>
          <a:noFill/>
        </p:spPr>
        <p:txBody>
          <a:bodyPr wrap="square" rtlCol="0">
            <a:spAutoFit/>
          </a:bodyPr>
          <a:lstStyle/>
          <a:p>
            <a:r>
              <a:rPr lang="en-AU" sz="1600" b="1" dirty="0">
                <a:solidFill>
                  <a:schemeClr val="bg1"/>
                </a:solidFill>
              </a:rPr>
              <a:t>Page 11 of workbook</a:t>
            </a:r>
          </a:p>
        </p:txBody>
      </p:sp>
      <p:pic>
        <p:nvPicPr>
          <p:cNvPr id="7" name="Picture 6">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4200" y="561222"/>
            <a:ext cx="792339" cy="795099"/>
          </a:xfrm>
          <a:prstGeom prst="rect">
            <a:avLst/>
          </a:prstGeom>
        </p:spPr>
      </p:pic>
    </p:spTree>
    <p:extLst>
      <p:ext uri="{BB962C8B-B14F-4D97-AF65-F5344CB8AC3E}">
        <p14:creationId xmlns:p14="http://schemas.microsoft.com/office/powerpoint/2010/main" val="984456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6</a:t>
            </a:fld>
            <a:endParaRPr lang="en-US" dirty="0"/>
          </a:p>
        </p:txBody>
      </p:sp>
      <p:sp>
        <p:nvSpPr>
          <p:cNvPr id="5" name="Content Placeholder 4"/>
          <p:cNvSpPr>
            <a:spLocks noGrp="1"/>
          </p:cNvSpPr>
          <p:nvPr>
            <p:ph sz="quarter" idx="16"/>
          </p:nvPr>
        </p:nvSpPr>
        <p:spPr/>
        <p:txBody>
          <a:bodyPr/>
          <a:lstStyle/>
          <a:p>
            <a:r>
              <a:rPr lang="en-US"/>
              <a:t>Complete the story…</a:t>
            </a:r>
            <a:endParaRPr lang="en-AU" dirty="0"/>
          </a:p>
        </p:txBody>
      </p:sp>
      <p:sp>
        <p:nvSpPr>
          <p:cNvPr id="3" name="Content Placeholder 2"/>
          <p:cNvSpPr>
            <a:spLocks noGrp="1"/>
          </p:cNvSpPr>
          <p:nvPr>
            <p:ph idx="1"/>
          </p:nvPr>
        </p:nvSpPr>
        <p:spPr/>
        <p:txBody>
          <a:bodyPr/>
          <a:lstStyle/>
          <a:p>
            <a:r>
              <a:rPr lang="en-AU" b="1" dirty="0"/>
              <a:t>Story 2</a:t>
            </a:r>
          </a:p>
          <a:p>
            <a:endParaRPr lang="en-AU" dirty="0"/>
          </a:p>
          <a:p>
            <a:r>
              <a:rPr lang="en-AU" dirty="0"/>
              <a:t>“Ten o’clock one morning Alice met her friend Jerry near the centre of town…” </a:t>
            </a:r>
          </a:p>
        </p:txBody>
      </p:sp>
      <p:sp>
        <p:nvSpPr>
          <p:cNvPr id="6" name="TextBox 5"/>
          <p:cNvSpPr txBox="1"/>
          <p:nvPr/>
        </p:nvSpPr>
        <p:spPr>
          <a:xfrm>
            <a:off x="10722828" y="686720"/>
            <a:ext cx="1594884" cy="584775"/>
          </a:xfrm>
          <a:prstGeom prst="rect">
            <a:avLst/>
          </a:prstGeom>
          <a:noFill/>
        </p:spPr>
        <p:txBody>
          <a:bodyPr wrap="square" rtlCol="0">
            <a:spAutoFit/>
          </a:bodyPr>
          <a:lstStyle/>
          <a:p>
            <a:r>
              <a:rPr lang="en-AU" sz="1600" b="1" dirty="0">
                <a:solidFill>
                  <a:schemeClr val="bg1"/>
                </a:solidFill>
              </a:rPr>
              <a:t>Page 11 of workbook</a:t>
            </a:r>
          </a:p>
        </p:txBody>
      </p:sp>
      <p:pic>
        <p:nvPicPr>
          <p:cNvPr id="7" name="Picture 6">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4200" y="561222"/>
            <a:ext cx="792339" cy="795099"/>
          </a:xfrm>
          <a:prstGeom prst="rect">
            <a:avLst/>
          </a:prstGeom>
        </p:spPr>
      </p:pic>
    </p:spTree>
    <p:extLst>
      <p:ext uri="{BB962C8B-B14F-4D97-AF65-F5344CB8AC3E}">
        <p14:creationId xmlns:p14="http://schemas.microsoft.com/office/powerpoint/2010/main" val="106886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7</a:t>
            </a:fld>
            <a:endParaRPr lang="en-US" dirty="0"/>
          </a:p>
        </p:txBody>
      </p:sp>
      <p:sp>
        <p:nvSpPr>
          <p:cNvPr id="5" name="Content Placeholder 4"/>
          <p:cNvSpPr>
            <a:spLocks noGrp="1"/>
          </p:cNvSpPr>
          <p:nvPr>
            <p:ph sz="quarter" idx="16"/>
          </p:nvPr>
        </p:nvSpPr>
        <p:spPr/>
        <p:txBody>
          <a:bodyPr/>
          <a:lstStyle/>
          <a:p>
            <a:r>
              <a:rPr lang="en-US"/>
              <a:t>Complete the story…</a:t>
            </a:r>
            <a:endParaRPr lang="en-AU" dirty="0"/>
          </a:p>
        </p:txBody>
      </p:sp>
      <p:sp>
        <p:nvSpPr>
          <p:cNvPr id="3" name="Content Placeholder 2"/>
          <p:cNvSpPr>
            <a:spLocks noGrp="1"/>
          </p:cNvSpPr>
          <p:nvPr>
            <p:ph idx="1"/>
          </p:nvPr>
        </p:nvSpPr>
        <p:spPr>
          <a:xfrm>
            <a:off x="719668" y="1412777"/>
            <a:ext cx="10784474" cy="4512017"/>
          </a:xfrm>
        </p:spPr>
        <p:txBody>
          <a:bodyPr/>
          <a:lstStyle/>
          <a:p>
            <a:r>
              <a:rPr lang="en-AU" b="1" dirty="0"/>
              <a:t>Story 3 </a:t>
            </a:r>
          </a:p>
          <a:p>
            <a:endParaRPr lang="en-AU" dirty="0"/>
          </a:p>
          <a:p>
            <a:r>
              <a:rPr lang="en-AU" dirty="0"/>
              <a:t>“Joe is having a cup of coffee in a restaurant and thinking of the time to come when…”</a:t>
            </a:r>
          </a:p>
        </p:txBody>
      </p:sp>
      <p:sp>
        <p:nvSpPr>
          <p:cNvPr id="6" name="TextBox 5"/>
          <p:cNvSpPr txBox="1"/>
          <p:nvPr/>
        </p:nvSpPr>
        <p:spPr>
          <a:xfrm>
            <a:off x="10610800" y="725346"/>
            <a:ext cx="1594884" cy="584775"/>
          </a:xfrm>
          <a:prstGeom prst="rect">
            <a:avLst/>
          </a:prstGeom>
          <a:noFill/>
        </p:spPr>
        <p:txBody>
          <a:bodyPr wrap="square" rtlCol="0">
            <a:spAutoFit/>
          </a:bodyPr>
          <a:lstStyle/>
          <a:p>
            <a:r>
              <a:rPr lang="en-AU" sz="1600" b="1" dirty="0">
                <a:solidFill>
                  <a:schemeClr val="bg1"/>
                </a:solidFill>
              </a:rPr>
              <a:t>Page 11 of workbook</a:t>
            </a:r>
          </a:p>
        </p:txBody>
      </p:sp>
      <p:pic>
        <p:nvPicPr>
          <p:cNvPr id="7" name="Picture 6">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4200" y="561222"/>
            <a:ext cx="792339" cy="795099"/>
          </a:xfrm>
          <a:prstGeom prst="rect">
            <a:avLst/>
          </a:prstGeom>
        </p:spPr>
      </p:pic>
    </p:spTree>
    <p:extLst>
      <p:ext uri="{BB962C8B-B14F-4D97-AF65-F5344CB8AC3E}">
        <p14:creationId xmlns:p14="http://schemas.microsoft.com/office/powerpoint/2010/main" val="2837221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8</a:t>
            </a:fld>
            <a:endParaRPr lang="en-US" dirty="0"/>
          </a:p>
        </p:txBody>
      </p:sp>
      <p:sp>
        <p:nvSpPr>
          <p:cNvPr id="5" name="Content Placeholder 4"/>
          <p:cNvSpPr>
            <a:spLocks noGrp="1"/>
          </p:cNvSpPr>
          <p:nvPr>
            <p:ph sz="quarter" idx="16"/>
          </p:nvPr>
        </p:nvSpPr>
        <p:spPr/>
        <p:txBody>
          <a:bodyPr/>
          <a:lstStyle/>
          <a:p>
            <a:r>
              <a:rPr lang="en-US"/>
              <a:t>Complete the story…</a:t>
            </a:r>
            <a:endParaRPr lang="en-AU" dirty="0"/>
          </a:p>
        </p:txBody>
      </p:sp>
      <p:sp>
        <p:nvSpPr>
          <p:cNvPr id="3" name="Content Placeholder 2"/>
          <p:cNvSpPr>
            <a:spLocks noGrp="1"/>
          </p:cNvSpPr>
          <p:nvPr>
            <p:ph idx="1"/>
          </p:nvPr>
        </p:nvSpPr>
        <p:spPr/>
        <p:txBody>
          <a:bodyPr/>
          <a:lstStyle/>
          <a:p>
            <a:r>
              <a:rPr lang="en-AU" b="1" dirty="0"/>
              <a:t>Story 4</a:t>
            </a:r>
          </a:p>
          <a:p>
            <a:endParaRPr lang="en-AU" dirty="0"/>
          </a:p>
          <a:p>
            <a:r>
              <a:rPr lang="en-AU" dirty="0"/>
              <a:t>“After waking, Belinda began to think about her future. </a:t>
            </a:r>
          </a:p>
          <a:p>
            <a:r>
              <a:rPr lang="en-AU" dirty="0"/>
              <a:t>In general she expected to…” </a:t>
            </a:r>
          </a:p>
          <a:p>
            <a:endParaRPr lang="en-US" dirty="0"/>
          </a:p>
        </p:txBody>
      </p:sp>
      <p:sp>
        <p:nvSpPr>
          <p:cNvPr id="6" name="TextBox 5"/>
          <p:cNvSpPr txBox="1"/>
          <p:nvPr/>
        </p:nvSpPr>
        <p:spPr>
          <a:xfrm>
            <a:off x="10597116" y="709990"/>
            <a:ext cx="1594884" cy="584775"/>
          </a:xfrm>
          <a:prstGeom prst="rect">
            <a:avLst/>
          </a:prstGeom>
          <a:noFill/>
        </p:spPr>
        <p:txBody>
          <a:bodyPr wrap="square" rtlCol="0">
            <a:spAutoFit/>
          </a:bodyPr>
          <a:lstStyle/>
          <a:p>
            <a:r>
              <a:rPr lang="en-AU" sz="1600" b="1" dirty="0">
                <a:solidFill>
                  <a:schemeClr val="bg1"/>
                </a:solidFill>
              </a:rPr>
              <a:t>Page 11 of workbook</a:t>
            </a:r>
          </a:p>
        </p:txBody>
      </p:sp>
      <p:pic>
        <p:nvPicPr>
          <p:cNvPr id="7" name="Picture 6">
            <a:extLst>
              <a:ext uri="{FF2B5EF4-FFF2-40B4-BE49-F238E27FC236}">
                <a16:creationId xmlns:a16="http://schemas.microsoft.com/office/drawing/2014/main" id="{7F33548A-C807-4D2B-8B32-58568AF0BA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74200" y="561222"/>
            <a:ext cx="792339" cy="795099"/>
          </a:xfrm>
          <a:prstGeom prst="rect">
            <a:avLst/>
          </a:prstGeom>
        </p:spPr>
      </p:pic>
    </p:spTree>
    <p:extLst>
      <p:ext uri="{BB962C8B-B14F-4D97-AF65-F5344CB8AC3E}">
        <p14:creationId xmlns:p14="http://schemas.microsoft.com/office/powerpoint/2010/main" val="70756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Complete the story…</a:t>
            </a:r>
            <a:endParaRPr lang="en-AU" dirty="0"/>
          </a:p>
        </p:txBody>
      </p:sp>
      <p:sp>
        <p:nvSpPr>
          <p:cNvPr id="3" name="Content Placeholder 2"/>
          <p:cNvSpPr>
            <a:spLocks noGrp="1"/>
          </p:cNvSpPr>
          <p:nvPr>
            <p:ph idx="1"/>
          </p:nvPr>
        </p:nvSpPr>
        <p:spPr/>
        <p:txBody>
          <a:bodyPr/>
          <a:lstStyle/>
          <a:p>
            <a:pPr>
              <a:lnSpc>
                <a:spcPct val="150000"/>
              </a:lnSpc>
              <a:spcBef>
                <a:spcPts val="1800"/>
              </a:spcBef>
            </a:pPr>
            <a:r>
              <a:rPr lang="en-AU" dirty="0"/>
              <a:t>How long a time was involved in your stories – not in telling them but in the actions described?</a:t>
            </a:r>
          </a:p>
          <a:p>
            <a:pPr>
              <a:lnSpc>
                <a:spcPct val="150000"/>
              </a:lnSpc>
              <a:spcBef>
                <a:spcPts val="1800"/>
              </a:spcBef>
            </a:pPr>
            <a:r>
              <a:rPr lang="en-AU" dirty="0"/>
              <a:t>Let’s start with Story 1. How much time went by between the beginning and end of the story?</a:t>
            </a:r>
          </a:p>
          <a:p>
            <a:pPr>
              <a:lnSpc>
                <a:spcPct val="150000"/>
              </a:lnSpc>
              <a:spcBef>
                <a:spcPts val="1800"/>
              </a:spcBef>
            </a:pPr>
            <a:r>
              <a:rPr lang="en-AU" dirty="0"/>
              <a:t>And in Story 2, how much time went by from the beginning to the end of the story?</a:t>
            </a:r>
          </a:p>
          <a:p>
            <a:pPr>
              <a:lnSpc>
                <a:spcPct val="150000"/>
              </a:lnSpc>
              <a:spcBef>
                <a:spcPts val="1800"/>
              </a:spcBef>
            </a:pPr>
            <a:r>
              <a:rPr lang="en-AU" dirty="0"/>
              <a:t>In Story 3, how much further ahead is Joe thinking?</a:t>
            </a:r>
          </a:p>
          <a:p>
            <a:pPr>
              <a:lnSpc>
                <a:spcPct val="150000"/>
              </a:lnSpc>
              <a:spcBef>
                <a:spcPts val="1800"/>
              </a:spcBef>
            </a:pPr>
            <a:r>
              <a:rPr lang="en-AU" dirty="0"/>
              <a:t>And in Story 4, how much further ahead was Belinda thinking?</a:t>
            </a:r>
          </a:p>
        </p:txBody>
      </p:sp>
      <p:sp>
        <p:nvSpPr>
          <p:cNvPr id="4" name="Slide Number Placeholder 3"/>
          <p:cNvSpPr>
            <a:spLocks noGrp="1"/>
          </p:cNvSpPr>
          <p:nvPr>
            <p:ph type="sldNum" sz="quarter" idx="4"/>
          </p:nvPr>
        </p:nvSpPr>
        <p:spPr/>
        <p:txBody>
          <a:bodyPr/>
          <a:lstStyle/>
          <a:p>
            <a:fld id="{EAFF9662-E427-214F-A0F2-1EADCCA1E85B}" type="slidenum">
              <a:rPr lang="en-US" smtClean="0"/>
              <a:pPr/>
              <a:t>9</a:t>
            </a:fld>
            <a:endParaRPr lang="en-US" dirty="0"/>
          </a:p>
        </p:txBody>
      </p:sp>
    </p:spTree>
    <p:extLst>
      <p:ext uri="{BB962C8B-B14F-4D97-AF65-F5344CB8AC3E}">
        <p14:creationId xmlns:p14="http://schemas.microsoft.com/office/powerpoint/2010/main" val="237720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Content Slide_no logo">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2.xml><?xml version="1.0" encoding="utf-8"?>
<a:theme xmlns:a="http://schemas.openxmlformats.org/drawingml/2006/main" name="1_Content Slide_Blue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6D28EE2C6A8647B82B44CF8CCBE857" ma:contentTypeVersion="5" ma:contentTypeDescription="Create a new document." ma:contentTypeScope="" ma:versionID="db56242bc51a065486d413c05ba845ba">
  <xsd:schema xmlns:xsd="http://www.w3.org/2001/XMLSchema" xmlns:xs="http://www.w3.org/2001/XMLSchema" xmlns:p="http://schemas.microsoft.com/office/2006/metadata/properties" xmlns:ns2="58ead461-8b71-4d91-ae50-328c1b3418b2" targetNamespace="http://schemas.microsoft.com/office/2006/metadata/properties" ma:root="true" ma:fieldsID="ddba7d0f9d650eb8f54044a1c8a6d4c1" ns2:_="">
    <xsd:import namespace="58ead461-8b71-4d91-ae50-328c1b341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ad461-8b71-4d91-ae50-328c1b341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F06673-4AC4-4626-BFF6-8B5BF7046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ad461-8b71-4d91-ae50-328c1b341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6175D0-4FA8-452A-A7BB-17AB0D702E68}">
  <ds:schemaRefs>
    <ds:schemaRef ds:uri="58ead461-8b71-4d91-ae50-328c1b3418b2"/>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1EB8F8D-9221-4A61-8BED-387AB1D400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ACI-Template-2018_16-9</Template>
  <TotalTime>60614</TotalTime>
  <Words>3275</Words>
  <Application>Microsoft Office PowerPoint</Application>
  <PresentationFormat>Widescreen</PresentationFormat>
  <Paragraphs>409</Paragraphs>
  <Slides>24</Slides>
  <Notes>23</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Franklin Gothic Medium</vt:lpstr>
      <vt:lpstr>Wingdings</vt:lpstr>
      <vt:lpstr>1_Content Slide_no logo</vt:lpstr>
      <vt:lpstr>1_Content Slide_Blue_No Banner</vt:lpstr>
      <vt:lpstr>2_Cover Slide</vt:lpstr>
      <vt:lpstr>Module 5: Time horizons and the Executive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Advanced Neuropsychological Treatment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Cognitive Enhancement Program Module 5: Time Horizons and the Executive Team</dc:title>
  <dc:creator>NSW Agency for Clinical Innovation;Advanced Neuropsychological Treatment Services</dc:creator>
  <cp:lastModifiedBy>Bronwyn Potter (Agency for Clinical Innovation)</cp:lastModifiedBy>
  <cp:revision>527</cp:revision>
  <cp:lastPrinted>2019-01-14T00:53:36Z</cp:lastPrinted>
  <dcterms:created xsi:type="dcterms:W3CDTF">2015-05-28T01:25:17Z</dcterms:created>
  <dcterms:modified xsi:type="dcterms:W3CDTF">2023-05-23T01:14:52Z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0x010100846D28EE2C6A8647B82B44CF8CCBE857</vt:lpwstr>
  </property>
</Properties>
</file>