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15122525" cy="10693400"/>
  <p:notesSz cx="9866313" cy="14295438"/>
  <p:defaultTextStyle>
    <a:defPPr>
      <a:defRPr lang="en-US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12" autoAdjust="0"/>
  </p:normalViewPr>
  <p:slideViewPr>
    <p:cSldViewPr>
      <p:cViewPr varScale="1">
        <p:scale>
          <a:sx n="74" d="100"/>
          <a:sy n="74" d="100"/>
        </p:scale>
        <p:origin x="1938" y="66"/>
      </p:cViewPr>
      <p:guideLst>
        <p:guide orient="horz" pos="3368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478" cy="714888"/>
          </a:xfrm>
          <a:prstGeom prst="rect">
            <a:avLst/>
          </a:prstGeom>
        </p:spPr>
        <p:txBody>
          <a:bodyPr vert="horz" lIns="132524" tIns="66262" rIns="132524" bIns="66262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7532" y="0"/>
            <a:ext cx="4276478" cy="714888"/>
          </a:xfrm>
          <a:prstGeom prst="rect">
            <a:avLst/>
          </a:prstGeom>
        </p:spPr>
        <p:txBody>
          <a:bodyPr vert="horz" lIns="132524" tIns="66262" rIns="132524" bIns="66262" rtlCol="0"/>
          <a:lstStyle>
            <a:lvl1pPr algn="r">
              <a:defRPr sz="1700"/>
            </a:lvl1pPr>
          </a:lstStyle>
          <a:p>
            <a:fld id="{F7B5ACBF-BC70-4C1F-80D9-53065CE5F97A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578253"/>
            <a:ext cx="4276478" cy="714886"/>
          </a:xfrm>
          <a:prstGeom prst="rect">
            <a:avLst/>
          </a:prstGeom>
        </p:spPr>
        <p:txBody>
          <a:bodyPr vert="horz" lIns="132524" tIns="66262" rIns="132524" bIns="66262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7532" y="13578253"/>
            <a:ext cx="4276478" cy="714886"/>
          </a:xfrm>
          <a:prstGeom prst="rect">
            <a:avLst/>
          </a:prstGeom>
        </p:spPr>
        <p:txBody>
          <a:bodyPr vert="horz" lIns="132524" tIns="66262" rIns="132524" bIns="66262" rtlCol="0" anchor="b"/>
          <a:lstStyle>
            <a:lvl1pPr algn="r">
              <a:defRPr sz="1700"/>
            </a:lvl1pPr>
          </a:lstStyle>
          <a:p>
            <a:fld id="{11D07D9E-7509-4DA8-B41A-8B8EC833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43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402" cy="714772"/>
          </a:xfrm>
          <a:prstGeom prst="rect">
            <a:avLst/>
          </a:prstGeom>
        </p:spPr>
        <p:txBody>
          <a:bodyPr vert="horz" lIns="132524" tIns="66262" rIns="132524" bIns="66262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9" y="1"/>
            <a:ext cx="4275402" cy="714772"/>
          </a:xfrm>
          <a:prstGeom prst="rect">
            <a:avLst/>
          </a:prstGeom>
        </p:spPr>
        <p:txBody>
          <a:bodyPr vert="horz" lIns="132524" tIns="66262" rIns="132524" bIns="66262" rtlCol="0"/>
          <a:lstStyle>
            <a:lvl1pPr algn="r">
              <a:defRPr sz="1700"/>
            </a:lvl1pPr>
          </a:lstStyle>
          <a:p>
            <a:fld id="{DC0F15D4-EA75-4A81-BBC2-5A5870832F17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1071563"/>
            <a:ext cx="758348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524" tIns="66262" rIns="132524" bIns="662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6790333"/>
            <a:ext cx="7893050" cy="6432947"/>
          </a:xfrm>
          <a:prstGeom prst="rect">
            <a:avLst/>
          </a:prstGeom>
        </p:spPr>
        <p:txBody>
          <a:bodyPr vert="horz" lIns="132524" tIns="66262" rIns="132524" bIns="662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578185"/>
            <a:ext cx="4275402" cy="714772"/>
          </a:xfrm>
          <a:prstGeom prst="rect">
            <a:avLst/>
          </a:prstGeom>
        </p:spPr>
        <p:txBody>
          <a:bodyPr vert="horz" lIns="132524" tIns="66262" rIns="132524" bIns="66262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9" y="13578185"/>
            <a:ext cx="4275402" cy="714772"/>
          </a:xfrm>
          <a:prstGeom prst="rect">
            <a:avLst/>
          </a:prstGeom>
        </p:spPr>
        <p:txBody>
          <a:bodyPr vert="horz" lIns="132524" tIns="66262" rIns="132524" bIns="66262" rtlCol="0" anchor="b"/>
          <a:lstStyle>
            <a:lvl1pPr algn="r">
              <a:defRPr sz="1700"/>
            </a:lvl1pPr>
          </a:lstStyle>
          <a:p>
            <a:fld id="{50437E45-60FA-491E-9122-FC8A2440C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56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1071563"/>
            <a:ext cx="7583487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7E45-60FA-491E-9122-FC8A2440CA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1071563"/>
            <a:ext cx="7583487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37E45-60FA-491E-9122-FC8A2440CA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5122525" cy="2257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3" tIns="73756" rIns="147513" bIns="7375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354002"/>
          </a:xfrm>
          <a:prstGeom prst="rect">
            <a:avLst/>
          </a:prstGeom>
        </p:spPr>
        <p:txBody>
          <a:bodyPr vert="horz" lIns="147513" tIns="73756" rIns="147513" bIns="73756" rtlCol="0" anchor="t" anchorCtr="0">
            <a:normAutofit/>
          </a:bodyPr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1901050"/>
            <a:ext cx="13610273" cy="7651227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en-AU" noProof="0" dirty="0"/>
              <a:t>Click to edit Master text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0189" y="10218138"/>
            <a:ext cx="882147" cy="356447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</p:sldLayoutIdLst>
  <p:txStyles>
    <p:titleStyle>
      <a:lvl1pPr algn="l" defTabSz="1475128" rtl="0" eaLnBrk="1" latinLnBrk="0" hangingPunct="1">
        <a:spcBef>
          <a:spcPct val="0"/>
        </a:spcBef>
        <a:buNone/>
        <a:defRPr lang="en-US" sz="3900" b="1" i="1" kern="1200" dirty="0" smtClean="0">
          <a:solidFill>
            <a:schemeClr val="tx2"/>
          </a:solidFill>
          <a:latin typeface="Georgia" pitchFamily="18" charset="0"/>
          <a:ea typeface="+mj-ea"/>
          <a:cs typeface="Arial" pitchFamily="34" charset="0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1198542" indent="-460978" algn="l" defTabSz="147512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3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1843910" indent="-368782" algn="l" defTabSz="147512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2581475" indent="-368782" algn="l" defTabSz="147512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3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3319039" indent="-368782" algn="l" defTabSz="147512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3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3"/>
          <p:cNvSpPr>
            <a:spLocks noChangeArrowheads="1"/>
          </p:cNvSpPr>
          <p:nvPr/>
        </p:nvSpPr>
        <p:spPr bwMode="auto">
          <a:xfrm>
            <a:off x="0" y="-269272"/>
            <a:ext cx="184611" cy="538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381" tIns="45690" rIns="91381" bIns="456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50" name="Picture 2" descr="ACI_NSWlogo_cmyk 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9831" y="146455"/>
            <a:ext cx="1880855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09C8D"/>
                  </a:outerShdw>
                </a:effectLst>
              </a14:hiddenEffects>
            </a:ext>
          </a:extLst>
        </p:spPr>
      </p:pic>
      <p:sp>
        <p:nvSpPr>
          <p:cNvPr id="251" name="TextBox 250"/>
          <p:cNvSpPr txBox="1"/>
          <p:nvPr/>
        </p:nvSpPr>
        <p:spPr>
          <a:xfrm>
            <a:off x="3001744" y="154327"/>
            <a:ext cx="9229121" cy="629615"/>
          </a:xfrm>
          <a:prstGeom prst="rect">
            <a:avLst/>
          </a:prstGeom>
          <a:noFill/>
        </p:spPr>
        <p:txBody>
          <a:bodyPr wrap="square" lIns="105366" tIns="52683" rIns="105366" bIns="52683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0" cap="none" spc="0" normalizeH="0" baseline="0" noProof="0" dirty="0">
                <a:ln>
                  <a:noFill/>
                </a:ln>
                <a:solidFill>
                  <a:srgbClr val="7E8082">
                    <a:lumMod val="50000"/>
                  </a:srgbClr>
                </a:solidFill>
                <a:effectLst/>
                <a:uLnTx/>
                <a:uFillTx/>
                <a:ea typeface="Arial"/>
                <a:cs typeface="Times New Roman"/>
              </a:rPr>
              <a:t>Project Title :</a:t>
            </a:r>
            <a:r>
              <a:rPr kumimoji="0" lang="en-AU" sz="1800" b="0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AU" sz="1800" b="1" i="0" u="none" strike="noStrike" kern="0" cap="none" spc="0" normalizeH="0" baseline="0" noProof="0" dirty="0">
              <a:ln>
                <a:noFill/>
              </a:ln>
              <a:solidFill>
                <a:srgbClr val="7E8082">
                  <a:lumMod val="50000"/>
                </a:srgbClr>
              </a:solidFill>
              <a:effectLst/>
              <a:uLnTx/>
              <a:uFillTx/>
              <a:ea typeface="Arial"/>
              <a:cs typeface="Times New Roman"/>
            </a:endParaRPr>
          </a:p>
          <a:p>
            <a:pPr lvl="0" algn="ctr" defTabSz="914400">
              <a:spcAft>
                <a:spcPts val="300"/>
              </a:spcAft>
              <a:defRPr/>
            </a:pPr>
            <a:r>
              <a:rPr lang="en-AU" sz="1600" b="1" kern="0" dirty="0">
                <a:solidFill>
                  <a:srgbClr val="7E8082">
                    <a:lumMod val="50000"/>
                  </a:srgbClr>
                </a:solidFill>
                <a:ea typeface="Arial"/>
                <a:cs typeface="Times New Roman"/>
              </a:rPr>
              <a:t>Facility:</a:t>
            </a:r>
            <a:r>
              <a:rPr lang="en-AU" sz="1600" kern="0" dirty="0">
                <a:solidFill>
                  <a:srgbClr val="7E8082">
                    <a:lumMod val="50000"/>
                  </a:srgbClr>
                </a:solidFill>
                <a:ea typeface="Arial"/>
                <a:cs typeface="Times New Roman"/>
              </a:rPr>
              <a:t> </a:t>
            </a:r>
          </a:p>
        </p:txBody>
      </p:sp>
      <p:graphicFrame>
        <p:nvGraphicFramePr>
          <p:cNvPr id="252" name="Table 2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724030"/>
              </p:ext>
            </p:extLst>
          </p:nvPr>
        </p:nvGraphicFramePr>
        <p:xfrm>
          <a:off x="184609" y="9975425"/>
          <a:ext cx="7272000" cy="5040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6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AU" sz="800" dirty="0"/>
                        <a:t>Team</a:t>
                      </a:r>
                    </a:p>
                  </a:txBody>
                  <a:tcPr marL="108018" marR="108018" marT="50921" marB="50921"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AU" sz="800" dirty="0"/>
                        <a:t>Sponsor</a:t>
                      </a:r>
                    </a:p>
                  </a:txBody>
                  <a:tcPr marL="108018" marR="108018" marT="50921" marB="509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 marL="108018" marR="108018" marT="50921" marB="50921"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 marL="108018" marR="108018" marT="50921" marB="509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9" name="Rectangle 258"/>
          <p:cNvSpPr/>
          <p:nvPr/>
        </p:nvSpPr>
        <p:spPr>
          <a:xfrm>
            <a:off x="184609" y="2808251"/>
            <a:ext cx="7270011" cy="252000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 </a:t>
            </a: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Implementation Plan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16305" y="6395347"/>
            <a:ext cx="3639599" cy="1923153"/>
            <a:chOff x="7616305" y="6389358"/>
            <a:chExt cx="7282375" cy="1923153"/>
          </a:xfrm>
        </p:grpSpPr>
        <p:sp>
          <p:nvSpPr>
            <p:cNvPr id="262" name="Rectangle 261"/>
            <p:cNvSpPr/>
            <p:nvPr/>
          </p:nvSpPr>
          <p:spPr>
            <a:xfrm>
              <a:off x="7616305" y="6389358"/>
              <a:ext cx="7279200" cy="252742"/>
            </a:xfrm>
            <a:prstGeom prst="rect">
              <a:avLst/>
            </a:prstGeom>
            <a:solidFill>
              <a:schemeClr val="accent3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 </a:t>
              </a:r>
              <a:r>
                <a:rPr lang="en-AU" sz="1200" b="1" kern="0" dirty="0">
                  <a:solidFill>
                    <a:srgbClr val="FFFFFF"/>
                  </a:solidFill>
                  <a:latin typeface="Arial"/>
                  <a:sym typeface="Wingdings"/>
                </a:rPr>
                <a:t>Intervention Measures</a:t>
              </a:r>
              <a:endParaRPr kumimoji="0" lang="en-AU" sz="14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619480" y="6642100"/>
              <a:ext cx="7279200" cy="1670411"/>
            </a:xfrm>
            <a:prstGeom prst="rect">
              <a:avLst/>
            </a:prstGeom>
            <a:ln w="9525">
              <a:solidFill>
                <a:schemeClr val="accent4"/>
              </a:solidFill>
            </a:ln>
          </p:spPr>
          <p:txBody>
            <a:bodyPr wrap="square" lIns="72000" tIns="72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</a:p>
          </p:txBody>
        </p:sp>
      </p:grpSp>
      <p:sp>
        <p:nvSpPr>
          <p:cNvPr id="272" name="Rectangle 271"/>
          <p:cNvSpPr/>
          <p:nvPr/>
        </p:nvSpPr>
        <p:spPr>
          <a:xfrm>
            <a:off x="7616305" y="8312511"/>
            <a:ext cx="7279200" cy="268987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</a:t>
            </a:r>
            <a:r>
              <a:rPr lang="en-AU" sz="1200" kern="0" dirty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Project Risks and Issues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7618370" y="8312511"/>
            <a:ext cx="7279200" cy="1512000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74" name="Group 273"/>
          <p:cNvGrpSpPr/>
          <p:nvPr/>
        </p:nvGrpSpPr>
        <p:grpSpPr>
          <a:xfrm>
            <a:off x="7617420" y="9820779"/>
            <a:ext cx="7297295" cy="611876"/>
            <a:chOff x="7634606" y="9782178"/>
            <a:chExt cx="7297295" cy="611876"/>
          </a:xfrm>
        </p:grpSpPr>
        <p:sp>
          <p:nvSpPr>
            <p:cNvPr id="275" name="Rectangle 274"/>
            <p:cNvSpPr/>
            <p:nvPr/>
          </p:nvSpPr>
          <p:spPr>
            <a:xfrm>
              <a:off x="7641901" y="9782178"/>
              <a:ext cx="7290000" cy="252000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lvl="0" algn="ctr" defTabSz="914400">
                <a:defRPr/>
              </a:pPr>
              <a:r>
                <a:rPr lang="en-AU" sz="1400" kern="0" dirty="0">
                  <a:solidFill>
                    <a:srgbClr val="FFFFFF"/>
                  </a:solidFill>
                  <a:latin typeface="Arial"/>
                  <a:sym typeface="Wingdings"/>
                </a:rPr>
                <a:t> </a:t>
              </a:r>
              <a:r>
                <a:rPr kumimoji="0" lang="en-AU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Governance</a:t>
              </a: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7634606" y="9798019"/>
              <a:ext cx="7279200" cy="596035"/>
            </a:xfrm>
            <a:prstGeom prst="rect">
              <a:avLst/>
            </a:prstGeom>
            <a:ln w="9525">
              <a:solidFill>
                <a:schemeClr val="accent4"/>
              </a:solidFill>
            </a:ln>
          </p:spPr>
          <p:txBody>
            <a:bodyPr wrap="square" lIns="72000" tIns="288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184609" y="886373"/>
            <a:ext cx="7272000" cy="1921877"/>
            <a:chOff x="-207625" y="1800058"/>
            <a:chExt cx="6003557" cy="1535248"/>
          </a:xfrm>
        </p:grpSpPr>
        <p:sp>
          <p:nvSpPr>
            <p:cNvPr id="278" name="Rectangle 277"/>
            <p:cNvSpPr/>
            <p:nvPr/>
          </p:nvSpPr>
          <p:spPr>
            <a:xfrm>
              <a:off x="-207625" y="1800059"/>
              <a:ext cx="6003557" cy="242423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</a:t>
              </a:r>
              <a:r>
                <a:rPr kumimoji="0" lang="en-A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 </a:t>
              </a:r>
              <a:r>
                <a:rPr kumimoji="0" lang="en-AU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Goal and Objective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-207625" y="1800058"/>
              <a:ext cx="6003557" cy="1535248"/>
            </a:xfrm>
            <a:prstGeom prst="rect">
              <a:avLst/>
            </a:prstGeom>
            <a:ln w="12700">
              <a:solidFill>
                <a:schemeClr val="accent4"/>
              </a:solidFill>
            </a:ln>
          </p:spPr>
          <p:txBody>
            <a:bodyPr wrap="square" lIns="72000" tIns="288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Goal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800" kern="0" dirty="0">
                  <a:solidFill>
                    <a:sysClr val="windowText" lastClr="000000"/>
                  </a:solidFill>
                </a:rPr>
                <a:t>Objectives</a:t>
              </a: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80" name="AutoShape 6"/>
          <p:cNvSpPr>
            <a:spLocks noChangeArrowheads="1"/>
          </p:cNvSpPr>
          <p:nvPr/>
        </p:nvSpPr>
        <p:spPr bwMode="auto">
          <a:xfrm>
            <a:off x="8609108" y="1062215"/>
            <a:ext cx="1351781" cy="360000"/>
          </a:xfrm>
          <a:prstGeom prst="homePlate">
            <a:avLst>
              <a:gd name="adj" fmla="val 49205"/>
            </a:avLst>
          </a:prstGeom>
          <a:noFill/>
          <a:ln w="9525">
            <a:solidFill>
              <a:srgbClr val="B20838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3E4041"/>
                </a:solidFill>
                <a:effectLst/>
                <a:uLnTx/>
                <a:uFillTx/>
                <a:latin typeface="Calibri"/>
              </a:rPr>
              <a:t>Initiation</a:t>
            </a:r>
          </a:p>
        </p:txBody>
      </p:sp>
      <p:sp>
        <p:nvSpPr>
          <p:cNvPr id="281" name="AutoShape 7"/>
          <p:cNvSpPr>
            <a:spLocks noChangeArrowheads="1"/>
          </p:cNvSpPr>
          <p:nvPr/>
        </p:nvSpPr>
        <p:spPr bwMode="auto">
          <a:xfrm>
            <a:off x="11084424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Solutions</a:t>
            </a:r>
          </a:p>
        </p:txBody>
      </p:sp>
      <p:sp>
        <p:nvSpPr>
          <p:cNvPr id="282" name="AutoShape 71"/>
          <p:cNvSpPr>
            <a:spLocks noChangeArrowheads="1"/>
          </p:cNvSpPr>
          <p:nvPr/>
        </p:nvSpPr>
        <p:spPr bwMode="auto">
          <a:xfrm>
            <a:off x="12322082" y="1062215"/>
            <a:ext cx="1350023" cy="360000"/>
          </a:xfrm>
          <a:prstGeom prst="chevron">
            <a:avLst>
              <a:gd name="adj" fmla="val 49094"/>
            </a:avLst>
          </a:prstGeom>
          <a:solidFill>
            <a:schemeClr val="accent4"/>
          </a:solidFill>
          <a:ln w="9525">
            <a:solidFill>
              <a:srgbClr val="5D9732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Implementation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Planning</a:t>
            </a:r>
          </a:p>
        </p:txBody>
      </p:sp>
      <p:sp>
        <p:nvSpPr>
          <p:cNvPr id="283" name="AutoShape 74"/>
          <p:cNvSpPr>
            <a:spLocks noChangeArrowheads="1"/>
          </p:cNvSpPr>
          <p:nvPr/>
        </p:nvSpPr>
        <p:spPr bwMode="auto">
          <a:xfrm>
            <a:off x="13557982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rgbClr val="4E84C4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3E4041"/>
                </a:solidFill>
                <a:effectLst/>
                <a:uLnTx/>
                <a:uFillTx/>
                <a:latin typeface="Calibri"/>
              </a:rPr>
              <a:t>Evaluation</a:t>
            </a:r>
          </a:p>
        </p:txBody>
      </p:sp>
      <p:sp>
        <p:nvSpPr>
          <p:cNvPr id="284" name="AutoShape 82"/>
          <p:cNvSpPr>
            <a:spLocks noChangeArrowheads="1"/>
          </p:cNvSpPr>
          <p:nvPr/>
        </p:nvSpPr>
        <p:spPr bwMode="auto">
          <a:xfrm>
            <a:off x="9846766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Diagnostics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8609108" y="828499"/>
            <a:ext cx="6331578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174625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	</a:t>
            </a:r>
            <a:r>
              <a:rPr kumimoji="0" lang="en-AU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</a:t>
            </a: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x	x	x	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8609108" y="1440182"/>
            <a:ext cx="6331578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174625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</a:t>
            </a: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x	x	x	x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7550724" y="815994"/>
            <a:ext cx="1273962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0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Planned Dates 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7550724" y="1440181"/>
            <a:ext cx="1273962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0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Actual Dates </a:t>
            </a:r>
          </a:p>
        </p:txBody>
      </p:sp>
      <p:sp>
        <p:nvSpPr>
          <p:cNvPr id="291" name="Text Box 2"/>
          <p:cNvSpPr txBox="1">
            <a:spLocks noChangeArrowheads="1"/>
          </p:cNvSpPr>
          <p:nvPr/>
        </p:nvSpPr>
        <p:spPr bwMode="auto">
          <a:xfrm>
            <a:off x="262573" y="1218413"/>
            <a:ext cx="3600000" cy="432000"/>
          </a:xfrm>
          <a:prstGeom prst="rect">
            <a:avLst/>
          </a:prstGeom>
          <a:solidFill>
            <a:srgbClr val="58595B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Current Performance:</a:t>
            </a:r>
            <a:r>
              <a: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5E6061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292" name="Text Box 3"/>
          <p:cNvSpPr txBox="1">
            <a:spLocks noChangeArrowheads="1"/>
          </p:cNvSpPr>
          <p:nvPr/>
        </p:nvSpPr>
        <p:spPr bwMode="auto">
          <a:xfrm>
            <a:off x="262573" y="1696934"/>
            <a:ext cx="3600000" cy="432000"/>
          </a:xfrm>
          <a:prstGeom prst="rect">
            <a:avLst/>
          </a:prstGeom>
          <a:solidFill>
            <a:srgbClr val="00B193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Expected Outcome:</a:t>
            </a:r>
            <a:r>
              <a: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</a:t>
            </a:r>
          </a:p>
        </p:txBody>
      </p:sp>
      <p:sp>
        <p:nvSpPr>
          <p:cNvPr id="293" name="Text Box 4"/>
          <p:cNvSpPr txBox="1">
            <a:spLocks noChangeArrowheads="1"/>
          </p:cNvSpPr>
          <p:nvPr/>
        </p:nvSpPr>
        <p:spPr bwMode="auto">
          <a:xfrm>
            <a:off x="3696969" y="1467650"/>
            <a:ext cx="3600000" cy="432000"/>
          </a:xfrm>
          <a:prstGeom prst="rect">
            <a:avLst/>
          </a:prstGeom>
          <a:solidFill>
            <a:srgbClr val="4E84C4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Gap</a:t>
            </a: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rgbClr val="5E6061"/>
                </a:solidFill>
                <a:effectLst/>
                <a:uLnTx/>
                <a:uFillTx/>
                <a:latin typeface="Arial"/>
                <a:cs typeface="Arial" pitchFamily="34" charset="0"/>
              </a:rPr>
              <a:t>:</a:t>
            </a:r>
            <a:r>
              <a: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rgbClr val="5E6061"/>
                </a:solidFill>
                <a:effectLst/>
                <a:uLnTx/>
                <a:uFillTx/>
                <a:latin typeface="Arial"/>
                <a:cs typeface="Arial" pitchFamily="34" charset="0"/>
              </a:rPr>
              <a:t>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5E6061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294" name="AutoShape 5"/>
          <p:cNvSpPr>
            <a:spLocks noChangeArrowheads="1"/>
          </p:cNvSpPr>
          <p:nvPr/>
        </p:nvSpPr>
        <p:spPr bwMode="auto">
          <a:xfrm rot="5400000">
            <a:off x="3264319" y="1414459"/>
            <a:ext cx="425450" cy="5715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11" name="Table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807092"/>
              </p:ext>
            </p:extLst>
          </p:nvPr>
        </p:nvGraphicFramePr>
        <p:xfrm>
          <a:off x="7637463" y="8634616"/>
          <a:ext cx="7243907" cy="113168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46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9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401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Description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Rating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Owner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Mitigation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92305" y="668455"/>
            <a:ext cx="13925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CHR DOC VERSION: 1</a:t>
            </a:r>
            <a:endParaRPr kumimoji="0" lang="en-AU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266687" y="653067"/>
            <a:ext cx="16321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900" b="1" kern="0" dirty="0">
                <a:solidFill>
                  <a:sysClr val="windowText" lastClr="000000"/>
                </a:solidFill>
              </a:rPr>
              <a:t>Implementation Re</a:t>
            </a:r>
            <a:r>
              <a:rPr kumimoji="0" lang="en-AU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port Date:</a:t>
            </a: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1255906" y="6395347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</a:t>
            </a:r>
            <a:r>
              <a:rPr lang="en-AU" sz="1200" kern="0" dirty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lang="en-AU" sz="1200" b="1" kern="0" dirty="0">
                <a:solidFill>
                  <a:srgbClr val="FFFFFF"/>
                </a:solidFill>
                <a:latin typeface="Arial"/>
                <a:sym typeface="Wingdings"/>
              </a:rPr>
              <a:t>Benefits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1257493" y="6648089"/>
            <a:ext cx="3638012" cy="1670411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20" y="326455"/>
            <a:ext cx="2461935" cy="360000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7631703" y="6395347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</a:t>
            </a:r>
            <a:r>
              <a:rPr lang="en-AU" sz="1200" kern="0" dirty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lang="en-AU" sz="1200" b="1" kern="0" dirty="0">
                <a:solidFill>
                  <a:srgbClr val="FFFFFF"/>
                </a:solidFill>
                <a:latin typeface="Arial"/>
                <a:sym typeface="Wingdings"/>
              </a:rPr>
              <a:t>Check Measures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631703" y="4080323"/>
            <a:ext cx="3622614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 </a:t>
            </a: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Main Measures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616305" y="2000528"/>
            <a:ext cx="3638012" cy="2079795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631703" y="1765300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 </a:t>
            </a:r>
            <a:r>
              <a:rPr lang="en-AU" sz="1200" b="1" kern="0" dirty="0">
                <a:solidFill>
                  <a:srgbClr val="FFFFFF"/>
                </a:solidFill>
                <a:latin typeface="Arial"/>
                <a:sym typeface="Wingdings"/>
              </a:rPr>
              <a:t>Objective Measures</a:t>
            </a:r>
            <a:endParaRPr lang="en-AU" sz="14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616305" y="4333065"/>
            <a:ext cx="3638012" cy="2079795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1259558" y="1765300"/>
            <a:ext cx="3638012" cy="252000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 </a:t>
            </a: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Data Collection Plan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1257493" y="2011311"/>
            <a:ext cx="3639600" cy="4379964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288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29167"/>
              </p:ext>
            </p:extLst>
          </p:nvPr>
        </p:nvGraphicFramePr>
        <p:xfrm>
          <a:off x="11295062" y="2070100"/>
          <a:ext cx="3561083" cy="426719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18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Data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Who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Tool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Frequency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815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940258"/>
              </p:ext>
            </p:extLst>
          </p:nvPr>
        </p:nvGraphicFramePr>
        <p:xfrm>
          <a:off x="169862" y="3060695"/>
          <a:ext cx="7284757" cy="6860425"/>
        </p:xfrm>
        <a:graphic>
          <a:graphicData uri="http://schemas.openxmlformats.org/drawingml/2006/table">
            <a:tbl>
              <a:tblPr firstRow="1" bandRow="1"/>
              <a:tblGrid>
                <a:gridCol w="2030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6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07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8010"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Process Owner</a:t>
                      </a:r>
                      <a:r>
                        <a:rPr lang="en-AU" sz="800" b="1" baseline="0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baseline="0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Measure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b="1" dirty="0">
                        <a:solidFill>
                          <a:schemeClr val="accent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b="1" dirty="0">
                        <a:solidFill>
                          <a:schemeClr val="accent3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395"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and Expected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80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3"/>
          <p:cNvSpPr>
            <a:spLocks noChangeArrowheads="1"/>
          </p:cNvSpPr>
          <p:nvPr/>
        </p:nvSpPr>
        <p:spPr bwMode="auto">
          <a:xfrm>
            <a:off x="0" y="-269272"/>
            <a:ext cx="184611" cy="538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381" tIns="45690" rIns="91381" bIns="456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50" name="Picture 2" descr="ACI_NSWlogo_cmyk 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9831" y="146455"/>
            <a:ext cx="1880855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09C8D"/>
                  </a:outerShdw>
                </a:effectLst>
              </a14:hiddenEffects>
            </a:ext>
          </a:extLst>
        </p:spPr>
      </p:pic>
      <p:sp>
        <p:nvSpPr>
          <p:cNvPr id="251" name="TextBox 250"/>
          <p:cNvSpPr txBox="1"/>
          <p:nvPr/>
        </p:nvSpPr>
        <p:spPr>
          <a:xfrm>
            <a:off x="3001744" y="154327"/>
            <a:ext cx="9229121" cy="629615"/>
          </a:xfrm>
          <a:prstGeom prst="rect">
            <a:avLst/>
          </a:prstGeom>
          <a:noFill/>
        </p:spPr>
        <p:txBody>
          <a:bodyPr wrap="square" lIns="105366" tIns="52683" rIns="105366" bIns="52683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0" cap="none" spc="0" normalizeH="0" baseline="0" noProof="0" dirty="0">
                <a:ln>
                  <a:noFill/>
                </a:ln>
                <a:solidFill>
                  <a:srgbClr val="7E8082">
                    <a:lumMod val="50000"/>
                  </a:srgbClr>
                </a:solidFill>
                <a:effectLst/>
                <a:uLnTx/>
                <a:uFillTx/>
                <a:ea typeface="Arial"/>
                <a:cs typeface="Times New Roman"/>
              </a:rPr>
              <a:t>Project Title :</a:t>
            </a:r>
            <a:r>
              <a:rPr kumimoji="0" lang="en-AU" sz="1800" b="0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AU" sz="1800" b="1" i="0" u="none" strike="noStrike" kern="0" cap="none" spc="0" normalizeH="0" baseline="0" noProof="0" dirty="0">
              <a:ln>
                <a:noFill/>
              </a:ln>
              <a:solidFill>
                <a:srgbClr val="7E8082">
                  <a:lumMod val="50000"/>
                </a:srgbClr>
              </a:solidFill>
              <a:effectLst/>
              <a:uLnTx/>
              <a:uFillTx/>
              <a:ea typeface="Arial"/>
              <a:cs typeface="Times New Roman"/>
            </a:endParaRPr>
          </a:p>
          <a:p>
            <a:pPr lvl="0" algn="ctr" defTabSz="914400">
              <a:spcAft>
                <a:spcPts val="300"/>
              </a:spcAft>
              <a:defRPr/>
            </a:pPr>
            <a:r>
              <a:rPr lang="en-AU" sz="1600" b="1" kern="0" dirty="0">
                <a:solidFill>
                  <a:srgbClr val="7E8082">
                    <a:lumMod val="50000"/>
                  </a:srgbClr>
                </a:solidFill>
                <a:ea typeface="Arial"/>
                <a:cs typeface="Times New Roman"/>
              </a:rPr>
              <a:t>Facility:</a:t>
            </a:r>
            <a:r>
              <a:rPr lang="en-AU" sz="1600" kern="0" dirty="0">
                <a:solidFill>
                  <a:srgbClr val="7E8082">
                    <a:lumMod val="50000"/>
                  </a:srgbClr>
                </a:solidFill>
                <a:ea typeface="Arial"/>
                <a:cs typeface="Times New Roman"/>
              </a:rPr>
              <a:t> </a:t>
            </a:r>
          </a:p>
        </p:txBody>
      </p:sp>
      <p:graphicFrame>
        <p:nvGraphicFramePr>
          <p:cNvPr id="252" name="Table 2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06352"/>
              </p:ext>
            </p:extLst>
          </p:nvPr>
        </p:nvGraphicFramePr>
        <p:xfrm>
          <a:off x="184609" y="9975425"/>
          <a:ext cx="7272000" cy="5040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6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AU" sz="800" dirty="0"/>
                        <a:t>Team</a:t>
                      </a:r>
                    </a:p>
                  </a:txBody>
                  <a:tcPr marL="108018" marR="108018" marT="50921" marB="50921"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AU" sz="800" dirty="0"/>
                        <a:t>Sponsor</a:t>
                      </a:r>
                    </a:p>
                  </a:txBody>
                  <a:tcPr marL="108018" marR="108018" marT="50921" marB="509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 marL="108018" marR="108018" marT="50921" marB="50921"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 marL="108018" marR="108018" marT="50921" marB="509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9" name="Rectangle 258"/>
          <p:cNvSpPr/>
          <p:nvPr/>
        </p:nvSpPr>
        <p:spPr>
          <a:xfrm>
            <a:off x="184609" y="2808251"/>
            <a:ext cx="7270011" cy="252000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 </a:t>
            </a: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Implementation Plan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16305" y="6395347"/>
            <a:ext cx="3639599" cy="1923153"/>
            <a:chOff x="7616305" y="6389358"/>
            <a:chExt cx="7282375" cy="1923153"/>
          </a:xfrm>
        </p:grpSpPr>
        <p:sp>
          <p:nvSpPr>
            <p:cNvPr id="262" name="Rectangle 261"/>
            <p:cNvSpPr/>
            <p:nvPr/>
          </p:nvSpPr>
          <p:spPr>
            <a:xfrm>
              <a:off x="7616305" y="6389358"/>
              <a:ext cx="7279200" cy="252742"/>
            </a:xfrm>
            <a:prstGeom prst="rect">
              <a:avLst/>
            </a:prstGeom>
            <a:solidFill>
              <a:schemeClr val="accent3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 </a:t>
              </a:r>
              <a:r>
                <a:rPr lang="en-AU" sz="1200" b="1" kern="0" dirty="0">
                  <a:solidFill>
                    <a:srgbClr val="FFFFFF"/>
                  </a:solidFill>
                  <a:latin typeface="Arial"/>
                  <a:sym typeface="Wingdings"/>
                </a:rPr>
                <a:t>Intervention Measures</a:t>
              </a:r>
              <a:endParaRPr kumimoji="0" lang="en-AU" sz="14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619480" y="6642100"/>
              <a:ext cx="7279200" cy="1670411"/>
            </a:xfrm>
            <a:prstGeom prst="rect">
              <a:avLst/>
            </a:prstGeom>
            <a:ln w="9525">
              <a:solidFill>
                <a:schemeClr val="accent4"/>
              </a:solidFill>
            </a:ln>
          </p:spPr>
          <p:txBody>
            <a:bodyPr wrap="square" lIns="72000" tIns="72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</a:p>
          </p:txBody>
        </p:sp>
      </p:grpSp>
      <p:sp>
        <p:nvSpPr>
          <p:cNvPr id="272" name="Rectangle 271"/>
          <p:cNvSpPr/>
          <p:nvPr/>
        </p:nvSpPr>
        <p:spPr>
          <a:xfrm>
            <a:off x="7616305" y="8312511"/>
            <a:ext cx="7279200" cy="268987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</a:t>
            </a:r>
            <a:r>
              <a:rPr lang="en-AU" sz="1200" kern="0" dirty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Project Risks and Issues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7618370" y="8312511"/>
            <a:ext cx="7279200" cy="1512000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74" name="Group 273"/>
          <p:cNvGrpSpPr/>
          <p:nvPr/>
        </p:nvGrpSpPr>
        <p:grpSpPr>
          <a:xfrm>
            <a:off x="7617420" y="9820779"/>
            <a:ext cx="7297295" cy="611876"/>
            <a:chOff x="7634606" y="9782178"/>
            <a:chExt cx="7297295" cy="611876"/>
          </a:xfrm>
        </p:grpSpPr>
        <p:sp>
          <p:nvSpPr>
            <p:cNvPr id="275" name="Rectangle 274"/>
            <p:cNvSpPr/>
            <p:nvPr/>
          </p:nvSpPr>
          <p:spPr>
            <a:xfrm>
              <a:off x="7641901" y="9782178"/>
              <a:ext cx="7290000" cy="252000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lvl="0" algn="ctr" defTabSz="914400">
                <a:defRPr/>
              </a:pPr>
              <a:r>
                <a:rPr lang="en-AU" sz="1400" kern="0" dirty="0">
                  <a:solidFill>
                    <a:srgbClr val="FFFFFF"/>
                  </a:solidFill>
                  <a:latin typeface="Arial"/>
                  <a:sym typeface="Wingdings"/>
                </a:rPr>
                <a:t> </a:t>
              </a:r>
              <a:r>
                <a:rPr kumimoji="0" lang="en-AU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Governance</a:t>
              </a: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7634606" y="9798019"/>
              <a:ext cx="7279200" cy="596035"/>
            </a:xfrm>
            <a:prstGeom prst="rect">
              <a:avLst/>
            </a:prstGeom>
            <a:ln w="9525">
              <a:solidFill>
                <a:schemeClr val="accent4"/>
              </a:solidFill>
            </a:ln>
          </p:spPr>
          <p:txBody>
            <a:bodyPr wrap="square" lIns="72000" tIns="288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184609" y="886373"/>
            <a:ext cx="7272000" cy="1921877"/>
            <a:chOff x="-207625" y="1800058"/>
            <a:chExt cx="6003557" cy="1535248"/>
          </a:xfrm>
        </p:grpSpPr>
        <p:sp>
          <p:nvSpPr>
            <p:cNvPr id="278" name="Rectangle 277"/>
            <p:cNvSpPr/>
            <p:nvPr/>
          </p:nvSpPr>
          <p:spPr>
            <a:xfrm>
              <a:off x="-207625" y="1800059"/>
              <a:ext cx="6003557" cy="242423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lIns="124947" tIns="93665" rIns="59321" bIns="93665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</a:t>
              </a:r>
              <a:r>
                <a:rPr kumimoji="0" lang="en-A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sym typeface="Wingdings"/>
                </a:rPr>
                <a:t> </a:t>
              </a:r>
              <a:r>
                <a:rPr kumimoji="0" lang="en-AU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rPr>
                <a:t>Goal and Objective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-207625" y="1800058"/>
              <a:ext cx="6003557" cy="1535248"/>
            </a:xfrm>
            <a:prstGeom prst="rect">
              <a:avLst/>
            </a:prstGeom>
            <a:ln w="12700">
              <a:solidFill>
                <a:schemeClr val="accent4"/>
              </a:solidFill>
            </a:ln>
          </p:spPr>
          <p:txBody>
            <a:bodyPr wrap="square" lIns="72000" tIns="288000" rIns="72000" bIns="7200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Goal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800" kern="0" dirty="0">
                  <a:solidFill>
                    <a:sysClr val="windowText" lastClr="000000"/>
                  </a:solidFill>
                </a:rPr>
                <a:t>Objectives</a:t>
              </a:r>
              <a:endPara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80" name="AutoShape 6"/>
          <p:cNvSpPr>
            <a:spLocks noChangeArrowheads="1"/>
          </p:cNvSpPr>
          <p:nvPr/>
        </p:nvSpPr>
        <p:spPr bwMode="auto">
          <a:xfrm>
            <a:off x="8609108" y="1062215"/>
            <a:ext cx="1351781" cy="360000"/>
          </a:xfrm>
          <a:prstGeom prst="homePlate">
            <a:avLst>
              <a:gd name="adj" fmla="val 49205"/>
            </a:avLst>
          </a:prstGeom>
          <a:noFill/>
          <a:ln w="9525">
            <a:solidFill>
              <a:srgbClr val="B20838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3E4041"/>
                </a:solidFill>
                <a:effectLst/>
                <a:uLnTx/>
                <a:uFillTx/>
                <a:latin typeface="Calibri"/>
              </a:rPr>
              <a:t>Initiation</a:t>
            </a:r>
          </a:p>
        </p:txBody>
      </p:sp>
      <p:sp>
        <p:nvSpPr>
          <p:cNvPr id="281" name="AutoShape 7"/>
          <p:cNvSpPr>
            <a:spLocks noChangeArrowheads="1"/>
          </p:cNvSpPr>
          <p:nvPr/>
        </p:nvSpPr>
        <p:spPr bwMode="auto">
          <a:xfrm>
            <a:off x="11084424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Solutions</a:t>
            </a:r>
          </a:p>
        </p:txBody>
      </p:sp>
      <p:sp>
        <p:nvSpPr>
          <p:cNvPr id="282" name="AutoShape 71"/>
          <p:cNvSpPr>
            <a:spLocks noChangeArrowheads="1"/>
          </p:cNvSpPr>
          <p:nvPr/>
        </p:nvSpPr>
        <p:spPr bwMode="auto">
          <a:xfrm>
            <a:off x="12322082" y="1062215"/>
            <a:ext cx="1350023" cy="360000"/>
          </a:xfrm>
          <a:prstGeom prst="chevron">
            <a:avLst>
              <a:gd name="adj" fmla="val 49094"/>
            </a:avLst>
          </a:prstGeom>
          <a:solidFill>
            <a:schemeClr val="accent4"/>
          </a:solidFill>
          <a:ln w="9525">
            <a:solidFill>
              <a:srgbClr val="5D9732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Implementation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Planning</a:t>
            </a:r>
          </a:p>
        </p:txBody>
      </p:sp>
      <p:sp>
        <p:nvSpPr>
          <p:cNvPr id="283" name="AutoShape 74"/>
          <p:cNvSpPr>
            <a:spLocks noChangeArrowheads="1"/>
          </p:cNvSpPr>
          <p:nvPr/>
        </p:nvSpPr>
        <p:spPr bwMode="auto">
          <a:xfrm>
            <a:off x="13557982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rgbClr val="4E84C4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3E4041"/>
                </a:solidFill>
                <a:effectLst/>
                <a:uLnTx/>
                <a:uFillTx/>
                <a:latin typeface="Calibri"/>
              </a:rPr>
              <a:t>Evaluation</a:t>
            </a:r>
          </a:p>
        </p:txBody>
      </p:sp>
      <p:sp>
        <p:nvSpPr>
          <p:cNvPr id="284" name="AutoShape 82"/>
          <p:cNvSpPr>
            <a:spLocks noChangeArrowheads="1"/>
          </p:cNvSpPr>
          <p:nvPr/>
        </p:nvSpPr>
        <p:spPr bwMode="auto">
          <a:xfrm>
            <a:off x="9846766" y="1062215"/>
            <a:ext cx="1351781" cy="360000"/>
          </a:xfrm>
          <a:prstGeom prst="chevron">
            <a:avLst>
              <a:gd name="adj" fmla="val 49094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Diagnostics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8609108" y="828499"/>
            <a:ext cx="6331578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174625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	</a:t>
            </a:r>
            <a:r>
              <a:rPr kumimoji="0" lang="en-AU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</a:t>
            </a: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x	x	x	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8609108" y="1440182"/>
            <a:ext cx="6331578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174625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</a:t>
            </a: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x	x	x	x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7550724" y="815994"/>
            <a:ext cx="1273962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0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Planned Dates 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7550724" y="1440181"/>
            <a:ext cx="1273962" cy="230832"/>
          </a:xfrm>
          <a:prstGeom prst="rect">
            <a:avLst/>
          </a:prstGeom>
          <a:noFill/>
        </p:spPr>
        <p:txBody>
          <a:bodyPr wrap="square" numCol="1" spcCol="36000" rtlCol="0">
            <a:spAutoFit/>
          </a:bodyPr>
          <a:lstStyle/>
          <a:p>
            <a:pPr marL="0" marR="0" lvl="0" indent="0" defTabSz="17113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24000" algn="l"/>
                <a:tab pos="2786063" algn="l"/>
                <a:tab pos="4035425" algn="l"/>
                <a:tab pos="5297488" algn="l"/>
                <a:tab pos="6459538" algn="l"/>
              </a:tabLst>
              <a:defRPr/>
            </a:pP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Actual Dates </a:t>
            </a:r>
          </a:p>
        </p:txBody>
      </p:sp>
      <p:sp>
        <p:nvSpPr>
          <p:cNvPr id="291" name="Text Box 2"/>
          <p:cNvSpPr txBox="1">
            <a:spLocks noChangeArrowheads="1"/>
          </p:cNvSpPr>
          <p:nvPr/>
        </p:nvSpPr>
        <p:spPr bwMode="auto">
          <a:xfrm>
            <a:off x="262573" y="1218413"/>
            <a:ext cx="3600000" cy="432000"/>
          </a:xfrm>
          <a:prstGeom prst="rect">
            <a:avLst/>
          </a:prstGeom>
          <a:solidFill>
            <a:srgbClr val="58595B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Current Performance:</a:t>
            </a:r>
            <a:r>
              <a: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5E6061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292" name="Text Box 3"/>
          <p:cNvSpPr txBox="1">
            <a:spLocks noChangeArrowheads="1"/>
          </p:cNvSpPr>
          <p:nvPr/>
        </p:nvSpPr>
        <p:spPr bwMode="auto">
          <a:xfrm>
            <a:off x="262573" y="1696934"/>
            <a:ext cx="3600000" cy="432000"/>
          </a:xfrm>
          <a:prstGeom prst="rect">
            <a:avLst/>
          </a:prstGeom>
          <a:solidFill>
            <a:srgbClr val="00B193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Expected Outcome:</a:t>
            </a:r>
            <a:r>
              <a: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</a:t>
            </a:r>
          </a:p>
        </p:txBody>
      </p:sp>
      <p:sp>
        <p:nvSpPr>
          <p:cNvPr id="293" name="Text Box 4"/>
          <p:cNvSpPr txBox="1">
            <a:spLocks noChangeArrowheads="1"/>
          </p:cNvSpPr>
          <p:nvPr/>
        </p:nvSpPr>
        <p:spPr bwMode="auto">
          <a:xfrm>
            <a:off x="3696969" y="1467650"/>
            <a:ext cx="3600000" cy="432000"/>
          </a:xfrm>
          <a:prstGeom prst="rect">
            <a:avLst/>
          </a:prstGeom>
          <a:solidFill>
            <a:srgbClr val="4E84C4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Gap</a:t>
            </a: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rgbClr val="5E6061"/>
                </a:solidFill>
                <a:effectLst/>
                <a:uLnTx/>
                <a:uFillTx/>
                <a:latin typeface="Arial"/>
                <a:cs typeface="Arial" pitchFamily="34" charset="0"/>
              </a:rPr>
              <a:t>:</a:t>
            </a:r>
            <a:r>
              <a:rPr kumimoji="0" lang="en-AU" sz="800" b="0" i="0" u="none" strike="noStrike" kern="0" cap="none" spc="0" normalizeH="0" baseline="0" noProof="0" dirty="0">
                <a:ln>
                  <a:noFill/>
                </a:ln>
                <a:solidFill>
                  <a:srgbClr val="5E6061"/>
                </a:solidFill>
                <a:effectLst/>
                <a:uLnTx/>
                <a:uFillTx/>
                <a:latin typeface="Arial"/>
                <a:cs typeface="Arial" pitchFamily="34" charset="0"/>
              </a:rPr>
              <a:t>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5E6061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294" name="AutoShape 5"/>
          <p:cNvSpPr>
            <a:spLocks noChangeArrowheads="1"/>
          </p:cNvSpPr>
          <p:nvPr/>
        </p:nvSpPr>
        <p:spPr bwMode="auto">
          <a:xfrm rot="5400000">
            <a:off x="3264319" y="1414459"/>
            <a:ext cx="425450" cy="5715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11" name="Table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038669"/>
              </p:ext>
            </p:extLst>
          </p:nvPr>
        </p:nvGraphicFramePr>
        <p:xfrm>
          <a:off x="7637463" y="8634616"/>
          <a:ext cx="7243907" cy="113168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46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9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401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Description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Rating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Owner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Mitigation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108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92305" y="668455"/>
            <a:ext cx="13925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CHR DOC VERSION: 1</a:t>
            </a:r>
            <a:endParaRPr kumimoji="0" lang="en-AU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266687" y="653067"/>
            <a:ext cx="16321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900" b="1" kern="0" dirty="0">
                <a:solidFill>
                  <a:sysClr val="windowText" lastClr="000000"/>
                </a:solidFill>
              </a:rPr>
              <a:t>Implementation Re</a:t>
            </a:r>
            <a:r>
              <a:rPr kumimoji="0" lang="en-AU" sz="9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port Date:</a:t>
            </a:r>
            <a:r>
              <a:rPr kumimoji="0" lang="en-AU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1255906" y="6395347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</a:t>
            </a:r>
            <a:r>
              <a:rPr lang="en-AU" sz="1200" kern="0" dirty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Benefits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1257493" y="6648089"/>
            <a:ext cx="3638012" cy="1670411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20" y="326455"/>
            <a:ext cx="2461935" cy="360000"/>
          </a:xfrm>
          <a:prstGeom prst="rect">
            <a:avLst/>
          </a:prstGeom>
        </p:spPr>
      </p:pic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02310"/>
              </p:ext>
            </p:extLst>
          </p:nvPr>
        </p:nvGraphicFramePr>
        <p:xfrm>
          <a:off x="169862" y="3060695"/>
          <a:ext cx="7284757" cy="6860425"/>
        </p:xfrm>
        <a:graphic>
          <a:graphicData uri="http://schemas.openxmlformats.org/drawingml/2006/table">
            <a:tbl>
              <a:tblPr firstRow="1" bandRow="1"/>
              <a:tblGrid>
                <a:gridCol w="2030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6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07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8010"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Process Owner</a:t>
                      </a:r>
                      <a:r>
                        <a:rPr lang="en-AU" sz="800" b="1" baseline="0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b="1" baseline="0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Measure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b="1" dirty="0">
                        <a:solidFill>
                          <a:schemeClr val="accent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b="1" dirty="0">
                        <a:solidFill>
                          <a:schemeClr val="accent3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Deliverable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395"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and Expected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b="1" dirty="0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386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>
                          <a:latin typeface="+mn-lt"/>
                        </a:rPr>
                        <a:t>1. </a:t>
                      </a:r>
                    </a:p>
                    <a:p>
                      <a:pPr algn="l"/>
                      <a:r>
                        <a:rPr lang="en-AU" sz="800" dirty="0">
                          <a:latin typeface="+mn-lt"/>
                        </a:rPr>
                        <a:t>2.</a:t>
                      </a:r>
                      <a:r>
                        <a:rPr lang="en-AU" sz="800" baseline="0" dirty="0">
                          <a:latin typeface="+mn-lt"/>
                        </a:rPr>
                        <a:t> </a:t>
                      </a:r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6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0" name="Rectangle 69"/>
          <p:cNvSpPr/>
          <p:nvPr/>
        </p:nvSpPr>
        <p:spPr>
          <a:xfrm>
            <a:off x="7631703" y="6395347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</a:t>
            </a:r>
            <a:r>
              <a:rPr lang="en-AU" sz="1200" kern="0" dirty="0">
                <a:solidFill>
                  <a:srgbClr val="FFFFFF"/>
                </a:solidFill>
                <a:latin typeface="Arial"/>
                <a:sym typeface="Wingdings"/>
              </a:rPr>
              <a:t> </a:t>
            </a: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Check Measures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631703" y="4080323"/>
            <a:ext cx="3622614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 </a:t>
            </a: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Wingdings"/>
              </a:rPr>
              <a:t>Main Measures</a:t>
            </a:r>
            <a:endParaRPr kumimoji="0" lang="en-A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616305" y="2000528"/>
            <a:ext cx="3638012" cy="2079795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631703" y="1765300"/>
            <a:ext cx="3638012" cy="252742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 </a:t>
            </a:r>
            <a:r>
              <a:rPr lang="en-AU" sz="1200" b="1" kern="0" dirty="0">
                <a:solidFill>
                  <a:srgbClr val="FFFFFF"/>
                </a:solidFill>
                <a:latin typeface="Arial"/>
                <a:sym typeface="Wingdings"/>
              </a:rPr>
              <a:t>Objective Measures</a:t>
            </a:r>
            <a:endParaRPr lang="en-AU" sz="14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616305" y="4333065"/>
            <a:ext cx="3638012" cy="2079795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72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1259558" y="1765300"/>
            <a:ext cx="3638012" cy="252000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lIns="124947" tIns="93665" rIns="59321" bIns="93665" rtlCol="0" anchor="ctr"/>
          <a:lstStyle/>
          <a:p>
            <a:pPr lvl="0" algn="ctr" defTabSz="914400">
              <a:defRPr/>
            </a:pPr>
            <a:r>
              <a:rPr lang="en-AU" sz="1400" kern="0" dirty="0">
                <a:solidFill>
                  <a:srgbClr val="FFFFFF"/>
                </a:solidFill>
                <a:latin typeface="Arial"/>
                <a:sym typeface="Wingdings"/>
              </a:rPr>
              <a:t> </a:t>
            </a:r>
            <a:r>
              <a:rPr kumimoji="0" lang="en-A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Data Collection Plan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1257493" y="2011311"/>
            <a:ext cx="3639600" cy="4379964"/>
          </a:xfrm>
          <a:prstGeom prst="rect">
            <a:avLst/>
          </a:prstGeom>
          <a:ln w="9525">
            <a:solidFill>
              <a:schemeClr val="accent4"/>
            </a:solidFill>
          </a:ln>
        </p:spPr>
        <p:txBody>
          <a:bodyPr wrap="square" lIns="72000" tIns="288000" rIns="72000" bIns="7200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559596"/>
              </p:ext>
            </p:extLst>
          </p:nvPr>
        </p:nvGraphicFramePr>
        <p:xfrm>
          <a:off x="11295062" y="2070100"/>
          <a:ext cx="3561083" cy="426719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18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Data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Who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Tool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1474076" rtl="0" eaLnBrk="1" latinLnBrk="0" hangingPunct="1"/>
                      <a:r>
                        <a:rPr lang="en-AU" sz="800" kern="1200" dirty="0">
                          <a:solidFill>
                            <a:schemeClr val="accent4"/>
                          </a:solidFill>
                        </a:rPr>
                        <a:t>Frequency</a:t>
                      </a:r>
                      <a:endParaRPr lang="en-AU" sz="8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815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649"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737564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1475128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221269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2950257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3687821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4425385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5162949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5900513" algn="l" defTabSz="1475128" rtl="0" eaLnBrk="1" latinLnBrk="0" hangingPunct="1">
                        <a:defRPr sz="29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649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6" name="Rounded Rectangular Callout 45"/>
          <p:cNvSpPr/>
          <p:nvPr/>
        </p:nvSpPr>
        <p:spPr>
          <a:xfrm>
            <a:off x="5046662" y="1308100"/>
            <a:ext cx="1979778" cy="1285593"/>
          </a:xfrm>
          <a:prstGeom prst="wedgeRoundRectCallout">
            <a:avLst>
              <a:gd name="adj1" fmla="val -62753"/>
              <a:gd name="adj2" fmla="val -1846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This section is the same as the first of the diagnostics report.</a:t>
            </a:r>
          </a:p>
          <a:p>
            <a:pPr algn="ctr"/>
            <a:endParaRPr lang="en-AU" sz="1000" dirty="0"/>
          </a:p>
          <a:p>
            <a:pPr algn="ctr"/>
            <a:r>
              <a:rPr lang="en-AU" sz="1000" dirty="0"/>
              <a:t>Any change in scope / goal and / or objective should also be commented on in the ‘variance to scope’ section</a:t>
            </a:r>
          </a:p>
        </p:txBody>
      </p:sp>
      <p:sp>
        <p:nvSpPr>
          <p:cNvPr id="47" name="Rounded Rectangular Callout 46"/>
          <p:cNvSpPr/>
          <p:nvPr/>
        </p:nvSpPr>
        <p:spPr>
          <a:xfrm>
            <a:off x="4132262" y="9390079"/>
            <a:ext cx="2215580" cy="556700"/>
          </a:xfrm>
          <a:prstGeom prst="wedgeRoundRectCallout">
            <a:avLst>
              <a:gd name="adj1" fmla="val -28101"/>
              <a:gd name="adj2" fmla="val 7336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Name / title and approval date.</a:t>
            </a:r>
          </a:p>
          <a:p>
            <a:pPr algn="ctr"/>
            <a:r>
              <a:rPr lang="en-AU" sz="1000" dirty="0"/>
              <a:t>Approval from sponsor represents validation by steering committee. </a:t>
            </a:r>
          </a:p>
        </p:txBody>
      </p:sp>
      <p:sp>
        <p:nvSpPr>
          <p:cNvPr id="48" name="Rounded Rectangular Callout 47"/>
          <p:cNvSpPr/>
          <p:nvPr/>
        </p:nvSpPr>
        <p:spPr>
          <a:xfrm flipH="1">
            <a:off x="11980862" y="9068511"/>
            <a:ext cx="2913056" cy="1438072"/>
          </a:xfrm>
          <a:prstGeom prst="wedgeRoundRectCallout">
            <a:avLst>
              <a:gd name="adj1" fmla="val 59050"/>
              <a:gd name="adj2" fmla="val 2624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Use this section to briefly explain what will be the governance for the implementation. For example: </a:t>
            </a:r>
          </a:p>
          <a:p>
            <a:pPr algn="ctr"/>
            <a:r>
              <a:rPr lang="en-AU" sz="1000" i="1" dirty="0"/>
              <a:t>Process owners will report fortnightly to sponsors on implementation tasks and outcomes.</a:t>
            </a:r>
          </a:p>
          <a:p>
            <a:pPr algn="ctr"/>
            <a:r>
              <a:rPr lang="en-AU" sz="1000" i="1" dirty="0"/>
              <a:t>Steering Committee will review updated implementation plan monthly and action.</a:t>
            </a:r>
          </a:p>
          <a:p>
            <a:pPr algn="ctr"/>
            <a:endParaRPr lang="en-AU" sz="1000" i="1" dirty="0"/>
          </a:p>
          <a:p>
            <a:pPr algn="ctr"/>
            <a:r>
              <a:rPr lang="en-AU" sz="1000" dirty="0"/>
              <a:t>This section can also be used to highlight any change in scope from the solutions report.</a:t>
            </a:r>
          </a:p>
        </p:txBody>
      </p:sp>
      <p:sp>
        <p:nvSpPr>
          <p:cNvPr id="49" name="Rounded Rectangular Callout 48"/>
          <p:cNvSpPr/>
          <p:nvPr/>
        </p:nvSpPr>
        <p:spPr>
          <a:xfrm>
            <a:off x="9231177" y="8928100"/>
            <a:ext cx="2399060" cy="666254"/>
          </a:xfrm>
          <a:prstGeom prst="wedgeRoundRectCallout">
            <a:avLst>
              <a:gd name="adj1" fmla="val 57460"/>
              <a:gd name="adj2" fmla="val 2065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Present key risks from  your risk register and actionable mitigation strategies. Risk register should be regularly updated and discussed with sponsor</a:t>
            </a:r>
          </a:p>
        </p:txBody>
      </p:sp>
      <p:sp>
        <p:nvSpPr>
          <p:cNvPr id="50" name="Rounded Rectangular Callout 49"/>
          <p:cNvSpPr/>
          <p:nvPr/>
        </p:nvSpPr>
        <p:spPr>
          <a:xfrm>
            <a:off x="9086194" y="241300"/>
            <a:ext cx="2451445" cy="655515"/>
          </a:xfrm>
          <a:prstGeom prst="wedgeRoundRectCallout">
            <a:avLst>
              <a:gd name="adj1" fmla="val -22660"/>
              <a:gd name="adj2" fmla="val 6465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Highlight planned dates versus actual dates. Any delay should be highlighted in the risks section below and have mitigation strategies.</a:t>
            </a:r>
          </a:p>
        </p:txBody>
      </p:sp>
      <p:sp>
        <p:nvSpPr>
          <p:cNvPr id="53" name="Rounded Rectangular Callout 52"/>
          <p:cNvSpPr/>
          <p:nvPr/>
        </p:nvSpPr>
        <p:spPr>
          <a:xfrm>
            <a:off x="3141662" y="269276"/>
            <a:ext cx="3531767" cy="429224"/>
          </a:xfrm>
          <a:prstGeom prst="wedgeRoundRectCallout">
            <a:avLst>
              <a:gd name="adj1" fmla="val -23709"/>
              <a:gd name="adj2" fmla="val 3487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000" dirty="0">
                <a:solidFill>
                  <a:schemeClr val="accent1"/>
                </a:solidFill>
              </a:rPr>
              <a:t>Instructions</a:t>
            </a:r>
          </a:p>
        </p:txBody>
      </p:sp>
      <p:sp>
        <p:nvSpPr>
          <p:cNvPr id="54" name="Rounded Rectangular Callout 53"/>
          <p:cNvSpPr/>
          <p:nvPr/>
        </p:nvSpPr>
        <p:spPr>
          <a:xfrm>
            <a:off x="8104741" y="7023100"/>
            <a:ext cx="2626858" cy="758806"/>
          </a:xfrm>
          <a:prstGeom prst="wedgeRoundRectCallout">
            <a:avLst>
              <a:gd name="adj1" fmla="val -17462"/>
              <a:gd name="adj2" fmla="val -7871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What impact could your solutions have on other areas of the process / organisation?</a:t>
            </a:r>
          </a:p>
          <a:p>
            <a:pPr algn="ctr"/>
            <a:r>
              <a:rPr lang="en-AU" sz="1000" dirty="0"/>
              <a:t>What will you measure to ensure there is no negative flow-on effect?</a:t>
            </a:r>
          </a:p>
        </p:txBody>
      </p:sp>
      <p:sp>
        <p:nvSpPr>
          <p:cNvPr id="56" name="Rounded Rectangular Callout 55"/>
          <p:cNvSpPr/>
          <p:nvPr/>
        </p:nvSpPr>
        <p:spPr>
          <a:xfrm>
            <a:off x="7981111" y="2291455"/>
            <a:ext cx="1979778" cy="642796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Objective Measures:</a:t>
            </a:r>
          </a:p>
          <a:p>
            <a:pPr algn="ctr"/>
            <a:r>
              <a:rPr lang="en-AU" sz="1000" dirty="0"/>
              <a:t>They relate to the section ‘goal and objective’</a:t>
            </a:r>
          </a:p>
        </p:txBody>
      </p:sp>
      <p:sp>
        <p:nvSpPr>
          <p:cNvPr id="57" name="Rounded Rectangular Callout 56"/>
          <p:cNvSpPr/>
          <p:nvPr/>
        </p:nvSpPr>
        <p:spPr>
          <a:xfrm>
            <a:off x="12568093" y="6840497"/>
            <a:ext cx="1979778" cy="866806"/>
          </a:xfrm>
          <a:prstGeom prst="wedgeRoundRectCallout">
            <a:avLst>
              <a:gd name="adj1" fmla="val -26188"/>
              <a:gd name="adj2" fmla="val -6571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Other Benefits:</a:t>
            </a:r>
          </a:p>
          <a:p>
            <a:pPr algn="ctr"/>
            <a:r>
              <a:rPr lang="en-AU" sz="1000" dirty="0"/>
              <a:t>This section includes positive flow on effects (from benefits section in your project plan)</a:t>
            </a:r>
          </a:p>
        </p:txBody>
      </p:sp>
      <p:sp>
        <p:nvSpPr>
          <p:cNvPr id="58" name="Rounded Rectangular Callout 57"/>
          <p:cNvSpPr/>
          <p:nvPr/>
        </p:nvSpPr>
        <p:spPr>
          <a:xfrm>
            <a:off x="10419595" y="3367777"/>
            <a:ext cx="4521092" cy="3023497"/>
          </a:xfrm>
          <a:prstGeom prst="wedgeRoundRectCallout">
            <a:avLst>
              <a:gd name="adj1" fmla="val -52693"/>
              <a:gd name="adj2" fmla="val -3501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AU" sz="1000" dirty="0"/>
              <a:t> Sections 3, 4, 5 and 7 will be used to communicate relevant data (graph over time)</a:t>
            </a:r>
          </a:p>
          <a:p>
            <a:r>
              <a:rPr lang="en-AU" sz="1000" b="1" i="1" dirty="0"/>
              <a:t>Purpose. </a:t>
            </a:r>
            <a:endParaRPr lang="en-AU" sz="1000" dirty="0"/>
          </a:p>
          <a:p>
            <a:r>
              <a:rPr lang="en-AU" sz="1000" dirty="0"/>
              <a:t>Setup monitoring of interventions at different levels of measures in order to understand the effects of the changes. </a:t>
            </a:r>
          </a:p>
          <a:p>
            <a:r>
              <a:rPr lang="en-AU" sz="1000" b="1" i="1" dirty="0"/>
              <a:t>Checklist. </a:t>
            </a:r>
            <a:endParaRPr lang="en-AU" sz="1000" dirty="0"/>
          </a:p>
          <a:p>
            <a:r>
              <a:rPr lang="en-AU" sz="1000" dirty="0"/>
              <a:t> Does it communicate source of data? </a:t>
            </a:r>
          </a:p>
          <a:p>
            <a:r>
              <a:rPr lang="en-AU" sz="1000" dirty="0"/>
              <a:t> Does it show any improvements to date as interventions are being completed? </a:t>
            </a:r>
          </a:p>
          <a:p>
            <a:r>
              <a:rPr lang="en-AU" sz="1000" dirty="0"/>
              <a:t> Is the target visible (where applicable) to visualise the success of the change? </a:t>
            </a:r>
          </a:p>
          <a:p>
            <a:r>
              <a:rPr lang="en-AU" sz="1000" dirty="0"/>
              <a:t> Is it clear when the interventions started? </a:t>
            </a:r>
          </a:p>
          <a:p>
            <a:r>
              <a:rPr lang="en-AU" sz="1000" dirty="0"/>
              <a:t> Is there enough data to negate seasonal trends (</a:t>
            </a:r>
            <a:r>
              <a:rPr lang="en-AU" sz="1000" dirty="0" err="1"/>
              <a:t>eg</a:t>
            </a:r>
            <a:r>
              <a:rPr lang="en-AU" sz="1000" dirty="0"/>
              <a:t>. mid year will always be worst)? </a:t>
            </a:r>
          </a:p>
          <a:p>
            <a:r>
              <a:rPr lang="en-AU" sz="1000" dirty="0"/>
              <a:t> Is there data to negate external effects on project outcomes (</a:t>
            </a:r>
            <a:r>
              <a:rPr lang="en-AU" sz="1000" dirty="0" err="1"/>
              <a:t>eg</a:t>
            </a:r>
            <a:r>
              <a:rPr lang="en-AU" sz="1000" dirty="0"/>
              <a:t>. seasonal presentations)? </a:t>
            </a:r>
          </a:p>
          <a:p>
            <a:r>
              <a:rPr lang="en-AU" sz="1000" dirty="0"/>
              <a:t> Is it clear why there is no data (</a:t>
            </a:r>
            <a:r>
              <a:rPr lang="en-AU" sz="1000" dirty="0" err="1"/>
              <a:t>eg</a:t>
            </a:r>
            <a:r>
              <a:rPr lang="en-AU" sz="1000" dirty="0"/>
              <a:t>. annotation mentioning no data available before diagnostics)? </a:t>
            </a:r>
          </a:p>
          <a:p>
            <a:r>
              <a:rPr lang="en-AU" sz="1000" dirty="0"/>
              <a:t> Do all the graphs and diagrams have titles and units shown? </a:t>
            </a:r>
          </a:p>
        </p:txBody>
      </p:sp>
      <p:sp>
        <p:nvSpPr>
          <p:cNvPr id="60" name="Rounded Rectangular Callout 59"/>
          <p:cNvSpPr/>
          <p:nvPr/>
        </p:nvSpPr>
        <p:spPr>
          <a:xfrm>
            <a:off x="7713662" y="4534270"/>
            <a:ext cx="1979778" cy="642796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Main Measures:</a:t>
            </a:r>
          </a:p>
          <a:p>
            <a:pPr algn="ctr"/>
            <a:r>
              <a:rPr lang="en-AU" sz="1000" dirty="0"/>
              <a:t>They relate to the ‘focus areas’ sections in your report, addressed by your solutions’</a:t>
            </a:r>
          </a:p>
        </p:txBody>
      </p:sp>
      <p:sp>
        <p:nvSpPr>
          <p:cNvPr id="63" name="Rounded Rectangular Callout 62"/>
          <p:cNvSpPr/>
          <p:nvPr/>
        </p:nvSpPr>
        <p:spPr>
          <a:xfrm>
            <a:off x="11537638" y="2486853"/>
            <a:ext cx="2348223" cy="642796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This sections highlights how you will gather data to monitor the implementation of your project, who will source it where and when</a:t>
            </a:r>
          </a:p>
        </p:txBody>
      </p:sp>
      <p:sp>
        <p:nvSpPr>
          <p:cNvPr id="64" name="Rounded Rectangular Callout 63"/>
          <p:cNvSpPr/>
          <p:nvPr/>
        </p:nvSpPr>
        <p:spPr>
          <a:xfrm>
            <a:off x="215255" y="4002317"/>
            <a:ext cx="2102864" cy="2079165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Solutions from solutions report.</a:t>
            </a:r>
          </a:p>
          <a:p>
            <a:pPr algn="ctr"/>
            <a:endParaRPr lang="en-AU" sz="1000" dirty="0"/>
          </a:p>
          <a:p>
            <a:pPr algn="ctr"/>
            <a:r>
              <a:rPr lang="en-AU" sz="1000" dirty="0"/>
              <a:t>To clarify the implementation, solutions can be broken down into major steps. For example:</a:t>
            </a:r>
          </a:p>
          <a:p>
            <a:pPr algn="ctr"/>
            <a:endParaRPr lang="en-AU" sz="1000" dirty="0"/>
          </a:p>
          <a:p>
            <a:r>
              <a:rPr lang="en-AU" sz="1000" dirty="0"/>
              <a:t>Solution:</a:t>
            </a:r>
          </a:p>
          <a:p>
            <a:r>
              <a:rPr lang="en-AU" sz="1000" dirty="0"/>
              <a:t>Patient safety boards</a:t>
            </a:r>
          </a:p>
          <a:p>
            <a:r>
              <a:rPr lang="en-AU" sz="1000" dirty="0"/>
              <a:t>Steps: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/>
              <a:t>Trial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/>
              <a:t>Source boards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/>
              <a:t>Finalise content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/>
              <a:t>Roll out</a:t>
            </a:r>
          </a:p>
        </p:txBody>
      </p:sp>
      <p:sp>
        <p:nvSpPr>
          <p:cNvPr id="65" name="Rounded Rectangular Callout 64"/>
          <p:cNvSpPr/>
          <p:nvPr/>
        </p:nvSpPr>
        <p:spPr>
          <a:xfrm>
            <a:off x="2616326" y="5041901"/>
            <a:ext cx="2102864" cy="1479818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For each solution, how will success be measured? Highlight in this section the baseline indicator and expected value after implementation.</a:t>
            </a:r>
          </a:p>
          <a:p>
            <a:pPr algn="ctr"/>
            <a:r>
              <a:rPr lang="en-AU" sz="1000" dirty="0"/>
              <a:t>The section ‘current’ will be used for updates during the implementation</a:t>
            </a:r>
          </a:p>
        </p:txBody>
      </p:sp>
      <p:sp>
        <p:nvSpPr>
          <p:cNvPr id="66" name="Rounded Rectangular Callout 65"/>
          <p:cNvSpPr/>
          <p:nvPr/>
        </p:nvSpPr>
        <p:spPr>
          <a:xfrm>
            <a:off x="4907545" y="6801409"/>
            <a:ext cx="2102864" cy="1497992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The section ‘status’ will be used for updates during the implementation.</a:t>
            </a:r>
          </a:p>
          <a:p>
            <a:pPr algn="ctr"/>
            <a:endParaRPr lang="en-AU" sz="1000" dirty="0"/>
          </a:p>
          <a:p>
            <a:pPr algn="ctr"/>
            <a:r>
              <a:rPr lang="en-AU" sz="1000" dirty="0"/>
              <a:t>Status can be: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AU" sz="1000" dirty="0"/>
              <a:t>Not started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tx2"/>
                </a:solidFill>
              </a:rPr>
              <a:t>In progress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accent4"/>
                </a:solidFill>
              </a:rPr>
              <a:t>Completed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accent1"/>
                </a:solidFill>
              </a:rPr>
              <a:t>Delayed</a:t>
            </a:r>
          </a:p>
        </p:txBody>
      </p:sp>
      <p:sp>
        <p:nvSpPr>
          <p:cNvPr id="67" name="Rounded Rectangular Callout 66"/>
          <p:cNvSpPr/>
          <p:nvPr/>
        </p:nvSpPr>
        <p:spPr>
          <a:xfrm>
            <a:off x="5390257" y="3622141"/>
            <a:ext cx="1672695" cy="614588"/>
          </a:xfrm>
          <a:prstGeom prst="wedgeRoundRectCallout">
            <a:avLst>
              <a:gd name="adj1" fmla="val -4057"/>
              <a:gd name="adj2" fmla="val -6662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Is there any tangible output expected as a result of implementing the solution?</a:t>
            </a:r>
          </a:p>
        </p:txBody>
      </p:sp>
      <p:sp>
        <p:nvSpPr>
          <p:cNvPr id="68" name="Rounded Rectangular Callout 67"/>
          <p:cNvSpPr/>
          <p:nvPr/>
        </p:nvSpPr>
        <p:spPr>
          <a:xfrm>
            <a:off x="5781925" y="4961407"/>
            <a:ext cx="1672695" cy="614588"/>
          </a:xfrm>
          <a:prstGeom prst="wedgeRoundRectCallout">
            <a:avLst>
              <a:gd name="adj1" fmla="val 23846"/>
              <a:gd name="adj2" fmla="val -9142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What specific resources are needed? What is the associated cost?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D8F2CC-97F1-4759-4CBE-E3C9155E007B}"/>
              </a:ext>
            </a:extLst>
          </p:cNvPr>
          <p:cNvSpPr txBox="1"/>
          <p:nvPr/>
        </p:nvSpPr>
        <p:spPr>
          <a:xfrm>
            <a:off x="9380148" y="10508041"/>
            <a:ext cx="5637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75" algn="r">
              <a:spcBef>
                <a:spcPts val="315"/>
              </a:spcBef>
              <a:spcAft>
                <a:spcPts val="0"/>
              </a:spcAft>
            </a:pPr>
            <a:r>
              <a:rPr lang="en-AU" sz="80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Published Oct 2015.</a:t>
            </a:r>
            <a:r>
              <a:rPr lang="en-AU" sz="800" spc="-5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 </a:t>
            </a:r>
            <a:r>
              <a:rPr lang="en-AU" sz="80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Next review 2025 ©</a:t>
            </a:r>
            <a:r>
              <a:rPr lang="en-AU" sz="800" spc="1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 </a:t>
            </a:r>
            <a:r>
              <a:rPr lang="en-AU" sz="80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State of</a:t>
            </a:r>
            <a:r>
              <a:rPr lang="en-AU" sz="800" spc="2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 </a:t>
            </a:r>
            <a:r>
              <a:rPr lang="en-AU" sz="80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NSW</a:t>
            </a:r>
            <a:r>
              <a:rPr lang="en-AU" sz="800" spc="2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 </a:t>
            </a:r>
            <a:r>
              <a:rPr lang="en-AU" sz="80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(Agency</a:t>
            </a:r>
            <a:r>
              <a:rPr lang="en-AU" sz="800" spc="2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 </a:t>
            </a:r>
            <a:r>
              <a:rPr lang="en-AU" sz="80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for</a:t>
            </a:r>
            <a:r>
              <a:rPr lang="en-AU" sz="800" spc="2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 </a:t>
            </a:r>
            <a:r>
              <a:rPr lang="en-AU" sz="80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Clinical</a:t>
            </a:r>
            <a:r>
              <a:rPr lang="en-AU" sz="800" spc="2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 </a:t>
            </a:r>
            <a:r>
              <a:rPr lang="en-AU" sz="80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Innovation)</a:t>
            </a:r>
            <a:r>
              <a:rPr lang="en-AU" sz="800" spc="25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 </a:t>
            </a:r>
            <a:r>
              <a:rPr lang="en-AU" sz="800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CC-ND-</a:t>
            </a:r>
            <a:r>
              <a:rPr lang="en-AU" sz="800" spc="-25" dirty="0">
                <a:solidFill>
                  <a:srgbClr val="414042"/>
                </a:solidFill>
                <a:effectLst/>
                <a:latin typeface="Arial" panose="020B0604020202020204" pitchFamily="34" charset="0"/>
                <a:ea typeface="Public Sans Light" pitchFamily="2" charset="0"/>
                <a:cs typeface="Public Sans Light" pitchFamily="2" charset="0"/>
              </a:rPr>
              <a:t>BY</a:t>
            </a:r>
            <a:endParaRPr lang="en-AU" sz="800" dirty="0">
              <a:effectLst/>
              <a:latin typeface="Public Sans Light" pitchFamily="2" charset="0"/>
              <a:ea typeface="Public Sans Light" pitchFamily="2" charset="0"/>
              <a:cs typeface="Public Sans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241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esign">
      <a:dk1>
        <a:sysClr val="windowText" lastClr="000000"/>
      </a:dk1>
      <a:lt1>
        <a:sysClr val="window" lastClr="FFFFFF"/>
      </a:lt1>
      <a:dk2>
        <a:srgbClr val="4E84C4"/>
      </a:dk2>
      <a:lt2>
        <a:srgbClr val="7E8082"/>
      </a:lt2>
      <a:accent1>
        <a:srgbClr val="B20838"/>
      </a:accent1>
      <a:accent2>
        <a:srgbClr val="00B193"/>
      </a:accent2>
      <a:accent3>
        <a:srgbClr val="492F92"/>
      </a:accent3>
      <a:accent4>
        <a:srgbClr val="5D9732"/>
      </a:accent4>
      <a:accent5>
        <a:srgbClr val="F58025"/>
      </a:accent5>
      <a:accent6>
        <a:srgbClr val="000000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857</Words>
  <Application>Microsoft Office PowerPoint</Application>
  <PresentationFormat>Custom</PresentationFormat>
  <Paragraphs>219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Public Sans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template</dc:title>
  <dc:creator>NSW Agency for Clinical Innovation</dc:creator>
  <cp:lastModifiedBy>Bronwyn Potter (Agency for Clinical Innovation)</cp:lastModifiedBy>
  <cp:revision>160</cp:revision>
  <cp:lastPrinted>2014-03-24T01:54:21Z</cp:lastPrinted>
  <dcterms:created xsi:type="dcterms:W3CDTF">2006-08-16T00:00:00Z</dcterms:created>
  <dcterms:modified xsi:type="dcterms:W3CDTF">2024-05-08T05:39:25Z</dcterms:modified>
</cp:coreProperties>
</file>