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4"/>
    <p:sldMasterId id="2147483769" r:id="rId5"/>
    <p:sldMasterId id="2147483772" r:id="rId6"/>
    <p:sldMasterId id="2147483728" r:id="rId7"/>
    <p:sldMasterId id="2147483757" r:id="rId8"/>
    <p:sldMasterId id="2147483767" r:id="rId9"/>
  </p:sldMasterIdLst>
  <p:notesMasterIdLst>
    <p:notesMasterId r:id="rId25"/>
  </p:notesMasterIdLst>
  <p:handoutMasterIdLst>
    <p:handoutMasterId r:id="rId26"/>
  </p:handoutMasterIdLst>
  <p:sldIdLst>
    <p:sldId id="262" r:id="rId10"/>
    <p:sldId id="257" r:id="rId11"/>
    <p:sldId id="258" r:id="rId12"/>
    <p:sldId id="268" r:id="rId13"/>
    <p:sldId id="278" r:id="rId14"/>
    <p:sldId id="269" r:id="rId15"/>
    <p:sldId id="279" r:id="rId16"/>
    <p:sldId id="271" r:id="rId17"/>
    <p:sldId id="273" r:id="rId18"/>
    <p:sldId id="274" r:id="rId19"/>
    <p:sldId id="280" r:id="rId20"/>
    <p:sldId id="263" r:id="rId21"/>
    <p:sldId id="264" r:id="rId22"/>
    <p:sldId id="265" r:id="rId23"/>
    <p:sldId id="259" r:id="rId24"/>
  </p:sldIdLst>
  <p:sldSz cx="9144000" cy="5143500" type="screen16x9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7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799">
          <p15:clr>
            <a:srgbClr val="A4A3A4"/>
          </p15:clr>
        </p15:guide>
        <p15:guide id="4" orient="horz" pos="441">
          <p15:clr>
            <a:srgbClr val="A4A3A4"/>
          </p15:clr>
        </p15:guide>
        <p15:guide id="5" orient="horz" pos="667">
          <p15:clr>
            <a:srgbClr val="A4A3A4"/>
          </p15:clr>
        </p15:guide>
        <p15:guide id="6" pos="346">
          <p15:clr>
            <a:srgbClr val="A4A3A4"/>
          </p15:clr>
        </p15:guide>
        <p15:guide id="7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CF7F7F-1B28-ED9C-2C97-B303E456E595}" name="Amy Donehue (Agency for Clinical Innovation)" initials="AD(fCI" userId="S::Amy.Donehue@health.nsw.gov.au::ed3e8a3e-804c-47ab-9f5d-b3fa75c1da89" providerId="AD"/>
  <p188:author id="{512AD5D3-2ED5-21B3-AAD6-63B61F3C49BC}" name="Mark Williams (Agency for Clinical Innovation)" initials="MW(fCI" userId="S::Mark.Williams1@health.nsw.gov.au::43e005a8-d2a0-47db-a5b3-58c127af165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len Pang" initials="G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85"/>
    <a:srgbClr val="A2CCEE"/>
    <a:srgbClr val="3C6AB0"/>
    <a:srgbClr val="C4DDF4"/>
    <a:srgbClr val="096282"/>
    <a:srgbClr val="15397F"/>
    <a:srgbClr val="00522E"/>
    <a:srgbClr val="006892"/>
    <a:srgbClr val="524F69"/>
    <a:srgbClr val="6F6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70054E-5895-448A-8C52-16906BBCE800}" v="10" dt="2023-12-14T01:54:24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72" y="738"/>
      </p:cViewPr>
      <p:guideLst>
        <p:guide orient="horz" pos="1637"/>
        <p:guide pos="2880"/>
        <p:guide orient="horz" pos="2799"/>
        <p:guide orient="horz" pos="441"/>
        <p:guide orient="horz" pos="667"/>
        <p:guide pos="346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A6D8C7-B685-4863-B41D-5D2A71CCA39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E5808C-70A3-41E3-8AF7-4F199E8181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1800" b="0" i="0" baseline="0"/>
            <a:t>In emergency settings, medical and nursing work closely as a team </a:t>
          </a:r>
          <a:endParaRPr lang="en-US" sz="1800"/>
        </a:p>
      </dgm:t>
    </dgm:pt>
    <dgm:pt modelId="{D641A125-0D91-4FC1-B9E1-CD345EFE2A87}" type="parTrans" cxnId="{BA7AABD0-6718-4C7A-9FC5-5ECE9BCDA34F}">
      <dgm:prSet/>
      <dgm:spPr/>
      <dgm:t>
        <a:bodyPr/>
        <a:lstStyle/>
        <a:p>
          <a:endParaRPr lang="en-US"/>
        </a:p>
      </dgm:t>
    </dgm:pt>
    <dgm:pt modelId="{297AACEE-A03C-43A6-BEF8-51C0804A29EC}" type="sibTrans" cxnId="{BA7AABD0-6718-4C7A-9FC5-5ECE9BCDA34F}">
      <dgm:prSet/>
      <dgm:spPr/>
      <dgm:t>
        <a:bodyPr/>
        <a:lstStyle/>
        <a:p>
          <a:endParaRPr lang="en-US"/>
        </a:p>
      </dgm:t>
    </dgm:pt>
    <dgm:pt modelId="{2FF8165C-BC0A-47FB-A2A8-247AF7DF07C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1800" b="0" i="0" baseline="0"/>
            <a:t>Nurses are usually the first clinician to see patients - triage followed by initial assessment and management </a:t>
          </a:r>
          <a:endParaRPr lang="en-US" sz="1800"/>
        </a:p>
      </dgm:t>
    </dgm:pt>
    <dgm:pt modelId="{EA4EE277-0370-4560-B181-35CF6D5BC84F}" type="parTrans" cxnId="{A92B93F3-759A-4824-A80E-1AEE23E81428}">
      <dgm:prSet/>
      <dgm:spPr/>
      <dgm:t>
        <a:bodyPr/>
        <a:lstStyle/>
        <a:p>
          <a:endParaRPr lang="en-US"/>
        </a:p>
      </dgm:t>
    </dgm:pt>
    <dgm:pt modelId="{F4F4AC99-627F-4A32-925B-27FE740D467C}" type="sibTrans" cxnId="{A92B93F3-759A-4824-A80E-1AEE23E81428}">
      <dgm:prSet/>
      <dgm:spPr/>
      <dgm:t>
        <a:bodyPr/>
        <a:lstStyle/>
        <a:p>
          <a:endParaRPr lang="en-US"/>
        </a:p>
      </dgm:t>
    </dgm:pt>
    <dgm:pt modelId="{E32C2B45-9CA2-4F62-A702-ADA9CD6D7B5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1800" b="0" i="0" baseline="0"/>
            <a:t>Nurse initiated care is part of usual practice </a:t>
          </a:r>
          <a:endParaRPr lang="en-US" sz="1800"/>
        </a:p>
      </dgm:t>
    </dgm:pt>
    <dgm:pt modelId="{EA9D3102-6FA7-4820-B3FC-1D63776D3AC5}" type="parTrans" cxnId="{D6516947-6E12-4AA8-ABA4-FA2A1C07CEF9}">
      <dgm:prSet/>
      <dgm:spPr/>
      <dgm:t>
        <a:bodyPr/>
        <a:lstStyle/>
        <a:p>
          <a:endParaRPr lang="en-US"/>
        </a:p>
      </dgm:t>
    </dgm:pt>
    <dgm:pt modelId="{0446C006-85D0-4DC2-BC8C-A29BE4061077}" type="sibTrans" cxnId="{D6516947-6E12-4AA8-ABA4-FA2A1C07CEF9}">
      <dgm:prSet/>
      <dgm:spPr/>
      <dgm:t>
        <a:bodyPr/>
        <a:lstStyle/>
        <a:p>
          <a:endParaRPr lang="en-US"/>
        </a:p>
      </dgm:t>
    </dgm:pt>
    <dgm:pt modelId="{D981BA7B-E81A-4F00-886D-01981E28AB77}" type="pres">
      <dgm:prSet presAssocID="{AEA6D8C7-B685-4863-B41D-5D2A71CCA39C}" presName="root" presStyleCnt="0">
        <dgm:presLayoutVars>
          <dgm:dir/>
          <dgm:resizeHandles val="exact"/>
        </dgm:presLayoutVars>
      </dgm:prSet>
      <dgm:spPr/>
    </dgm:pt>
    <dgm:pt modelId="{62137AEF-A00A-41D3-BB77-23381BC627BD}" type="pres">
      <dgm:prSet presAssocID="{B8E5808C-70A3-41E3-8AF7-4F199E8181BA}" presName="compNode" presStyleCnt="0"/>
      <dgm:spPr/>
    </dgm:pt>
    <dgm:pt modelId="{316CDF73-9E5B-48EF-A734-8774D189448F}" type="pres">
      <dgm:prSet presAssocID="{B8E5808C-70A3-41E3-8AF7-4F199E8181BA}" presName="bgRect" presStyleLbl="bgShp" presStyleIdx="0" presStyleCnt="3"/>
      <dgm:spPr>
        <a:solidFill>
          <a:schemeClr val="accent3">
            <a:lumMod val="20000"/>
            <a:lumOff val="80000"/>
            <a:alpha val="40000"/>
          </a:schemeClr>
        </a:solidFill>
      </dgm:spPr>
    </dgm:pt>
    <dgm:pt modelId="{076DC775-2080-4DCA-9EF7-6D1D6BFFA892}" type="pres">
      <dgm:prSet presAssocID="{B8E5808C-70A3-41E3-8AF7-4F199E8181B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586FFCFF-1BE5-4F1C-9DC6-648D9774B961}" type="pres">
      <dgm:prSet presAssocID="{B8E5808C-70A3-41E3-8AF7-4F199E8181BA}" presName="spaceRect" presStyleCnt="0"/>
      <dgm:spPr/>
    </dgm:pt>
    <dgm:pt modelId="{5B12245F-2178-48BC-AD8A-69FF3761428E}" type="pres">
      <dgm:prSet presAssocID="{B8E5808C-70A3-41E3-8AF7-4F199E8181BA}" presName="parTx" presStyleLbl="revTx" presStyleIdx="0" presStyleCnt="3">
        <dgm:presLayoutVars>
          <dgm:chMax val="0"/>
          <dgm:chPref val="0"/>
        </dgm:presLayoutVars>
      </dgm:prSet>
      <dgm:spPr/>
    </dgm:pt>
    <dgm:pt modelId="{50A31EAF-0DDB-4C0E-8C04-8EB4F1FE31E2}" type="pres">
      <dgm:prSet presAssocID="{297AACEE-A03C-43A6-BEF8-51C0804A29EC}" presName="sibTrans" presStyleCnt="0"/>
      <dgm:spPr/>
    </dgm:pt>
    <dgm:pt modelId="{A169A637-74FF-4855-BF6D-3B54956D5D97}" type="pres">
      <dgm:prSet presAssocID="{2FF8165C-BC0A-47FB-A2A8-247AF7DF07C0}" presName="compNode" presStyleCnt="0"/>
      <dgm:spPr/>
    </dgm:pt>
    <dgm:pt modelId="{4CF09FE0-29DB-4AC1-8926-0375907A0D89}" type="pres">
      <dgm:prSet presAssocID="{2FF8165C-BC0A-47FB-A2A8-247AF7DF07C0}" presName="bgRect" presStyleLbl="bgShp" presStyleIdx="1" presStyleCnt="3"/>
      <dgm:spPr>
        <a:solidFill>
          <a:schemeClr val="accent3">
            <a:lumMod val="20000"/>
            <a:lumOff val="80000"/>
            <a:alpha val="40000"/>
          </a:schemeClr>
        </a:solidFill>
      </dgm:spPr>
    </dgm:pt>
    <dgm:pt modelId="{3F502CE1-B841-41CE-BD9A-1AF83201C355}" type="pres">
      <dgm:prSet presAssocID="{2FF8165C-BC0A-47FB-A2A8-247AF7DF07C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B4EB622B-D6E9-440F-B3B9-7843EFFDC013}" type="pres">
      <dgm:prSet presAssocID="{2FF8165C-BC0A-47FB-A2A8-247AF7DF07C0}" presName="spaceRect" presStyleCnt="0"/>
      <dgm:spPr/>
    </dgm:pt>
    <dgm:pt modelId="{86E68D5A-A0D2-4C92-A1A1-EE6A0BA72784}" type="pres">
      <dgm:prSet presAssocID="{2FF8165C-BC0A-47FB-A2A8-247AF7DF07C0}" presName="parTx" presStyleLbl="revTx" presStyleIdx="1" presStyleCnt="3">
        <dgm:presLayoutVars>
          <dgm:chMax val="0"/>
          <dgm:chPref val="0"/>
        </dgm:presLayoutVars>
      </dgm:prSet>
      <dgm:spPr/>
    </dgm:pt>
    <dgm:pt modelId="{DE3E6B33-1012-4AE0-96B5-86FC4E513352}" type="pres">
      <dgm:prSet presAssocID="{F4F4AC99-627F-4A32-925B-27FE740D467C}" presName="sibTrans" presStyleCnt="0"/>
      <dgm:spPr/>
    </dgm:pt>
    <dgm:pt modelId="{A2827369-D122-4CD2-9315-A710798F66F1}" type="pres">
      <dgm:prSet presAssocID="{E32C2B45-9CA2-4F62-A702-ADA9CD6D7B54}" presName="compNode" presStyleCnt="0"/>
      <dgm:spPr/>
    </dgm:pt>
    <dgm:pt modelId="{041F28D5-09A8-4D2C-8EF5-4775D952DA0D}" type="pres">
      <dgm:prSet presAssocID="{E32C2B45-9CA2-4F62-A702-ADA9CD6D7B54}" presName="bgRect" presStyleLbl="bgShp" presStyleIdx="2" presStyleCnt="3"/>
      <dgm:spPr>
        <a:solidFill>
          <a:schemeClr val="bg2">
            <a:lumMod val="20000"/>
            <a:lumOff val="80000"/>
            <a:alpha val="40000"/>
          </a:schemeClr>
        </a:solidFill>
      </dgm:spPr>
    </dgm:pt>
    <dgm:pt modelId="{D352D04E-E2A1-410F-B4F0-CAEED4812AC0}" type="pres">
      <dgm:prSet presAssocID="{E32C2B45-9CA2-4F62-A702-ADA9CD6D7B5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966C1671-48C1-42DC-A939-144B5F09760B}" type="pres">
      <dgm:prSet presAssocID="{E32C2B45-9CA2-4F62-A702-ADA9CD6D7B54}" presName="spaceRect" presStyleCnt="0"/>
      <dgm:spPr/>
    </dgm:pt>
    <dgm:pt modelId="{EF7EC8E5-C2D4-4B4C-A541-75FE321972CE}" type="pres">
      <dgm:prSet presAssocID="{E32C2B45-9CA2-4F62-A702-ADA9CD6D7B5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72C222A-C73D-4FBE-8A84-CA2C833A4A0E}" type="presOf" srcId="{B8E5808C-70A3-41E3-8AF7-4F199E8181BA}" destId="{5B12245F-2178-48BC-AD8A-69FF3761428E}" srcOrd="0" destOrd="0" presId="urn:microsoft.com/office/officeart/2018/2/layout/IconVerticalSolidList"/>
    <dgm:cxn modelId="{D6516947-6E12-4AA8-ABA4-FA2A1C07CEF9}" srcId="{AEA6D8C7-B685-4863-B41D-5D2A71CCA39C}" destId="{E32C2B45-9CA2-4F62-A702-ADA9CD6D7B54}" srcOrd="2" destOrd="0" parTransId="{EA9D3102-6FA7-4820-B3FC-1D63776D3AC5}" sibTransId="{0446C006-85D0-4DC2-BC8C-A29BE4061077}"/>
    <dgm:cxn modelId="{1C66844A-7EBE-4323-AF7A-F173BF375389}" type="presOf" srcId="{2FF8165C-BC0A-47FB-A2A8-247AF7DF07C0}" destId="{86E68D5A-A0D2-4C92-A1A1-EE6A0BA72784}" srcOrd="0" destOrd="0" presId="urn:microsoft.com/office/officeart/2018/2/layout/IconVerticalSolidList"/>
    <dgm:cxn modelId="{483DA19B-8765-4D0D-AE5D-AFCD40F98384}" type="presOf" srcId="{E32C2B45-9CA2-4F62-A702-ADA9CD6D7B54}" destId="{EF7EC8E5-C2D4-4B4C-A541-75FE321972CE}" srcOrd="0" destOrd="0" presId="urn:microsoft.com/office/officeart/2018/2/layout/IconVerticalSolidList"/>
    <dgm:cxn modelId="{E1BBF6B9-8DA2-4212-9797-6D7D6FE84F51}" type="presOf" srcId="{AEA6D8C7-B685-4863-B41D-5D2A71CCA39C}" destId="{D981BA7B-E81A-4F00-886D-01981E28AB77}" srcOrd="0" destOrd="0" presId="urn:microsoft.com/office/officeart/2018/2/layout/IconVerticalSolidList"/>
    <dgm:cxn modelId="{BA7AABD0-6718-4C7A-9FC5-5ECE9BCDA34F}" srcId="{AEA6D8C7-B685-4863-B41D-5D2A71CCA39C}" destId="{B8E5808C-70A3-41E3-8AF7-4F199E8181BA}" srcOrd="0" destOrd="0" parTransId="{D641A125-0D91-4FC1-B9E1-CD345EFE2A87}" sibTransId="{297AACEE-A03C-43A6-BEF8-51C0804A29EC}"/>
    <dgm:cxn modelId="{A92B93F3-759A-4824-A80E-1AEE23E81428}" srcId="{AEA6D8C7-B685-4863-B41D-5D2A71CCA39C}" destId="{2FF8165C-BC0A-47FB-A2A8-247AF7DF07C0}" srcOrd="1" destOrd="0" parTransId="{EA4EE277-0370-4560-B181-35CF6D5BC84F}" sibTransId="{F4F4AC99-627F-4A32-925B-27FE740D467C}"/>
    <dgm:cxn modelId="{83E4BA4F-E2AE-4B24-A211-251379C732A8}" type="presParOf" srcId="{D981BA7B-E81A-4F00-886D-01981E28AB77}" destId="{62137AEF-A00A-41D3-BB77-23381BC627BD}" srcOrd="0" destOrd="0" presId="urn:microsoft.com/office/officeart/2018/2/layout/IconVerticalSolidList"/>
    <dgm:cxn modelId="{893975EA-6FC9-4627-AD75-20FF34E1EEE7}" type="presParOf" srcId="{62137AEF-A00A-41D3-BB77-23381BC627BD}" destId="{316CDF73-9E5B-48EF-A734-8774D189448F}" srcOrd="0" destOrd="0" presId="urn:microsoft.com/office/officeart/2018/2/layout/IconVerticalSolidList"/>
    <dgm:cxn modelId="{CB8DF61D-3455-4929-9EFA-E0D584D51B04}" type="presParOf" srcId="{62137AEF-A00A-41D3-BB77-23381BC627BD}" destId="{076DC775-2080-4DCA-9EF7-6D1D6BFFA892}" srcOrd="1" destOrd="0" presId="urn:microsoft.com/office/officeart/2018/2/layout/IconVerticalSolidList"/>
    <dgm:cxn modelId="{3914DF6B-B2F5-4C5A-B4FA-7CB57F4E3DE7}" type="presParOf" srcId="{62137AEF-A00A-41D3-BB77-23381BC627BD}" destId="{586FFCFF-1BE5-4F1C-9DC6-648D9774B961}" srcOrd="2" destOrd="0" presId="urn:microsoft.com/office/officeart/2018/2/layout/IconVerticalSolidList"/>
    <dgm:cxn modelId="{043E3F18-4BAE-4846-9125-CC5E8F3B42C9}" type="presParOf" srcId="{62137AEF-A00A-41D3-BB77-23381BC627BD}" destId="{5B12245F-2178-48BC-AD8A-69FF3761428E}" srcOrd="3" destOrd="0" presId="urn:microsoft.com/office/officeart/2018/2/layout/IconVerticalSolidList"/>
    <dgm:cxn modelId="{8F9D8294-F2CC-4CF4-B30A-2E9A35A727A9}" type="presParOf" srcId="{D981BA7B-E81A-4F00-886D-01981E28AB77}" destId="{50A31EAF-0DDB-4C0E-8C04-8EB4F1FE31E2}" srcOrd="1" destOrd="0" presId="urn:microsoft.com/office/officeart/2018/2/layout/IconVerticalSolidList"/>
    <dgm:cxn modelId="{E46D1506-D222-45CF-BE35-DD0DC9814CFC}" type="presParOf" srcId="{D981BA7B-E81A-4F00-886D-01981E28AB77}" destId="{A169A637-74FF-4855-BF6D-3B54956D5D97}" srcOrd="2" destOrd="0" presId="urn:microsoft.com/office/officeart/2018/2/layout/IconVerticalSolidList"/>
    <dgm:cxn modelId="{DA1A81F0-5F74-46CA-91AB-20A48194DAF5}" type="presParOf" srcId="{A169A637-74FF-4855-BF6D-3B54956D5D97}" destId="{4CF09FE0-29DB-4AC1-8926-0375907A0D89}" srcOrd="0" destOrd="0" presId="urn:microsoft.com/office/officeart/2018/2/layout/IconVerticalSolidList"/>
    <dgm:cxn modelId="{8D835E54-ED5C-4052-8150-F546EF0F1C0C}" type="presParOf" srcId="{A169A637-74FF-4855-BF6D-3B54956D5D97}" destId="{3F502CE1-B841-41CE-BD9A-1AF83201C355}" srcOrd="1" destOrd="0" presId="urn:microsoft.com/office/officeart/2018/2/layout/IconVerticalSolidList"/>
    <dgm:cxn modelId="{BEB73AED-522C-4DFB-B185-C53A9DD730A7}" type="presParOf" srcId="{A169A637-74FF-4855-BF6D-3B54956D5D97}" destId="{B4EB622B-D6E9-440F-B3B9-7843EFFDC013}" srcOrd="2" destOrd="0" presId="urn:microsoft.com/office/officeart/2018/2/layout/IconVerticalSolidList"/>
    <dgm:cxn modelId="{85E7331E-474C-4407-BF85-13E1EEAF1E4C}" type="presParOf" srcId="{A169A637-74FF-4855-BF6D-3B54956D5D97}" destId="{86E68D5A-A0D2-4C92-A1A1-EE6A0BA72784}" srcOrd="3" destOrd="0" presId="urn:microsoft.com/office/officeart/2018/2/layout/IconVerticalSolidList"/>
    <dgm:cxn modelId="{6D8E2797-9F09-44C2-9C94-00CEFF50E1B4}" type="presParOf" srcId="{D981BA7B-E81A-4F00-886D-01981E28AB77}" destId="{DE3E6B33-1012-4AE0-96B5-86FC4E513352}" srcOrd="3" destOrd="0" presId="urn:microsoft.com/office/officeart/2018/2/layout/IconVerticalSolidList"/>
    <dgm:cxn modelId="{FB55C85F-F14E-4652-8103-B99614CBEE49}" type="presParOf" srcId="{D981BA7B-E81A-4F00-886D-01981E28AB77}" destId="{A2827369-D122-4CD2-9315-A710798F66F1}" srcOrd="4" destOrd="0" presId="urn:microsoft.com/office/officeart/2018/2/layout/IconVerticalSolidList"/>
    <dgm:cxn modelId="{74AADF99-AAA9-4B6D-B248-535384E4A8D4}" type="presParOf" srcId="{A2827369-D122-4CD2-9315-A710798F66F1}" destId="{041F28D5-09A8-4D2C-8EF5-4775D952DA0D}" srcOrd="0" destOrd="0" presId="urn:microsoft.com/office/officeart/2018/2/layout/IconVerticalSolidList"/>
    <dgm:cxn modelId="{A6CE1FCD-0044-4DD3-B7D4-71E23C6D5452}" type="presParOf" srcId="{A2827369-D122-4CD2-9315-A710798F66F1}" destId="{D352D04E-E2A1-410F-B4F0-CAEED4812AC0}" srcOrd="1" destOrd="0" presId="urn:microsoft.com/office/officeart/2018/2/layout/IconVerticalSolidList"/>
    <dgm:cxn modelId="{A913E7CE-95CE-45B3-9AD6-A99ED82200A4}" type="presParOf" srcId="{A2827369-D122-4CD2-9315-A710798F66F1}" destId="{966C1671-48C1-42DC-A939-144B5F09760B}" srcOrd="2" destOrd="0" presId="urn:microsoft.com/office/officeart/2018/2/layout/IconVerticalSolidList"/>
    <dgm:cxn modelId="{052519F5-7357-4273-B093-90D3DEF37AAC}" type="presParOf" srcId="{A2827369-D122-4CD2-9315-A710798F66F1}" destId="{EF7EC8E5-C2D4-4B4C-A541-75FE321972C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224916-8552-45E0-9607-E1E8C5AF285F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5A80F6B-2956-4BF5-A52F-547184B4F090}">
      <dgm:prSet phldrT="[Text]" phldr="0"/>
      <dgm:spPr>
        <a:solidFill>
          <a:srgbClr val="004185"/>
        </a:solidFill>
      </dgm:spPr>
      <dgm:t>
        <a:bodyPr/>
        <a:lstStyle/>
        <a:p>
          <a:pPr algn="l" rtl="0"/>
          <a:r>
            <a:rPr lang="en-US">
              <a:latin typeface="Arial"/>
            </a:rPr>
            <a:t>Variation in governance and sponsorship </a:t>
          </a:r>
        </a:p>
      </dgm:t>
    </dgm:pt>
    <dgm:pt modelId="{80ADFEA4-BC34-4D4A-9028-AF9C29ED7E33}" type="parTrans" cxnId="{2865BD2F-0D6A-40AC-BCDC-7128C3E92E44}">
      <dgm:prSet/>
      <dgm:spPr/>
      <dgm:t>
        <a:bodyPr/>
        <a:lstStyle/>
        <a:p>
          <a:endParaRPr lang="en-US"/>
        </a:p>
      </dgm:t>
    </dgm:pt>
    <dgm:pt modelId="{4E7A435F-B072-421E-8BEA-9FB09D460D22}" type="sibTrans" cxnId="{2865BD2F-0D6A-40AC-BCDC-7128C3E92E44}">
      <dgm:prSet/>
      <dgm:spPr/>
      <dgm:t>
        <a:bodyPr/>
        <a:lstStyle/>
        <a:p>
          <a:endParaRPr lang="en-US"/>
        </a:p>
      </dgm:t>
    </dgm:pt>
    <dgm:pt modelId="{1F798C42-6B6C-46FA-AFDB-9B60F086BA1A}">
      <dgm:prSet phldr="0"/>
      <dgm:spPr>
        <a:solidFill>
          <a:srgbClr val="004185"/>
        </a:solidFill>
      </dgm:spPr>
      <dgm:t>
        <a:bodyPr/>
        <a:lstStyle/>
        <a:p>
          <a:pPr algn="l" rtl="0"/>
          <a:r>
            <a:rPr lang="en-US">
              <a:latin typeface="Arial"/>
            </a:rPr>
            <a:t>Variation in nurse-initiated protocols</a:t>
          </a:r>
        </a:p>
      </dgm:t>
    </dgm:pt>
    <dgm:pt modelId="{77376A1B-48F7-4433-8099-6CADD3D7E3A4}" type="parTrans" cxnId="{3224207D-3076-4709-8F96-B8A07CBDC939}">
      <dgm:prSet/>
      <dgm:spPr/>
      <dgm:t>
        <a:bodyPr/>
        <a:lstStyle/>
        <a:p>
          <a:endParaRPr lang="en-AU"/>
        </a:p>
      </dgm:t>
    </dgm:pt>
    <dgm:pt modelId="{E16994A2-1C7A-42FA-9638-3E85D57506E5}" type="sibTrans" cxnId="{3224207D-3076-4709-8F96-B8A07CBDC939}">
      <dgm:prSet/>
      <dgm:spPr/>
      <dgm:t>
        <a:bodyPr/>
        <a:lstStyle/>
        <a:p>
          <a:endParaRPr lang="en-AU"/>
        </a:p>
      </dgm:t>
    </dgm:pt>
    <dgm:pt modelId="{86E84F4B-ED45-4F30-B4AC-5F189146245B}">
      <dgm:prSet phldr="0"/>
      <dgm:spPr>
        <a:solidFill>
          <a:srgbClr val="004185"/>
        </a:solidFill>
      </dgm:spPr>
      <dgm:t>
        <a:bodyPr/>
        <a:lstStyle/>
        <a:p>
          <a:pPr algn="l" rtl="0"/>
          <a:r>
            <a:rPr lang="en-US">
              <a:latin typeface="Arial"/>
            </a:rPr>
            <a:t>Variation in education delivery and standards</a:t>
          </a:r>
        </a:p>
      </dgm:t>
    </dgm:pt>
    <dgm:pt modelId="{24EE82FE-F066-41BF-B6D1-D4AE7C0497DA}" type="parTrans" cxnId="{2E6908E6-C34E-40EC-AA1C-0B7D80372165}">
      <dgm:prSet/>
      <dgm:spPr/>
      <dgm:t>
        <a:bodyPr/>
        <a:lstStyle/>
        <a:p>
          <a:endParaRPr lang="en-AU"/>
        </a:p>
      </dgm:t>
    </dgm:pt>
    <dgm:pt modelId="{F36F6155-9A17-434F-A375-3EDDA1005D1A}" type="sibTrans" cxnId="{2E6908E6-C34E-40EC-AA1C-0B7D80372165}">
      <dgm:prSet/>
      <dgm:spPr/>
      <dgm:t>
        <a:bodyPr/>
        <a:lstStyle/>
        <a:p>
          <a:endParaRPr lang="en-AU"/>
        </a:p>
      </dgm:t>
    </dgm:pt>
    <dgm:pt modelId="{81EAD942-A430-4807-9375-068452FEE95A}">
      <dgm:prSet phldr="0" custT="1"/>
      <dgm:spPr>
        <a:ln>
          <a:solidFill>
            <a:schemeClr val="bg2"/>
          </a:solidFill>
        </a:ln>
      </dgm:spPr>
      <dgm:t>
        <a:bodyPr/>
        <a:lstStyle/>
        <a:p>
          <a:pPr algn="l" rtl="0"/>
          <a:r>
            <a:rPr lang="en-US" sz="1600">
              <a:latin typeface="Arial"/>
            </a:rPr>
            <a:t>Leading to inequity of access to care </a:t>
          </a:r>
          <a:endParaRPr lang="en-US" sz="1600"/>
        </a:p>
      </dgm:t>
    </dgm:pt>
    <dgm:pt modelId="{E99B9321-4B5F-454C-A335-62C7F71830A4}" type="parTrans" cxnId="{619AAE35-DDCD-4BDC-8D05-A6F2EDF089BA}">
      <dgm:prSet/>
      <dgm:spPr/>
      <dgm:t>
        <a:bodyPr/>
        <a:lstStyle/>
        <a:p>
          <a:endParaRPr lang="en-AU"/>
        </a:p>
      </dgm:t>
    </dgm:pt>
    <dgm:pt modelId="{73EBCAD5-B1DF-49FE-8637-FDEB4FF7207B}" type="sibTrans" cxnId="{619AAE35-DDCD-4BDC-8D05-A6F2EDF089BA}">
      <dgm:prSet/>
      <dgm:spPr/>
      <dgm:t>
        <a:bodyPr/>
        <a:lstStyle/>
        <a:p>
          <a:endParaRPr lang="en-AU"/>
        </a:p>
      </dgm:t>
    </dgm:pt>
    <dgm:pt modelId="{747AAF1B-A0A1-402A-A51E-AD1FA6B8686D}">
      <dgm:prSet phldr="0" custT="1"/>
      <dgm:spPr>
        <a:ln>
          <a:solidFill>
            <a:schemeClr val="bg2"/>
          </a:solidFill>
        </a:ln>
      </dgm:spPr>
      <dgm:t>
        <a:bodyPr/>
        <a:lstStyle/>
        <a:p>
          <a:pPr algn="l"/>
          <a:r>
            <a:rPr lang="en-US" sz="1800">
              <a:latin typeface="Arial"/>
            </a:rPr>
            <a:t> </a:t>
          </a:r>
          <a:r>
            <a:rPr lang="en-US" sz="1600">
              <a:latin typeface="Arial"/>
            </a:rPr>
            <a:t>Leading to duplication of effort and career progression</a:t>
          </a:r>
          <a:endParaRPr lang="en-US" sz="1800"/>
        </a:p>
      </dgm:t>
    </dgm:pt>
    <dgm:pt modelId="{3494D0E9-6E0E-4C88-B8F1-E8F5ADE9E218}" type="parTrans" cxnId="{D454461E-83AF-47A6-944F-7955BC749B69}">
      <dgm:prSet/>
      <dgm:spPr/>
      <dgm:t>
        <a:bodyPr/>
        <a:lstStyle/>
        <a:p>
          <a:endParaRPr lang="en-AU"/>
        </a:p>
      </dgm:t>
    </dgm:pt>
    <dgm:pt modelId="{563D8F44-496D-4D7F-9B0E-BC69CAABEE90}" type="sibTrans" cxnId="{D454461E-83AF-47A6-944F-7955BC749B69}">
      <dgm:prSet/>
      <dgm:spPr/>
      <dgm:t>
        <a:bodyPr/>
        <a:lstStyle/>
        <a:p>
          <a:endParaRPr lang="en-AU"/>
        </a:p>
      </dgm:t>
    </dgm:pt>
    <dgm:pt modelId="{8E4D92FE-E20E-466C-8BFF-852370E21485}">
      <dgm:prSet phldr="0" custT="1"/>
      <dgm:spPr>
        <a:ln>
          <a:solidFill>
            <a:schemeClr val="bg2"/>
          </a:solidFill>
        </a:ln>
      </dgm:spPr>
      <dgm:t>
        <a:bodyPr/>
        <a:lstStyle/>
        <a:p>
          <a:pPr algn="l" rtl="0"/>
          <a:r>
            <a:rPr lang="en-US" sz="1600">
              <a:latin typeface="Arial"/>
            </a:rPr>
            <a:t>Leading to duplication of processes, time and cost </a:t>
          </a:r>
          <a:endParaRPr lang="en-US" sz="1600"/>
        </a:p>
      </dgm:t>
    </dgm:pt>
    <dgm:pt modelId="{F5131AB9-6831-4642-A29C-2A3F471F6071}" type="parTrans" cxnId="{9A7FDE0A-EC5A-4C09-AC4F-CF4154CFF99E}">
      <dgm:prSet/>
      <dgm:spPr/>
      <dgm:t>
        <a:bodyPr/>
        <a:lstStyle/>
        <a:p>
          <a:endParaRPr lang="en-AU"/>
        </a:p>
      </dgm:t>
    </dgm:pt>
    <dgm:pt modelId="{1AF8148B-AA7E-445E-9CA2-12D43052EEA2}" type="sibTrans" cxnId="{9A7FDE0A-EC5A-4C09-AC4F-CF4154CFF99E}">
      <dgm:prSet/>
      <dgm:spPr/>
      <dgm:t>
        <a:bodyPr/>
        <a:lstStyle/>
        <a:p>
          <a:endParaRPr lang="en-AU"/>
        </a:p>
      </dgm:t>
    </dgm:pt>
    <dgm:pt modelId="{64956E3F-AF12-4312-8A06-27FB49703BE2}" type="pres">
      <dgm:prSet presAssocID="{B3224916-8552-45E0-9607-E1E8C5AF285F}" presName="linear" presStyleCnt="0">
        <dgm:presLayoutVars>
          <dgm:dir/>
          <dgm:animLvl val="lvl"/>
          <dgm:resizeHandles val="exact"/>
        </dgm:presLayoutVars>
      </dgm:prSet>
      <dgm:spPr/>
    </dgm:pt>
    <dgm:pt modelId="{66E1A817-BA71-42EF-9ABB-EB1ACE81151B}" type="pres">
      <dgm:prSet presAssocID="{1F798C42-6B6C-46FA-AFDB-9B60F086BA1A}" presName="parentLin" presStyleCnt="0"/>
      <dgm:spPr/>
    </dgm:pt>
    <dgm:pt modelId="{0FB414BD-F559-44FB-B1C2-F2A889170868}" type="pres">
      <dgm:prSet presAssocID="{1F798C42-6B6C-46FA-AFDB-9B60F086BA1A}" presName="parentLeftMargin" presStyleLbl="node1" presStyleIdx="0" presStyleCnt="3"/>
      <dgm:spPr/>
    </dgm:pt>
    <dgm:pt modelId="{6AFC2132-A38E-4A0A-A272-DE794BE166B5}" type="pres">
      <dgm:prSet presAssocID="{1F798C42-6B6C-46FA-AFDB-9B60F086BA1A}" presName="parentText" presStyleLbl="node1" presStyleIdx="0" presStyleCnt="3" custScaleX="112353">
        <dgm:presLayoutVars>
          <dgm:chMax val="0"/>
          <dgm:bulletEnabled val="1"/>
        </dgm:presLayoutVars>
      </dgm:prSet>
      <dgm:spPr/>
    </dgm:pt>
    <dgm:pt modelId="{762EA690-0F2C-43F8-9B56-59522B0BCAB1}" type="pres">
      <dgm:prSet presAssocID="{1F798C42-6B6C-46FA-AFDB-9B60F086BA1A}" presName="negativeSpace" presStyleCnt="0"/>
      <dgm:spPr/>
    </dgm:pt>
    <dgm:pt modelId="{6E66B23A-9608-4244-9CF1-138AC4A5028D}" type="pres">
      <dgm:prSet presAssocID="{1F798C42-6B6C-46FA-AFDB-9B60F086BA1A}" presName="childText" presStyleLbl="conFgAcc1" presStyleIdx="0" presStyleCnt="3">
        <dgm:presLayoutVars>
          <dgm:bulletEnabled val="1"/>
        </dgm:presLayoutVars>
      </dgm:prSet>
      <dgm:spPr/>
    </dgm:pt>
    <dgm:pt modelId="{87867DCB-58F9-4C49-8B1F-5638B374915C}" type="pres">
      <dgm:prSet presAssocID="{E16994A2-1C7A-42FA-9638-3E85D57506E5}" presName="spaceBetweenRectangles" presStyleCnt="0"/>
      <dgm:spPr/>
    </dgm:pt>
    <dgm:pt modelId="{A699127E-98B3-4DC7-9FF3-99F1BE98A2ED}" type="pres">
      <dgm:prSet presAssocID="{86E84F4B-ED45-4F30-B4AC-5F189146245B}" presName="parentLin" presStyleCnt="0"/>
      <dgm:spPr/>
    </dgm:pt>
    <dgm:pt modelId="{B64A090C-497A-4EA3-BEA4-C8591625B2CB}" type="pres">
      <dgm:prSet presAssocID="{86E84F4B-ED45-4F30-B4AC-5F189146245B}" presName="parentLeftMargin" presStyleLbl="node1" presStyleIdx="0" presStyleCnt="3"/>
      <dgm:spPr/>
    </dgm:pt>
    <dgm:pt modelId="{2082326E-F250-4E9C-95C8-36E778BD2BE3}" type="pres">
      <dgm:prSet presAssocID="{86E84F4B-ED45-4F30-B4AC-5F189146245B}" presName="parentText" presStyleLbl="node1" presStyleIdx="1" presStyleCnt="3" custScaleX="112621">
        <dgm:presLayoutVars>
          <dgm:chMax val="0"/>
          <dgm:bulletEnabled val="1"/>
        </dgm:presLayoutVars>
      </dgm:prSet>
      <dgm:spPr/>
    </dgm:pt>
    <dgm:pt modelId="{331E3FD4-4FB5-4188-98A8-3000CC0E044F}" type="pres">
      <dgm:prSet presAssocID="{86E84F4B-ED45-4F30-B4AC-5F189146245B}" presName="negativeSpace" presStyleCnt="0"/>
      <dgm:spPr/>
    </dgm:pt>
    <dgm:pt modelId="{F21214F4-BD72-40F0-B692-FA0D7007D327}" type="pres">
      <dgm:prSet presAssocID="{86E84F4B-ED45-4F30-B4AC-5F189146245B}" presName="childText" presStyleLbl="conFgAcc1" presStyleIdx="1" presStyleCnt="3">
        <dgm:presLayoutVars>
          <dgm:bulletEnabled val="1"/>
        </dgm:presLayoutVars>
      </dgm:prSet>
      <dgm:spPr/>
    </dgm:pt>
    <dgm:pt modelId="{794739DC-42BF-4A93-87AB-90EC38303E99}" type="pres">
      <dgm:prSet presAssocID="{F36F6155-9A17-434F-A375-3EDDA1005D1A}" presName="spaceBetweenRectangles" presStyleCnt="0"/>
      <dgm:spPr/>
    </dgm:pt>
    <dgm:pt modelId="{B6187DCD-B95E-458B-B64A-B320B424C984}" type="pres">
      <dgm:prSet presAssocID="{55A80F6B-2956-4BF5-A52F-547184B4F090}" presName="parentLin" presStyleCnt="0"/>
      <dgm:spPr/>
    </dgm:pt>
    <dgm:pt modelId="{DE1A4CAA-F86F-47D7-B722-0F7498239E43}" type="pres">
      <dgm:prSet presAssocID="{55A80F6B-2956-4BF5-A52F-547184B4F090}" presName="parentLeftMargin" presStyleLbl="node1" presStyleIdx="1" presStyleCnt="3"/>
      <dgm:spPr/>
    </dgm:pt>
    <dgm:pt modelId="{1D21F5CB-2AC0-405B-BF9D-19054613B64A}" type="pres">
      <dgm:prSet presAssocID="{55A80F6B-2956-4BF5-A52F-547184B4F090}" presName="parentText" presStyleLbl="node1" presStyleIdx="2" presStyleCnt="3" custScaleX="111817">
        <dgm:presLayoutVars>
          <dgm:chMax val="0"/>
          <dgm:bulletEnabled val="1"/>
        </dgm:presLayoutVars>
      </dgm:prSet>
      <dgm:spPr/>
    </dgm:pt>
    <dgm:pt modelId="{266D241E-65B2-4650-B4AC-F13B9E2EA160}" type="pres">
      <dgm:prSet presAssocID="{55A80F6B-2956-4BF5-A52F-547184B4F090}" presName="negativeSpace" presStyleCnt="0"/>
      <dgm:spPr/>
    </dgm:pt>
    <dgm:pt modelId="{A0D5149B-D244-4C4D-A468-461B7945CC79}" type="pres">
      <dgm:prSet presAssocID="{55A80F6B-2956-4BF5-A52F-547184B4F09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A7FDE0A-EC5A-4C09-AC4F-CF4154CFF99E}" srcId="{55A80F6B-2956-4BF5-A52F-547184B4F090}" destId="{8E4D92FE-E20E-466C-8BFF-852370E21485}" srcOrd="0" destOrd="0" parTransId="{F5131AB9-6831-4642-A29C-2A3F471F6071}" sibTransId="{1AF8148B-AA7E-445E-9CA2-12D43052EEA2}"/>
    <dgm:cxn modelId="{2DCD2C1A-DC37-4DE6-B47A-01DC9C2170CF}" type="presOf" srcId="{55A80F6B-2956-4BF5-A52F-547184B4F090}" destId="{DE1A4CAA-F86F-47D7-B722-0F7498239E43}" srcOrd="0" destOrd="0" presId="urn:microsoft.com/office/officeart/2005/8/layout/list1"/>
    <dgm:cxn modelId="{D454461E-83AF-47A6-944F-7955BC749B69}" srcId="{86E84F4B-ED45-4F30-B4AC-5F189146245B}" destId="{747AAF1B-A0A1-402A-A51E-AD1FA6B8686D}" srcOrd="0" destOrd="0" parTransId="{3494D0E9-6E0E-4C88-B8F1-E8F5ADE9E218}" sibTransId="{563D8F44-496D-4D7F-9B0E-BC69CAABEE90}"/>
    <dgm:cxn modelId="{A1259D28-AE94-48EF-9E16-57E576542F45}" type="presOf" srcId="{B3224916-8552-45E0-9607-E1E8C5AF285F}" destId="{64956E3F-AF12-4312-8A06-27FB49703BE2}" srcOrd="0" destOrd="0" presId="urn:microsoft.com/office/officeart/2005/8/layout/list1"/>
    <dgm:cxn modelId="{8EA05D2F-9B5B-4A12-B7A2-15077B2D20FF}" type="presOf" srcId="{86E84F4B-ED45-4F30-B4AC-5F189146245B}" destId="{2082326E-F250-4E9C-95C8-36E778BD2BE3}" srcOrd="1" destOrd="0" presId="urn:microsoft.com/office/officeart/2005/8/layout/list1"/>
    <dgm:cxn modelId="{2865BD2F-0D6A-40AC-BCDC-7128C3E92E44}" srcId="{B3224916-8552-45E0-9607-E1E8C5AF285F}" destId="{55A80F6B-2956-4BF5-A52F-547184B4F090}" srcOrd="2" destOrd="0" parTransId="{80ADFEA4-BC34-4D4A-9028-AF9C29ED7E33}" sibTransId="{4E7A435F-B072-421E-8BEA-9FB09D460D22}"/>
    <dgm:cxn modelId="{BCB2C42F-FCDE-410B-8004-794D3463C86C}" type="presOf" srcId="{1F798C42-6B6C-46FA-AFDB-9B60F086BA1A}" destId="{0FB414BD-F559-44FB-B1C2-F2A889170868}" srcOrd="0" destOrd="0" presId="urn:microsoft.com/office/officeart/2005/8/layout/list1"/>
    <dgm:cxn modelId="{619AAE35-DDCD-4BDC-8D05-A6F2EDF089BA}" srcId="{1F798C42-6B6C-46FA-AFDB-9B60F086BA1A}" destId="{81EAD942-A430-4807-9375-068452FEE95A}" srcOrd="0" destOrd="0" parTransId="{E99B9321-4B5F-454C-A335-62C7F71830A4}" sibTransId="{73EBCAD5-B1DF-49FE-8637-FDEB4FF7207B}"/>
    <dgm:cxn modelId="{E6802838-541E-4935-87F6-7A6C0825DB8B}" type="presOf" srcId="{8E4D92FE-E20E-466C-8BFF-852370E21485}" destId="{A0D5149B-D244-4C4D-A468-461B7945CC79}" srcOrd="0" destOrd="0" presId="urn:microsoft.com/office/officeart/2005/8/layout/list1"/>
    <dgm:cxn modelId="{DD410C3F-16E6-4B5F-94B6-72FE9623764A}" type="presOf" srcId="{86E84F4B-ED45-4F30-B4AC-5F189146245B}" destId="{B64A090C-497A-4EA3-BEA4-C8591625B2CB}" srcOrd="0" destOrd="0" presId="urn:microsoft.com/office/officeart/2005/8/layout/list1"/>
    <dgm:cxn modelId="{B8A26445-AB9C-46AD-8156-BCBF8FFE7ADC}" type="presOf" srcId="{81EAD942-A430-4807-9375-068452FEE95A}" destId="{6E66B23A-9608-4244-9CF1-138AC4A5028D}" srcOrd="0" destOrd="0" presId="urn:microsoft.com/office/officeart/2005/8/layout/list1"/>
    <dgm:cxn modelId="{F89C6048-8469-4BB9-ADAD-0A331847BBB0}" type="presOf" srcId="{747AAF1B-A0A1-402A-A51E-AD1FA6B8686D}" destId="{F21214F4-BD72-40F0-B692-FA0D7007D327}" srcOrd="0" destOrd="0" presId="urn:microsoft.com/office/officeart/2005/8/layout/list1"/>
    <dgm:cxn modelId="{3224207D-3076-4709-8F96-B8A07CBDC939}" srcId="{B3224916-8552-45E0-9607-E1E8C5AF285F}" destId="{1F798C42-6B6C-46FA-AFDB-9B60F086BA1A}" srcOrd="0" destOrd="0" parTransId="{77376A1B-48F7-4433-8099-6CADD3D7E3A4}" sibTransId="{E16994A2-1C7A-42FA-9638-3E85D57506E5}"/>
    <dgm:cxn modelId="{84406783-7025-419D-B81B-96AFDA4FAF89}" type="presOf" srcId="{1F798C42-6B6C-46FA-AFDB-9B60F086BA1A}" destId="{6AFC2132-A38E-4A0A-A272-DE794BE166B5}" srcOrd="1" destOrd="0" presId="urn:microsoft.com/office/officeart/2005/8/layout/list1"/>
    <dgm:cxn modelId="{8E9554A4-64DB-4C21-9AB0-3BAAC0B2D337}" type="presOf" srcId="{55A80F6B-2956-4BF5-A52F-547184B4F090}" destId="{1D21F5CB-2AC0-405B-BF9D-19054613B64A}" srcOrd="1" destOrd="0" presId="urn:microsoft.com/office/officeart/2005/8/layout/list1"/>
    <dgm:cxn modelId="{2E6908E6-C34E-40EC-AA1C-0B7D80372165}" srcId="{B3224916-8552-45E0-9607-E1E8C5AF285F}" destId="{86E84F4B-ED45-4F30-B4AC-5F189146245B}" srcOrd="1" destOrd="0" parTransId="{24EE82FE-F066-41BF-B6D1-D4AE7C0497DA}" sibTransId="{F36F6155-9A17-434F-A375-3EDDA1005D1A}"/>
    <dgm:cxn modelId="{4CBCE00E-374F-4CE6-BF51-DD11CA25983E}" type="presParOf" srcId="{64956E3F-AF12-4312-8A06-27FB49703BE2}" destId="{66E1A817-BA71-42EF-9ABB-EB1ACE81151B}" srcOrd="0" destOrd="0" presId="urn:microsoft.com/office/officeart/2005/8/layout/list1"/>
    <dgm:cxn modelId="{4BBA1489-7F0F-4A1E-B01E-313D57BBCDC3}" type="presParOf" srcId="{66E1A817-BA71-42EF-9ABB-EB1ACE81151B}" destId="{0FB414BD-F559-44FB-B1C2-F2A889170868}" srcOrd="0" destOrd="0" presId="urn:microsoft.com/office/officeart/2005/8/layout/list1"/>
    <dgm:cxn modelId="{3864B882-17BF-4C33-ACC6-CD29AAC6780E}" type="presParOf" srcId="{66E1A817-BA71-42EF-9ABB-EB1ACE81151B}" destId="{6AFC2132-A38E-4A0A-A272-DE794BE166B5}" srcOrd="1" destOrd="0" presId="urn:microsoft.com/office/officeart/2005/8/layout/list1"/>
    <dgm:cxn modelId="{B8908C8B-DE54-4ACE-AF91-2FF0D357F9FB}" type="presParOf" srcId="{64956E3F-AF12-4312-8A06-27FB49703BE2}" destId="{762EA690-0F2C-43F8-9B56-59522B0BCAB1}" srcOrd="1" destOrd="0" presId="urn:microsoft.com/office/officeart/2005/8/layout/list1"/>
    <dgm:cxn modelId="{857FEBA5-73D7-4A8C-9268-A35E84384177}" type="presParOf" srcId="{64956E3F-AF12-4312-8A06-27FB49703BE2}" destId="{6E66B23A-9608-4244-9CF1-138AC4A5028D}" srcOrd="2" destOrd="0" presId="urn:microsoft.com/office/officeart/2005/8/layout/list1"/>
    <dgm:cxn modelId="{B30D1733-D51E-4695-943A-96DE0051E548}" type="presParOf" srcId="{64956E3F-AF12-4312-8A06-27FB49703BE2}" destId="{87867DCB-58F9-4C49-8B1F-5638B374915C}" srcOrd="3" destOrd="0" presId="urn:microsoft.com/office/officeart/2005/8/layout/list1"/>
    <dgm:cxn modelId="{67BF36AE-BCE1-49F7-AC65-A487C1748644}" type="presParOf" srcId="{64956E3F-AF12-4312-8A06-27FB49703BE2}" destId="{A699127E-98B3-4DC7-9FF3-99F1BE98A2ED}" srcOrd="4" destOrd="0" presId="urn:microsoft.com/office/officeart/2005/8/layout/list1"/>
    <dgm:cxn modelId="{F84420EE-8F22-43A7-993F-BAE65AA736D0}" type="presParOf" srcId="{A699127E-98B3-4DC7-9FF3-99F1BE98A2ED}" destId="{B64A090C-497A-4EA3-BEA4-C8591625B2CB}" srcOrd="0" destOrd="0" presId="urn:microsoft.com/office/officeart/2005/8/layout/list1"/>
    <dgm:cxn modelId="{EDAA9DFC-01F5-46CB-AD3E-79EE747BDF4D}" type="presParOf" srcId="{A699127E-98B3-4DC7-9FF3-99F1BE98A2ED}" destId="{2082326E-F250-4E9C-95C8-36E778BD2BE3}" srcOrd="1" destOrd="0" presId="urn:microsoft.com/office/officeart/2005/8/layout/list1"/>
    <dgm:cxn modelId="{D2B7EB12-15F1-4053-9425-9DF846AAAAD4}" type="presParOf" srcId="{64956E3F-AF12-4312-8A06-27FB49703BE2}" destId="{331E3FD4-4FB5-4188-98A8-3000CC0E044F}" srcOrd="5" destOrd="0" presId="urn:microsoft.com/office/officeart/2005/8/layout/list1"/>
    <dgm:cxn modelId="{DD852382-7155-49AA-AB2D-2D3A56FC4EFF}" type="presParOf" srcId="{64956E3F-AF12-4312-8A06-27FB49703BE2}" destId="{F21214F4-BD72-40F0-B692-FA0D7007D327}" srcOrd="6" destOrd="0" presId="urn:microsoft.com/office/officeart/2005/8/layout/list1"/>
    <dgm:cxn modelId="{F90E1B67-F817-4945-8893-CE4A74332E70}" type="presParOf" srcId="{64956E3F-AF12-4312-8A06-27FB49703BE2}" destId="{794739DC-42BF-4A93-87AB-90EC38303E99}" srcOrd="7" destOrd="0" presId="urn:microsoft.com/office/officeart/2005/8/layout/list1"/>
    <dgm:cxn modelId="{1F622E2C-4E78-4962-88E6-3D1C944AD189}" type="presParOf" srcId="{64956E3F-AF12-4312-8A06-27FB49703BE2}" destId="{B6187DCD-B95E-458B-B64A-B320B424C984}" srcOrd="8" destOrd="0" presId="urn:microsoft.com/office/officeart/2005/8/layout/list1"/>
    <dgm:cxn modelId="{F27DBD6C-BA19-4481-84F7-BEB4061F30D6}" type="presParOf" srcId="{B6187DCD-B95E-458B-B64A-B320B424C984}" destId="{DE1A4CAA-F86F-47D7-B722-0F7498239E43}" srcOrd="0" destOrd="0" presId="urn:microsoft.com/office/officeart/2005/8/layout/list1"/>
    <dgm:cxn modelId="{AD66775B-663B-49BB-81F2-2820F88F7B74}" type="presParOf" srcId="{B6187DCD-B95E-458B-B64A-B320B424C984}" destId="{1D21F5CB-2AC0-405B-BF9D-19054613B64A}" srcOrd="1" destOrd="0" presId="urn:microsoft.com/office/officeart/2005/8/layout/list1"/>
    <dgm:cxn modelId="{966ABC64-2830-4F3A-BFCA-198473E24761}" type="presParOf" srcId="{64956E3F-AF12-4312-8A06-27FB49703BE2}" destId="{266D241E-65B2-4650-B4AC-F13B9E2EA160}" srcOrd="9" destOrd="0" presId="urn:microsoft.com/office/officeart/2005/8/layout/list1"/>
    <dgm:cxn modelId="{BFF273DE-7BEE-4BA3-BFE0-767F77413128}" type="presParOf" srcId="{64956E3F-AF12-4312-8A06-27FB49703BE2}" destId="{A0D5149B-D244-4C4D-A468-461B7945CC7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1CBB7F-498C-4CF9-B664-E394605944CC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F9326E6-7355-4A00-95AE-6F3929A93B13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/>
            <a:t>Improved patient experience </a:t>
          </a:r>
        </a:p>
        <a:p>
          <a:pPr>
            <a:lnSpc>
              <a:spcPct val="100000"/>
            </a:lnSpc>
          </a:pPr>
          <a:r>
            <a:rPr lang="en-AU"/>
            <a:t>decreased time to analgesia/ symptom relief, decreased waiting times</a:t>
          </a:r>
          <a:endParaRPr lang="en-US"/>
        </a:p>
      </dgm:t>
    </dgm:pt>
    <dgm:pt modelId="{EE1C5236-0C2B-44F9-A3B1-BF319B1E4BA1}" type="parTrans" cxnId="{229DB196-E9FB-40E0-9B94-847128B6170E}">
      <dgm:prSet/>
      <dgm:spPr/>
      <dgm:t>
        <a:bodyPr/>
        <a:lstStyle/>
        <a:p>
          <a:endParaRPr lang="en-US"/>
        </a:p>
      </dgm:t>
    </dgm:pt>
    <dgm:pt modelId="{84A53E15-9D68-4357-B178-D1ABD75B3111}" type="sibTrans" cxnId="{229DB196-E9FB-40E0-9B94-847128B6170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B162059-4AF9-4936-8B6B-5D6A30FAB202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/>
            <a:t>Improved patient outcomes</a:t>
          </a:r>
        </a:p>
        <a:p>
          <a:pPr>
            <a:lnSpc>
              <a:spcPct val="100000"/>
            </a:lnSpc>
          </a:pPr>
          <a:r>
            <a:rPr lang="en-AU" b="1"/>
            <a:t> </a:t>
          </a:r>
          <a:r>
            <a:rPr lang="en-AU"/>
            <a:t>timely access to initial care, decreased LOS</a:t>
          </a:r>
          <a:endParaRPr lang="en-US"/>
        </a:p>
      </dgm:t>
    </dgm:pt>
    <dgm:pt modelId="{0D6E4147-9F9E-47D5-A187-9A86BDF4833B}" type="parTrans" cxnId="{74FBF314-B409-4780-8CD6-49186836F333}">
      <dgm:prSet/>
      <dgm:spPr/>
      <dgm:t>
        <a:bodyPr/>
        <a:lstStyle/>
        <a:p>
          <a:endParaRPr lang="en-US"/>
        </a:p>
      </dgm:t>
    </dgm:pt>
    <dgm:pt modelId="{FE898DB8-5546-42E7-B3E3-921526BDAFAF}" type="sibTrans" cxnId="{74FBF314-B409-4780-8CD6-49186836F33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C2ECF24-4432-4083-B51E-11A548DBB1A3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/>
            <a:t>Increased value </a:t>
          </a:r>
        </a:p>
        <a:p>
          <a:pPr>
            <a:lnSpc>
              <a:spcPct val="100000"/>
            </a:lnSpc>
          </a:pPr>
          <a:r>
            <a:rPr lang="en-AU"/>
            <a:t>reduced duplication of development, approval and governance</a:t>
          </a:r>
          <a:endParaRPr lang="en-US"/>
        </a:p>
      </dgm:t>
    </dgm:pt>
    <dgm:pt modelId="{A2535899-D29D-455C-8F5E-63BF43D55702}" type="parTrans" cxnId="{DFD9794A-6645-4BEB-9430-1A80347B0D47}">
      <dgm:prSet/>
      <dgm:spPr/>
      <dgm:t>
        <a:bodyPr/>
        <a:lstStyle/>
        <a:p>
          <a:endParaRPr lang="en-US"/>
        </a:p>
      </dgm:t>
    </dgm:pt>
    <dgm:pt modelId="{6EFCAFFF-6AC5-44A1-A426-4398C5728459}" type="sibTrans" cxnId="{DFD9794A-6645-4BEB-9430-1A80347B0D4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1FC9AC0-6E95-4690-97E8-63D62437119B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1"/>
            <a:t>Improved staff experience </a:t>
          </a:r>
        </a:p>
        <a:p>
          <a:pPr>
            <a:lnSpc>
              <a:spcPct val="100000"/>
            </a:lnSpc>
          </a:pPr>
          <a:r>
            <a:rPr lang="en-AU"/>
            <a:t>transferability of skilled workforce across NSW, increased staff satisfaction   </a:t>
          </a:r>
          <a:endParaRPr lang="en-US"/>
        </a:p>
      </dgm:t>
    </dgm:pt>
    <dgm:pt modelId="{F8D4D2A7-9E8A-4F86-B7BF-C5AC1F4AF69A}" type="parTrans" cxnId="{97785A90-5919-411E-9742-8BD0B55E3994}">
      <dgm:prSet/>
      <dgm:spPr/>
      <dgm:t>
        <a:bodyPr/>
        <a:lstStyle/>
        <a:p>
          <a:endParaRPr lang="en-US"/>
        </a:p>
      </dgm:t>
    </dgm:pt>
    <dgm:pt modelId="{3B6F0377-A301-49FD-B638-B30D0C2E3971}" type="sibTrans" cxnId="{97785A90-5919-411E-9742-8BD0B55E3994}">
      <dgm:prSet/>
      <dgm:spPr/>
      <dgm:t>
        <a:bodyPr/>
        <a:lstStyle/>
        <a:p>
          <a:endParaRPr lang="en-US"/>
        </a:p>
      </dgm:t>
    </dgm:pt>
    <dgm:pt modelId="{C08C3EA4-5BCC-4A27-ACED-AF4D50441712}" type="pres">
      <dgm:prSet presAssocID="{8D1CBB7F-498C-4CF9-B664-E394605944CC}" presName="root" presStyleCnt="0">
        <dgm:presLayoutVars>
          <dgm:dir/>
          <dgm:resizeHandles val="exact"/>
        </dgm:presLayoutVars>
      </dgm:prSet>
      <dgm:spPr/>
    </dgm:pt>
    <dgm:pt modelId="{4220108F-5602-41C0-9F18-B0F56DB6A282}" type="pres">
      <dgm:prSet presAssocID="{8D1CBB7F-498C-4CF9-B664-E394605944CC}" presName="container" presStyleCnt="0">
        <dgm:presLayoutVars>
          <dgm:dir/>
          <dgm:resizeHandles val="exact"/>
        </dgm:presLayoutVars>
      </dgm:prSet>
      <dgm:spPr/>
    </dgm:pt>
    <dgm:pt modelId="{7BEEE2D5-EE87-42A8-94DC-611AFB1EEE3C}" type="pres">
      <dgm:prSet presAssocID="{1F9326E6-7355-4A00-95AE-6F3929A93B13}" presName="compNode" presStyleCnt="0"/>
      <dgm:spPr/>
    </dgm:pt>
    <dgm:pt modelId="{C364C906-7069-40D2-A15C-2C90714D3A24}" type="pres">
      <dgm:prSet presAssocID="{1F9326E6-7355-4A00-95AE-6F3929A93B13}" presName="iconBgRect" presStyleLbl="bgShp" presStyleIdx="0" presStyleCnt="4"/>
      <dgm:spPr>
        <a:solidFill>
          <a:schemeClr val="accent3">
            <a:lumMod val="20000"/>
            <a:lumOff val="80000"/>
            <a:alpha val="60000"/>
          </a:schemeClr>
        </a:solidFill>
      </dgm:spPr>
    </dgm:pt>
    <dgm:pt modelId="{83AABDD4-680E-4622-B704-6705E587C77A}" type="pres">
      <dgm:prSet presAssocID="{1F9326E6-7355-4A00-95AE-6F3929A93B13}" presName="iconRect" presStyleLbl="node1" presStyleIdx="0" presStyleCnt="4" custLinFactNeighborX="3620" custLinFactNeighborY="-120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ing with solid fill"/>
        </a:ext>
      </dgm:extLst>
    </dgm:pt>
    <dgm:pt modelId="{5CB31BAA-5064-4FDD-B552-F90480E1AE34}" type="pres">
      <dgm:prSet presAssocID="{1F9326E6-7355-4A00-95AE-6F3929A93B13}" presName="spaceRect" presStyleCnt="0"/>
      <dgm:spPr/>
    </dgm:pt>
    <dgm:pt modelId="{B27BD6AD-4774-4D50-AEF2-4CB97D87B5B8}" type="pres">
      <dgm:prSet presAssocID="{1F9326E6-7355-4A00-95AE-6F3929A93B13}" presName="textRect" presStyleLbl="revTx" presStyleIdx="0" presStyleCnt="4">
        <dgm:presLayoutVars>
          <dgm:chMax val="1"/>
          <dgm:chPref val="1"/>
        </dgm:presLayoutVars>
      </dgm:prSet>
      <dgm:spPr/>
    </dgm:pt>
    <dgm:pt modelId="{455F0ACA-AF35-477E-A38B-AD89347A639F}" type="pres">
      <dgm:prSet presAssocID="{84A53E15-9D68-4357-B178-D1ABD75B3111}" presName="sibTrans" presStyleLbl="sibTrans2D1" presStyleIdx="0" presStyleCnt="0"/>
      <dgm:spPr/>
    </dgm:pt>
    <dgm:pt modelId="{658FA500-AC7E-41B0-A550-3759DCB2797C}" type="pres">
      <dgm:prSet presAssocID="{FB162059-4AF9-4936-8B6B-5D6A30FAB202}" presName="compNode" presStyleCnt="0"/>
      <dgm:spPr/>
    </dgm:pt>
    <dgm:pt modelId="{724E560B-1622-42DB-AF58-659DA544B1EC}" type="pres">
      <dgm:prSet presAssocID="{FB162059-4AF9-4936-8B6B-5D6A30FAB202}" presName="iconBgRect" presStyleLbl="bgShp" presStyleIdx="1" presStyleCnt="4"/>
      <dgm:spPr>
        <a:solidFill>
          <a:schemeClr val="accent3">
            <a:lumMod val="20000"/>
            <a:lumOff val="80000"/>
            <a:alpha val="60000"/>
          </a:schemeClr>
        </a:solidFill>
      </dgm:spPr>
    </dgm:pt>
    <dgm:pt modelId="{A7F32989-783E-487F-AEA8-EE731BBE67FA}" type="pres">
      <dgm:prSet presAssocID="{FB162059-4AF9-4936-8B6B-5D6A30FAB20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6C9D98B1-53DB-4485-BE29-38F4F970F841}" type="pres">
      <dgm:prSet presAssocID="{FB162059-4AF9-4936-8B6B-5D6A30FAB202}" presName="spaceRect" presStyleCnt="0"/>
      <dgm:spPr/>
    </dgm:pt>
    <dgm:pt modelId="{007B2D74-F801-4791-AF48-B9BBE62C6DF2}" type="pres">
      <dgm:prSet presAssocID="{FB162059-4AF9-4936-8B6B-5D6A30FAB202}" presName="textRect" presStyleLbl="revTx" presStyleIdx="1" presStyleCnt="4">
        <dgm:presLayoutVars>
          <dgm:chMax val="1"/>
          <dgm:chPref val="1"/>
        </dgm:presLayoutVars>
      </dgm:prSet>
      <dgm:spPr/>
    </dgm:pt>
    <dgm:pt modelId="{80F25F95-2BF6-4EB6-8CE5-E99B26DCBFEE}" type="pres">
      <dgm:prSet presAssocID="{FE898DB8-5546-42E7-B3E3-921526BDAFAF}" presName="sibTrans" presStyleLbl="sibTrans2D1" presStyleIdx="0" presStyleCnt="0"/>
      <dgm:spPr/>
    </dgm:pt>
    <dgm:pt modelId="{328ED9F6-F3D5-4C6E-B988-E19BF655913F}" type="pres">
      <dgm:prSet presAssocID="{6C2ECF24-4432-4083-B51E-11A548DBB1A3}" presName="compNode" presStyleCnt="0"/>
      <dgm:spPr/>
    </dgm:pt>
    <dgm:pt modelId="{D53BEFA7-70AB-4010-A636-CB1890548C93}" type="pres">
      <dgm:prSet presAssocID="{6C2ECF24-4432-4083-B51E-11A548DBB1A3}" presName="iconBgRect" presStyleLbl="bgShp" presStyleIdx="2" presStyleCnt="4"/>
      <dgm:spPr>
        <a:solidFill>
          <a:schemeClr val="accent3">
            <a:lumMod val="20000"/>
            <a:lumOff val="80000"/>
            <a:alpha val="60000"/>
          </a:schemeClr>
        </a:solidFill>
      </dgm:spPr>
    </dgm:pt>
    <dgm:pt modelId="{617EDB2A-C89D-472F-AE71-3630D02CAE37}" type="pres">
      <dgm:prSet presAssocID="{6C2ECF24-4432-4083-B51E-11A548DBB1A3}" presName="iconRect" presStyleLbl="node1" presStyleIdx="2" presStyleCnt="4" custScaleX="111624" custScaleY="126963" custLinFactNeighborX="1207" custLinFactNeighborY="-482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 with solid fill"/>
        </a:ext>
      </dgm:extLst>
    </dgm:pt>
    <dgm:pt modelId="{A2D1EAAE-FD87-48ED-BE1E-DD642681A777}" type="pres">
      <dgm:prSet presAssocID="{6C2ECF24-4432-4083-B51E-11A548DBB1A3}" presName="spaceRect" presStyleCnt="0"/>
      <dgm:spPr/>
    </dgm:pt>
    <dgm:pt modelId="{5A70BEE7-8308-4781-9C1C-E413E8371403}" type="pres">
      <dgm:prSet presAssocID="{6C2ECF24-4432-4083-B51E-11A548DBB1A3}" presName="textRect" presStyleLbl="revTx" presStyleIdx="2" presStyleCnt="4">
        <dgm:presLayoutVars>
          <dgm:chMax val="1"/>
          <dgm:chPref val="1"/>
        </dgm:presLayoutVars>
      </dgm:prSet>
      <dgm:spPr/>
    </dgm:pt>
    <dgm:pt modelId="{87379117-9E34-4900-8AF4-C13E85F572B8}" type="pres">
      <dgm:prSet presAssocID="{6EFCAFFF-6AC5-44A1-A426-4398C5728459}" presName="sibTrans" presStyleLbl="sibTrans2D1" presStyleIdx="0" presStyleCnt="0"/>
      <dgm:spPr/>
    </dgm:pt>
    <dgm:pt modelId="{658069BD-7751-4B2E-A62D-B9BA636D3228}" type="pres">
      <dgm:prSet presAssocID="{B1FC9AC0-6E95-4690-97E8-63D62437119B}" presName="compNode" presStyleCnt="0"/>
      <dgm:spPr/>
    </dgm:pt>
    <dgm:pt modelId="{F236D0CF-4D77-46FF-8A90-9BB4EFD1B3A1}" type="pres">
      <dgm:prSet presAssocID="{B1FC9AC0-6E95-4690-97E8-63D62437119B}" presName="iconBgRect" presStyleLbl="bgShp" presStyleIdx="3" presStyleCnt="4"/>
      <dgm:spPr>
        <a:solidFill>
          <a:schemeClr val="accent3">
            <a:lumMod val="20000"/>
            <a:lumOff val="80000"/>
            <a:alpha val="60000"/>
          </a:schemeClr>
        </a:solidFill>
      </dgm:spPr>
    </dgm:pt>
    <dgm:pt modelId="{572339A1-C60C-4E26-887B-6052F50BDBFC}" type="pres">
      <dgm:prSet presAssocID="{B1FC9AC0-6E95-4690-97E8-63D62437119B}" presName="iconRect" presStyleLbl="node1" presStyleIdx="3" presStyleCnt="4" custScaleX="140809" custScaleY="119657" custLinFactNeighborX="10644" custLinFactNeighborY="431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E72A92BD-7A7B-4A62-B63F-15CB38111C16}" type="pres">
      <dgm:prSet presAssocID="{B1FC9AC0-6E95-4690-97E8-63D62437119B}" presName="spaceRect" presStyleCnt="0"/>
      <dgm:spPr/>
    </dgm:pt>
    <dgm:pt modelId="{1B3033D4-EE79-43D9-8B9B-59B899F1EEA5}" type="pres">
      <dgm:prSet presAssocID="{B1FC9AC0-6E95-4690-97E8-63D62437119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4FBF314-B409-4780-8CD6-49186836F333}" srcId="{8D1CBB7F-498C-4CF9-B664-E394605944CC}" destId="{FB162059-4AF9-4936-8B6B-5D6A30FAB202}" srcOrd="1" destOrd="0" parTransId="{0D6E4147-9F9E-47D5-A187-9A86BDF4833B}" sibTransId="{FE898DB8-5546-42E7-B3E3-921526BDAFAF}"/>
    <dgm:cxn modelId="{8AA72E21-5F16-4889-933C-F368CE8B641B}" type="presOf" srcId="{6C2ECF24-4432-4083-B51E-11A548DBB1A3}" destId="{5A70BEE7-8308-4781-9C1C-E413E8371403}" srcOrd="0" destOrd="0" presId="urn:microsoft.com/office/officeart/2018/2/layout/IconCircleList"/>
    <dgm:cxn modelId="{5EFF055D-8282-4E60-AA5F-02C26874B598}" type="presOf" srcId="{FE898DB8-5546-42E7-B3E3-921526BDAFAF}" destId="{80F25F95-2BF6-4EB6-8CE5-E99B26DCBFEE}" srcOrd="0" destOrd="0" presId="urn:microsoft.com/office/officeart/2018/2/layout/IconCircleList"/>
    <dgm:cxn modelId="{3F1F3C64-3F1F-4F3B-9100-3D131DD6007A}" type="presOf" srcId="{1F9326E6-7355-4A00-95AE-6F3929A93B13}" destId="{B27BD6AD-4774-4D50-AEF2-4CB97D87B5B8}" srcOrd="0" destOrd="0" presId="urn:microsoft.com/office/officeart/2018/2/layout/IconCircleList"/>
    <dgm:cxn modelId="{C7AF8C69-0B48-4391-9D6D-FA007B747E64}" type="presOf" srcId="{8D1CBB7F-498C-4CF9-B664-E394605944CC}" destId="{C08C3EA4-5BCC-4A27-ACED-AF4D50441712}" srcOrd="0" destOrd="0" presId="urn:microsoft.com/office/officeart/2018/2/layout/IconCircleList"/>
    <dgm:cxn modelId="{DFD9794A-6645-4BEB-9430-1A80347B0D47}" srcId="{8D1CBB7F-498C-4CF9-B664-E394605944CC}" destId="{6C2ECF24-4432-4083-B51E-11A548DBB1A3}" srcOrd="2" destOrd="0" parTransId="{A2535899-D29D-455C-8F5E-63BF43D55702}" sibTransId="{6EFCAFFF-6AC5-44A1-A426-4398C5728459}"/>
    <dgm:cxn modelId="{AE196473-95DD-401A-B08E-9ECF1EA4921A}" type="presOf" srcId="{B1FC9AC0-6E95-4690-97E8-63D62437119B}" destId="{1B3033D4-EE79-43D9-8B9B-59B899F1EEA5}" srcOrd="0" destOrd="0" presId="urn:microsoft.com/office/officeart/2018/2/layout/IconCircleList"/>
    <dgm:cxn modelId="{97785A90-5919-411E-9742-8BD0B55E3994}" srcId="{8D1CBB7F-498C-4CF9-B664-E394605944CC}" destId="{B1FC9AC0-6E95-4690-97E8-63D62437119B}" srcOrd="3" destOrd="0" parTransId="{F8D4D2A7-9E8A-4F86-B7BF-C5AC1F4AF69A}" sibTransId="{3B6F0377-A301-49FD-B638-B30D0C2E3971}"/>
    <dgm:cxn modelId="{B5D08991-3170-4DA7-B07D-C987A988B86D}" type="presOf" srcId="{FB162059-4AF9-4936-8B6B-5D6A30FAB202}" destId="{007B2D74-F801-4791-AF48-B9BBE62C6DF2}" srcOrd="0" destOrd="0" presId="urn:microsoft.com/office/officeart/2018/2/layout/IconCircleList"/>
    <dgm:cxn modelId="{229DB196-E9FB-40E0-9B94-847128B6170E}" srcId="{8D1CBB7F-498C-4CF9-B664-E394605944CC}" destId="{1F9326E6-7355-4A00-95AE-6F3929A93B13}" srcOrd="0" destOrd="0" parTransId="{EE1C5236-0C2B-44F9-A3B1-BF319B1E4BA1}" sibTransId="{84A53E15-9D68-4357-B178-D1ABD75B3111}"/>
    <dgm:cxn modelId="{14E49ECE-681A-4F05-B35E-7987134AA2F7}" type="presOf" srcId="{6EFCAFFF-6AC5-44A1-A426-4398C5728459}" destId="{87379117-9E34-4900-8AF4-C13E85F572B8}" srcOrd="0" destOrd="0" presId="urn:microsoft.com/office/officeart/2018/2/layout/IconCircleList"/>
    <dgm:cxn modelId="{E46198F4-1C8A-4D81-A8C4-DB1810035F4D}" type="presOf" srcId="{84A53E15-9D68-4357-B178-D1ABD75B3111}" destId="{455F0ACA-AF35-477E-A38B-AD89347A639F}" srcOrd="0" destOrd="0" presId="urn:microsoft.com/office/officeart/2018/2/layout/IconCircleList"/>
    <dgm:cxn modelId="{42393155-7F76-4F92-84D0-05D1ED80FDCD}" type="presParOf" srcId="{C08C3EA4-5BCC-4A27-ACED-AF4D50441712}" destId="{4220108F-5602-41C0-9F18-B0F56DB6A282}" srcOrd="0" destOrd="0" presId="urn:microsoft.com/office/officeart/2018/2/layout/IconCircleList"/>
    <dgm:cxn modelId="{B8D02BF5-5C46-4460-8E3E-ABA530D4D76F}" type="presParOf" srcId="{4220108F-5602-41C0-9F18-B0F56DB6A282}" destId="{7BEEE2D5-EE87-42A8-94DC-611AFB1EEE3C}" srcOrd="0" destOrd="0" presId="urn:microsoft.com/office/officeart/2018/2/layout/IconCircleList"/>
    <dgm:cxn modelId="{CB4F5D5B-DF5D-4B34-B5D4-018F9E7668D3}" type="presParOf" srcId="{7BEEE2D5-EE87-42A8-94DC-611AFB1EEE3C}" destId="{C364C906-7069-40D2-A15C-2C90714D3A24}" srcOrd="0" destOrd="0" presId="urn:microsoft.com/office/officeart/2018/2/layout/IconCircleList"/>
    <dgm:cxn modelId="{41531083-2CB3-45E0-8D46-FA0A1AFCAD03}" type="presParOf" srcId="{7BEEE2D5-EE87-42A8-94DC-611AFB1EEE3C}" destId="{83AABDD4-680E-4622-B704-6705E587C77A}" srcOrd="1" destOrd="0" presId="urn:microsoft.com/office/officeart/2018/2/layout/IconCircleList"/>
    <dgm:cxn modelId="{CAC5C6E9-4D80-476B-B976-42252D2827AF}" type="presParOf" srcId="{7BEEE2D5-EE87-42A8-94DC-611AFB1EEE3C}" destId="{5CB31BAA-5064-4FDD-B552-F90480E1AE34}" srcOrd="2" destOrd="0" presId="urn:microsoft.com/office/officeart/2018/2/layout/IconCircleList"/>
    <dgm:cxn modelId="{EEC4B883-58B1-43F5-8839-AF4FAE6C3214}" type="presParOf" srcId="{7BEEE2D5-EE87-42A8-94DC-611AFB1EEE3C}" destId="{B27BD6AD-4774-4D50-AEF2-4CB97D87B5B8}" srcOrd="3" destOrd="0" presId="urn:microsoft.com/office/officeart/2018/2/layout/IconCircleList"/>
    <dgm:cxn modelId="{4365D8B5-7725-4E7A-95AF-341375E85085}" type="presParOf" srcId="{4220108F-5602-41C0-9F18-B0F56DB6A282}" destId="{455F0ACA-AF35-477E-A38B-AD89347A639F}" srcOrd="1" destOrd="0" presId="urn:microsoft.com/office/officeart/2018/2/layout/IconCircleList"/>
    <dgm:cxn modelId="{54A8A090-D58E-46CB-B725-49D4BCDADD26}" type="presParOf" srcId="{4220108F-5602-41C0-9F18-B0F56DB6A282}" destId="{658FA500-AC7E-41B0-A550-3759DCB2797C}" srcOrd="2" destOrd="0" presId="urn:microsoft.com/office/officeart/2018/2/layout/IconCircleList"/>
    <dgm:cxn modelId="{75467B28-BEF2-46CF-9058-A237D12646E4}" type="presParOf" srcId="{658FA500-AC7E-41B0-A550-3759DCB2797C}" destId="{724E560B-1622-42DB-AF58-659DA544B1EC}" srcOrd="0" destOrd="0" presId="urn:microsoft.com/office/officeart/2018/2/layout/IconCircleList"/>
    <dgm:cxn modelId="{8663C3A3-049E-4D1F-920E-F5AEDF0C7BF1}" type="presParOf" srcId="{658FA500-AC7E-41B0-A550-3759DCB2797C}" destId="{A7F32989-783E-487F-AEA8-EE731BBE67FA}" srcOrd="1" destOrd="0" presId="urn:microsoft.com/office/officeart/2018/2/layout/IconCircleList"/>
    <dgm:cxn modelId="{D6F41FF6-909A-4FA1-853B-E52EC41B0084}" type="presParOf" srcId="{658FA500-AC7E-41B0-A550-3759DCB2797C}" destId="{6C9D98B1-53DB-4485-BE29-38F4F970F841}" srcOrd="2" destOrd="0" presId="urn:microsoft.com/office/officeart/2018/2/layout/IconCircleList"/>
    <dgm:cxn modelId="{C669DC5A-38CD-4A46-A5C3-A69578D1B3C2}" type="presParOf" srcId="{658FA500-AC7E-41B0-A550-3759DCB2797C}" destId="{007B2D74-F801-4791-AF48-B9BBE62C6DF2}" srcOrd="3" destOrd="0" presId="urn:microsoft.com/office/officeart/2018/2/layout/IconCircleList"/>
    <dgm:cxn modelId="{4C892ACD-D691-4917-B665-99A2AE13EF01}" type="presParOf" srcId="{4220108F-5602-41C0-9F18-B0F56DB6A282}" destId="{80F25F95-2BF6-4EB6-8CE5-E99B26DCBFEE}" srcOrd="3" destOrd="0" presId="urn:microsoft.com/office/officeart/2018/2/layout/IconCircleList"/>
    <dgm:cxn modelId="{12E6E1BF-A461-4C84-8649-C0D1874ABC30}" type="presParOf" srcId="{4220108F-5602-41C0-9F18-B0F56DB6A282}" destId="{328ED9F6-F3D5-4C6E-B988-E19BF655913F}" srcOrd="4" destOrd="0" presId="urn:microsoft.com/office/officeart/2018/2/layout/IconCircleList"/>
    <dgm:cxn modelId="{3A129C7C-3786-4B07-97EC-A7D135308E0F}" type="presParOf" srcId="{328ED9F6-F3D5-4C6E-B988-E19BF655913F}" destId="{D53BEFA7-70AB-4010-A636-CB1890548C93}" srcOrd="0" destOrd="0" presId="urn:microsoft.com/office/officeart/2018/2/layout/IconCircleList"/>
    <dgm:cxn modelId="{8DC1DA79-4E3B-44EF-A03E-D25D2727D48C}" type="presParOf" srcId="{328ED9F6-F3D5-4C6E-B988-E19BF655913F}" destId="{617EDB2A-C89D-472F-AE71-3630D02CAE37}" srcOrd="1" destOrd="0" presId="urn:microsoft.com/office/officeart/2018/2/layout/IconCircleList"/>
    <dgm:cxn modelId="{9AE6194B-F02D-4F86-B0BF-A15D0B2ED767}" type="presParOf" srcId="{328ED9F6-F3D5-4C6E-B988-E19BF655913F}" destId="{A2D1EAAE-FD87-48ED-BE1E-DD642681A777}" srcOrd="2" destOrd="0" presId="urn:microsoft.com/office/officeart/2018/2/layout/IconCircleList"/>
    <dgm:cxn modelId="{203C9866-880D-488F-9839-0A4910427695}" type="presParOf" srcId="{328ED9F6-F3D5-4C6E-B988-E19BF655913F}" destId="{5A70BEE7-8308-4781-9C1C-E413E8371403}" srcOrd="3" destOrd="0" presId="urn:microsoft.com/office/officeart/2018/2/layout/IconCircleList"/>
    <dgm:cxn modelId="{F4256066-DB46-4C22-B495-8564DEB66C36}" type="presParOf" srcId="{4220108F-5602-41C0-9F18-B0F56DB6A282}" destId="{87379117-9E34-4900-8AF4-C13E85F572B8}" srcOrd="5" destOrd="0" presId="urn:microsoft.com/office/officeart/2018/2/layout/IconCircleList"/>
    <dgm:cxn modelId="{6AB17B20-3D06-4D8A-AB4C-EDC46E578E85}" type="presParOf" srcId="{4220108F-5602-41C0-9F18-B0F56DB6A282}" destId="{658069BD-7751-4B2E-A62D-B9BA636D3228}" srcOrd="6" destOrd="0" presId="urn:microsoft.com/office/officeart/2018/2/layout/IconCircleList"/>
    <dgm:cxn modelId="{3B297A09-DE22-489D-954E-18B2CD24A609}" type="presParOf" srcId="{658069BD-7751-4B2E-A62D-B9BA636D3228}" destId="{F236D0CF-4D77-46FF-8A90-9BB4EFD1B3A1}" srcOrd="0" destOrd="0" presId="urn:microsoft.com/office/officeart/2018/2/layout/IconCircleList"/>
    <dgm:cxn modelId="{11C5DB50-77B6-4B03-8A3D-7D43F79B4059}" type="presParOf" srcId="{658069BD-7751-4B2E-A62D-B9BA636D3228}" destId="{572339A1-C60C-4E26-887B-6052F50BDBFC}" srcOrd="1" destOrd="0" presId="urn:microsoft.com/office/officeart/2018/2/layout/IconCircleList"/>
    <dgm:cxn modelId="{49183896-4C8B-443A-AE31-4485A4202965}" type="presParOf" srcId="{658069BD-7751-4B2E-A62D-B9BA636D3228}" destId="{E72A92BD-7A7B-4A62-B63F-15CB38111C16}" srcOrd="2" destOrd="0" presId="urn:microsoft.com/office/officeart/2018/2/layout/IconCircleList"/>
    <dgm:cxn modelId="{BE15FC26-F77F-48EE-85D0-0D877F559878}" type="presParOf" srcId="{658069BD-7751-4B2E-A62D-B9BA636D3228}" destId="{1B3033D4-EE79-43D9-8B9B-59B899F1EEA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CDF73-9E5B-48EF-A734-8774D189448F}">
      <dsp:nvSpPr>
        <dsp:cNvPr id="0" name=""/>
        <dsp:cNvSpPr/>
      </dsp:nvSpPr>
      <dsp:spPr>
        <a:xfrm>
          <a:off x="0" y="365"/>
          <a:ext cx="8100452" cy="85594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DC775-2080-4DCA-9EF7-6D1D6BFFA892}">
      <dsp:nvSpPr>
        <dsp:cNvPr id="0" name=""/>
        <dsp:cNvSpPr/>
      </dsp:nvSpPr>
      <dsp:spPr>
        <a:xfrm>
          <a:off x="258922" y="192952"/>
          <a:ext cx="470767" cy="4707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2245F-2178-48BC-AD8A-69FF3761428E}">
      <dsp:nvSpPr>
        <dsp:cNvPr id="0" name=""/>
        <dsp:cNvSpPr/>
      </dsp:nvSpPr>
      <dsp:spPr>
        <a:xfrm>
          <a:off x="988611" y="365"/>
          <a:ext cx="7111840" cy="855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587" tIns="90587" rIns="90587" bIns="9058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0" i="0" kern="1200" baseline="0"/>
            <a:t>In emergency settings, medical and nursing work closely as a team </a:t>
          </a:r>
          <a:endParaRPr lang="en-US" sz="1800" kern="1200"/>
        </a:p>
      </dsp:txBody>
      <dsp:txXfrm>
        <a:off x="988611" y="365"/>
        <a:ext cx="7111840" cy="855940"/>
      </dsp:txXfrm>
    </dsp:sp>
    <dsp:sp modelId="{4CF09FE0-29DB-4AC1-8926-0375907A0D89}">
      <dsp:nvSpPr>
        <dsp:cNvPr id="0" name=""/>
        <dsp:cNvSpPr/>
      </dsp:nvSpPr>
      <dsp:spPr>
        <a:xfrm>
          <a:off x="0" y="1070292"/>
          <a:ext cx="8100452" cy="85594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02CE1-B841-41CE-BD9A-1AF83201C355}">
      <dsp:nvSpPr>
        <dsp:cNvPr id="0" name=""/>
        <dsp:cNvSpPr/>
      </dsp:nvSpPr>
      <dsp:spPr>
        <a:xfrm>
          <a:off x="258922" y="1262878"/>
          <a:ext cx="470767" cy="4707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68D5A-A0D2-4C92-A1A1-EE6A0BA72784}">
      <dsp:nvSpPr>
        <dsp:cNvPr id="0" name=""/>
        <dsp:cNvSpPr/>
      </dsp:nvSpPr>
      <dsp:spPr>
        <a:xfrm>
          <a:off x="988611" y="1070292"/>
          <a:ext cx="7111840" cy="855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587" tIns="90587" rIns="90587" bIns="9058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0" i="0" kern="1200" baseline="0"/>
            <a:t>Nurses are usually the first clinician to see patients - triage followed by initial assessment and management </a:t>
          </a:r>
          <a:endParaRPr lang="en-US" sz="1800" kern="1200"/>
        </a:p>
      </dsp:txBody>
      <dsp:txXfrm>
        <a:off x="988611" y="1070292"/>
        <a:ext cx="7111840" cy="855940"/>
      </dsp:txXfrm>
    </dsp:sp>
    <dsp:sp modelId="{041F28D5-09A8-4D2C-8EF5-4775D952DA0D}">
      <dsp:nvSpPr>
        <dsp:cNvPr id="0" name=""/>
        <dsp:cNvSpPr/>
      </dsp:nvSpPr>
      <dsp:spPr>
        <a:xfrm>
          <a:off x="0" y="2140218"/>
          <a:ext cx="8100452" cy="85594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2D04E-E2A1-410F-B4F0-CAEED4812AC0}">
      <dsp:nvSpPr>
        <dsp:cNvPr id="0" name=""/>
        <dsp:cNvSpPr/>
      </dsp:nvSpPr>
      <dsp:spPr>
        <a:xfrm>
          <a:off x="258922" y="2332804"/>
          <a:ext cx="470767" cy="4707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EC8E5-C2D4-4B4C-A541-75FE321972CE}">
      <dsp:nvSpPr>
        <dsp:cNvPr id="0" name=""/>
        <dsp:cNvSpPr/>
      </dsp:nvSpPr>
      <dsp:spPr>
        <a:xfrm>
          <a:off x="988611" y="2140218"/>
          <a:ext cx="7111840" cy="855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587" tIns="90587" rIns="90587" bIns="9058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0" i="0" kern="1200" baseline="0"/>
            <a:t>Nurse initiated care is part of usual practice </a:t>
          </a:r>
          <a:endParaRPr lang="en-US" sz="1800" kern="1200"/>
        </a:p>
      </dsp:txBody>
      <dsp:txXfrm>
        <a:off x="988611" y="2140218"/>
        <a:ext cx="7111840" cy="855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6B23A-9608-4244-9CF1-138AC4A5028D}">
      <dsp:nvSpPr>
        <dsp:cNvPr id="0" name=""/>
        <dsp:cNvSpPr/>
      </dsp:nvSpPr>
      <dsp:spPr>
        <a:xfrm>
          <a:off x="0" y="315011"/>
          <a:ext cx="7170331" cy="708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497" tIns="374904" rIns="556497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Arial"/>
            </a:rPr>
            <a:t>Leading to inequity of access to care </a:t>
          </a:r>
          <a:endParaRPr lang="en-US" sz="1600" kern="1200"/>
        </a:p>
      </dsp:txBody>
      <dsp:txXfrm>
        <a:off x="0" y="315011"/>
        <a:ext cx="7170331" cy="708750"/>
      </dsp:txXfrm>
    </dsp:sp>
    <dsp:sp modelId="{6AFC2132-A38E-4A0A-A272-DE794BE166B5}">
      <dsp:nvSpPr>
        <dsp:cNvPr id="0" name=""/>
        <dsp:cNvSpPr/>
      </dsp:nvSpPr>
      <dsp:spPr>
        <a:xfrm>
          <a:off x="358516" y="49331"/>
          <a:ext cx="5639257" cy="531360"/>
        </a:xfrm>
        <a:prstGeom prst="roundRect">
          <a:avLst/>
        </a:prstGeom>
        <a:solidFill>
          <a:srgbClr val="00418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715" tIns="0" rIns="189715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/>
            </a:rPr>
            <a:t>Variation in nurse-initiated protocols</a:t>
          </a:r>
        </a:p>
      </dsp:txBody>
      <dsp:txXfrm>
        <a:off x="384455" y="75270"/>
        <a:ext cx="5587379" cy="479482"/>
      </dsp:txXfrm>
    </dsp:sp>
    <dsp:sp modelId="{F21214F4-BD72-40F0-B692-FA0D7007D327}">
      <dsp:nvSpPr>
        <dsp:cNvPr id="0" name=""/>
        <dsp:cNvSpPr/>
      </dsp:nvSpPr>
      <dsp:spPr>
        <a:xfrm>
          <a:off x="0" y="1386641"/>
          <a:ext cx="7170331" cy="751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497" tIns="374904" rIns="55649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Arial"/>
            </a:rPr>
            <a:t> </a:t>
          </a:r>
          <a:r>
            <a:rPr lang="en-US" sz="1600" kern="1200">
              <a:latin typeface="Arial"/>
            </a:rPr>
            <a:t>Leading to duplication of effort and career progression</a:t>
          </a:r>
          <a:endParaRPr lang="en-US" sz="1800" kern="1200"/>
        </a:p>
      </dsp:txBody>
      <dsp:txXfrm>
        <a:off x="0" y="1386641"/>
        <a:ext cx="7170331" cy="751275"/>
      </dsp:txXfrm>
    </dsp:sp>
    <dsp:sp modelId="{2082326E-F250-4E9C-95C8-36E778BD2BE3}">
      <dsp:nvSpPr>
        <dsp:cNvPr id="0" name=""/>
        <dsp:cNvSpPr/>
      </dsp:nvSpPr>
      <dsp:spPr>
        <a:xfrm>
          <a:off x="358516" y="1120961"/>
          <a:ext cx="5652708" cy="531360"/>
        </a:xfrm>
        <a:prstGeom prst="roundRect">
          <a:avLst/>
        </a:prstGeom>
        <a:solidFill>
          <a:srgbClr val="00418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715" tIns="0" rIns="189715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/>
            </a:rPr>
            <a:t>Variation in education delivery and standards</a:t>
          </a:r>
        </a:p>
      </dsp:txBody>
      <dsp:txXfrm>
        <a:off x="384455" y="1146900"/>
        <a:ext cx="5600830" cy="479482"/>
      </dsp:txXfrm>
    </dsp:sp>
    <dsp:sp modelId="{A0D5149B-D244-4C4D-A468-461B7945CC79}">
      <dsp:nvSpPr>
        <dsp:cNvPr id="0" name=""/>
        <dsp:cNvSpPr/>
      </dsp:nvSpPr>
      <dsp:spPr>
        <a:xfrm>
          <a:off x="0" y="2500797"/>
          <a:ext cx="7170331" cy="708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497" tIns="374904" rIns="556497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Arial"/>
            </a:rPr>
            <a:t>Leading to duplication of processes, time and cost </a:t>
          </a:r>
          <a:endParaRPr lang="en-US" sz="1600" kern="1200"/>
        </a:p>
      </dsp:txBody>
      <dsp:txXfrm>
        <a:off x="0" y="2500797"/>
        <a:ext cx="7170331" cy="708750"/>
      </dsp:txXfrm>
    </dsp:sp>
    <dsp:sp modelId="{1D21F5CB-2AC0-405B-BF9D-19054613B64A}">
      <dsp:nvSpPr>
        <dsp:cNvPr id="0" name=""/>
        <dsp:cNvSpPr/>
      </dsp:nvSpPr>
      <dsp:spPr>
        <a:xfrm>
          <a:off x="358516" y="2235117"/>
          <a:ext cx="5612354" cy="531360"/>
        </a:xfrm>
        <a:prstGeom prst="roundRect">
          <a:avLst/>
        </a:prstGeom>
        <a:solidFill>
          <a:srgbClr val="00418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715" tIns="0" rIns="189715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/>
            </a:rPr>
            <a:t>Variation in governance and sponsorship </a:t>
          </a:r>
        </a:p>
      </dsp:txBody>
      <dsp:txXfrm>
        <a:off x="384455" y="2261056"/>
        <a:ext cx="5560476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4C906-7069-40D2-A15C-2C90714D3A24}">
      <dsp:nvSpPr>
        <dsp:cNvPr id="0" name=""/>
        <dsp:cNvSpPr/>
      </dsp:nvSpPr>
      <dsp:spPr>
        <a:xfrm>
          <a:off x="195519" y="316899"/>
          <a:ext cx="1020631" cy="1020631"/>
        </a:xfrm>
        <a:prstGeom prst="ellipse">
          <a:avLst/>
        </a:prstGeom>
        <a:solidFill>
          <a:schemeClr val="accent3">
            <a:lumMod val="20000"/>
            <a:lumOff val="80000"/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ABDD4-680E-4622-B704-6705E587C77A}">
      <dsp:nvSpPr>
        <dsp:cNvPr id="0" name=""/>
        <dsp:cNvSpPr/>
      </dsp:nvSpPr>
      <dsp:spPr>
        <a:xfrm>
          <a:off x="431280" y="524086"/>
          <a:ext cx="591966" cy="5919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BD6AD-4774-4D50-AEF2-4CB97D87B5B8}">
      <dsp:nvSpPr>
        <dsp:cNvPr id="0" name=""/>
        <dsp:cNvSpPr/>
      </dsp:nvSpPr>
      <dsp:spPr>
        <a:xfrm>
          <a:off x="1434857" y="316899"/>
          <a:ext cx="2405774" cy="1020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/>
            <a:t>Improved patient experience 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/>
            <a:t>decreased time to analgesia/ symptom relief, decreased waiting times</a:t>
          </a:r>
          <a:endParaRPr lang="en-US" sz="1300" kern="1200"/>
        </a:p>
      </dsp:txBody>
      <dsp:txXfrm>
        <a:off x="1434857" y="316899"/>
        <a:ext cx="2405774" cy="1020631"/>
      </dsp:txXfrm>
    </dsp:sp>
    <dsp:sp modelId="{724E560B-1622-42DB-AF58-659DA544B1EC}">
      <dsp:nvSpPr>
        <dsp:cNvPr id="0" name=""/>
        <dsp:cNvSpPr/>
      </dsp:nvSpPr>
      <dsp:spPr>
        <a:xfrm>
          <a:off x="4259819" y="316899"/>
          <a:ext cx="1020631" cy="1020631"/>
        </a:xfrm>
        <a:prstGeom prst="ellipse">
          <a:avLst/>
        </a:prstGeom>
        <a:solidFill>
          <a:schemeClr val="accent3">
            <a:lumMod val="20000"/>
            <a:lumOff val="80000"/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32989-783E-487F-AEA8-EE731BBE67FA}">
      <dsp:nvSpPr>
        <dsp:cNvPr id="0" name=""/>
        <dsp:cNvSpPr/>
      </dsp:nvSpPr>
      <dsp:spPr>
        <a:xfrm>
          <a:off x="4474152" y="531231"/>
          <a:ext cx="591966" cy="5919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B2D74-F801-4791-AF48-B9BBE62C6DF2}">
      <dsp:nvSpPr>
        <dsp:cNvPr id="0" name=""/>
        <dsp:cNvSpPr/>
      </dsp:nvSpPr>
      <dsp:spPr>
        <a:xfrm>
          <a:off x="5499158" y="316899"/>
          <a:ext cx="2405774" cy="1020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/>
            <a:t>Improved patient outcomes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/>
            <a:t> </a:t>
          </a:r>
          <a:r>
            <a:rPr lang="en-AU" sz="1300" kern="1200"/>
            <a:t>timely access to initial care, decreased LOS</a:t>
          </a:r>
          <a:endParaRPr lang="en-US" sz="1300" kern="1200"/>
        </a:p>
      </dsp:txBody>
      <dsp:txXfrm>
        <a:off x="5499158" y="316899"/>
        <a:ext cx="2405774" cy="1020631"/>
      </dsp:txXfrm>
    </dsp:sp>
    <dsp:sp modelId="{D53BEFA7-70AB-4010-A636-CB1890548C93}">
      <dsp:nvSpPr>
        <dsp:cNvPr id="0" name=""/>
        <dsp:cNvSpPr/>
      </dsp:nvSpPr>
      <dsp:spPr>
        <a:xfrm>
          <a:off x="195519" y="1885435"/>
          <a:ext cx="1020631" cy="1020631"/>
        </a:xfrm>
        <a:prstGeom prst="ellipse">
          <a:avLst/>
        </a:prstGeom>
        <a:solidFill>
          <a:schemeClr val="accent3">
            <a:lumMod val="20000"/>
            <a:lumOff val="80000"/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EDB2A-C89D-472F-AE71-3630D02CAE37}">
      <dsp:nvSpPr>
        <dsp:cNvPr id="0" name=""/>
        <dsp:cNvSpPr/>
      </dsp:nvSpPr>
      <dsp:spPr>
        <a:xfrm>
          <a:off x="382591" y="1991381"/>
          <a:ext cx="660776" cy="7515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0BEE7-8308-4781-9C1C-E413E8371403}">
      <dsp:nvSpPr>
        <dsp:cNvPr id="0" name=""/>
        <dsp:cNvSpPr/>
      </dsp:nvSpPr>
      <dsp:spPr>
        <a:xfrm>
          <a:off x="1434857" y="1885435"/>
          <a:ext cx="2405774" cy="1020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/>
            <a:t>Increased value 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/>
            <a:t>reduced duplication of development, approval and governance</a:t>
          </a:r>
          <a:endParaRPr lang="en-US" sz="1300" kern="1200"/>
        </a:p>
      </dsp:txBody>
      <dsp:txXfrm>
        <a:off x="1434857" y="1885435"/>
        <a:ext cx="2405774" cy="1020631"/>
      </dsp:txXfrm>
    </dsp:sp>
    <dsp:sp modelId="{F236D0CF-4D77-46FF-8A90-9BB4EFD1B3A1}">
      <dsp:nvSpPr>
        <dsp:cNvPr id="0" name=""/>
        <dsp:cNvSpPr/>
      </dsp:nvSpPr>
      <dsp:spPr>
        <a:xfrm>
          <a:off x="4259819" y="1885435"/>
          <a:ext cx="1020631" cy="1020631"/>
        </a:xfrm>
        <a:prstGeom prst="ellipse">
          <a:avLst/>
        </a:prstGeom>
        <a:solidFill>
          <a:schemeClr val="accent3">
            <a:lumMod val="20000"/>
            <a:lumOff val="80000"/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339A1-C60C-4E26-887B-6052F50BDBFC}">
      <dsp:nvSpPr>
        <dsp:cNvPr id="0" name=""/>
        <dsp:cNvSpPr/>
      </dsp:nvSpPr>
      <dsp:spPr>
        <a:xfrm>
          <a:off x="4416373" y="2067123"/>
          <a:ext cx="833541" cy="70832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033D4-EE79-43D9-8B9B-59B899F1EEA5}">
      <dsp:nvSpPr>
        <dsp:cNvPr id="0" name=""/>
        <dsp:cNvSpPr/>
      </dsp:nvSpPr>
      <dsp:spPr>
        <a:xfrm>
          <a:off x="5499158" y="1885435"/>
          <a:ext cx="2405774" cy="1020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/>
            <a:t>Improved staff experience 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/>
            <a:t>transferability of skilled workforce across NSW, increased staff satisfaction   </a:t>
          </a:r>
          <a:endParaRPr lang="en-US" sz="1300" kern="1200"/>
        </a:p>
      </dsp:txBody>
      <dsp:txXfrm>
        <a:off x="5499158" y="1885435"/>
        <a:ext cx="2405774" cy="1020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32800" y="88916"/>
            <a:ext cx="2655983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25012" y="889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A73A7-9540-4094-AE86-42C3A2707CB7}" type="datetimeFigureOut">
              <a:rPr lang="en-AU" smtClean="0"/>
              <a:pPr/>
              <a:t>14/12/2023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32799" y="921237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25012" y="921237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4DE8B-D02C-4084-8A7E-A9C29799286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0484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66309" y="16666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54222" y="16666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80651-990D-43BA-B42F-B419A6163CCE}" type="datetimeFigureOut">
              <a:rPr lang="en-AU" smtClean="0"/>
              <a:t>14/12/2023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66309" y="921237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54222" y="921237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4903C-C9A2-41B1-9DE8-225613CBD0F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1105739" y="4689515"/>
            <a:ext cx="4530637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474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AU" b="0" i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The Agency for Clinical Innovation (ACI) acknowledges that we operate and function on the lands of the </a:t>
            </a:r>
            <a:r>
              <a:rPr lang="en-AU" b="0" i="0" err="1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Cammeraygal</a:t>
            </a:r>
            <a:r>
              <a:rPr lang="en-AU" b="0" i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 people and we pay tribute to the Traditional Custodians of the various lands that you are on today.</a:t>
            </a:r>
          </a:p>
          <a:p>
            <a:pPr algn="l"/>
            <a:r>
              <a:rPr lang="en-AU" b="0" i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We pay our respect to these lands, sea and waterways that provide for us.</a:t>
            </a:r>
          </a:p>
          <a:p>
            <a:pPr algn="l"/>
            <a:r>
              <a:rPr lang="en-AU" b="0" i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We acknowledge and pay respect to the ancestors who walked and managed these lands and waters for many generations.</a:t>
            </a:r>
          </a:p>
          <a:p>
            <a:pPr algn="l"/>
            <a:r>
              <a:rPr lang="en-AU" b="0" i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We acknowledge and recognise all Aboriginal people who have come from their own Country and who have now come to call this Country home.</a:t>
            </a:r>
          </a:p>
          <a:p>
            <a:pPr algn="l"/>
            <a:r>
              <a:rPr lang="en-AU" b="0" i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We acknowledge Elders who are the knowledge holders, teachers and pioneers.</a:t>
            </a:r>
          </a:p>
          <a:p>
            <a:pPr algn="l"/>
            <a:r>
              <a:rPr lang="en-AU" b="0" i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We acknowledge the youth who are the hope for a brighter future and who will be future leaders.</a:t>
            </a:r>
          </a:p>
          <a:p>
            <a:pPr algn="l"/>
            <a:r>
              <a:rPr lang="en-AU" b="0" i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We acknowledge and honour the stories, traditions and how culture is held, nurtured and shared.</a:t>
            </a:r>
          </a:p>
          <a:p>
            <a:endParaRPr lang="en-AU"/>
          </a:p>
          <a:p>
            <a:endParaRPr lang="en-AU"/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4903C-C9A2-41B1-9DE8-225613CBD0F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9600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4903C-C9A2-41B1-9DE8-225613CBD0F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4047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Kylie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4903C-C9A2-41B1-9DE8-225613CBD0F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1940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/>
              <a:t>Frontline clinicians engaged 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4903C-C9A2-41B1-9DE8-225613CBD0F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1211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4903C-C9A2-41B1-9DE8-225613CBD0F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358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Image available </a:t>
            </a:r>
            <a:r>
              <a:rPr lang="en-AU" dirty="0"/>
              <a:t>at</a:t>
            </a:r>
            <a:r>
              <a:rPr lang="en-AU"/>
              <a:t>: https://www.heti.nsw.gov.au/education-and-training/our-focus-areas/nursing-and-midwifery/emergency-nursing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4903C-C9A2-41B1-9DE8-225613CBD0F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6232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4903C-C9A2-41B1-9DE8-225613CBD0F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9219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4903C-C9A2-41B1-9DE8-225613CBD0F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1106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4903C-C9A2-41B1-9DE8-225613CBD0F1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2021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9793" y="515156"/>
            <a:ext cx="7643192" cy="116426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AU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9793" y="1796603"/>
            <a:ext cx="7643192" cy="48228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Subheading </a:t>
            </a:r>
            <a:endParaRPr lang="en-AU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500285" y="3019159"/>
            <a:ext cx="7632700" cy="2697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 b="1">
                <a:solidFill>
                  <a:schemeClr val="accent3"/>
                </a:solidFill>
              </a:defRPr>
            </a:lvl2pPr>
            <a:lvl3pPr marL="914400" indent="0">
              <a:buFontTx/>
              <a:buNone/>
              <a:defRPr sz="1800" b="1">
                <a:solidFill>
                  <a:schemeClr val="accent3"/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accent3"/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Role | </a:t>
            </a:r>
            <a:r>
              <a:rPr lang="en-US" err="1"/>
              <a:t>Organisation</a:t>
            </a:r>
            <a:endParaRPr lang="en-AU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505099" y="2515103"/>
            <a:ext cx="7632079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965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46C0491-5C64-573B-9825-958A5E5B7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197429"/>
            <a:ext cx="8100452" cy="193765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Bef>
                <a:spcPts val="600"/>
              </a:spcBef>
              <a:buNone/>
              <a:defRPr sz="3200" b="0" i="0" spc="0" baseline="0">
                <a:solidFill>
                  <a:schemeClr val="bg1"/>
                </a:solidFill>
              </a:defRPr>
            </a:lvl1pPr>
            <a:lvl2pPr marL="72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39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_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8"/>
          <p:cNvSpPr>
            <a:spLocks noGrp="1"/>
          </p:cNvSpPr>
          <p:nvPr>
            <p:ph sz="quarter" idx="15"/>
          </p:nvPr>
        </p:nvSpPr>
        <p:spPr>
          <a:xfrm>
            <a:off x="488951" y="510555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8950" y="1059582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i="0" spc="0" baseline="0">
                <a:solidFill>
                  <a:schemeClr val="bg1"/>
                </a:solidFill>
              </a:defRPr>
            </a:lvl1pPr>
            <a:lvl2pPr marL="72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995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90157" y="1058863"/>
            <a:ext cx="3887984" cy="338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2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08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44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80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87688" y="1058863"/>
            <a:ext cx="3888000" cy="338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0">
                <a:solidFill>
                  <a:schemeClr val="bg1"/>
                </a:solidFill>
              </a:defRPr>
            </a:lvl1pPr>
            <a:lvl2pPr marL="72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ontent Placeholder 18"/>
          <p:cNvSpPr>
            <a:spLocks noGrp="1"/>
          </p:cNvSpPr>
          <p:nvPr>
            <p:ph sz="quarter" idx="15"/>
          </p:nvPr>
        </p:nvSpPr>
        <p:spPr>
          <a:xfrm>
            <a:off x="490157" y="510555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549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No 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Content Placeholder 18"/>
          <p:cNvSpPr>
            <a:spLocks noGrp="1"/>
          </p:cNvSpPr>
          <p:nvPr>
            <p:ph sz="quarter" idx="16"/>
          </p:nvPr>
        </p:nvSpPr>
        <p:spPr>
          <a:xfrm>
            <a:off x="489151" y="510765"/>
            <a:ext cx="8135937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9151" y="1060864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spc="0">
                <a:solidFill>
                  <a:schemeClr val="bg1"/>
                </a:solidFill>
              </a:defRPr>
            </a:lvl1pPr>
            <a:lvl2pPr marL="72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12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8"/>
          <p:cNvSpPr>
            <a:spLocks noGrp="1"/>
          </p:cNvSpPr>
          <p:nvPr>
            <p:ph sz="quarter" idx="15"/>
          </p:nvPr>
        </p:nvSpPr>
        <p:spPr>
          <a:xfrm>
            <a:off x="539750" y="823482"/>
            <a:ext cx="8135938" cy="1656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 b="1" spc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329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26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P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8"/>
          <p:cNvSpPr>
            <a:spLocks noGrp="1"/>
          </p:cNvSpPr>
          <p:nvPr>
            <p:ph sz="quarter" idx="15"/>
          </p:nvPr>
        </p:nvSpPr>
        <p:spPr>
          <a:xfrm>
            <a:off x="539750" y="823482"/>
            <a:ext cx="8135938" cy="1656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 b="1" spc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364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3628E3-FD09-29EB-A773-4496AB65A5DE}"/>
              </a:ext>
            </a:extLst>
          </p:cNvPr>
          <p:cNvSpPr txBox="1"/>
          <p:nvPr userDrawn="1"/>
        </p:nvSpPr>
        <p:spPr>
          <a:xfrm>
            <a:off x="941070" y="3571605"/>
            <a:ext cx="7261860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AU" sz="1600" b="1"/>
              <a:t>We acknowledge the traditional custodians of the land that we work on.</a:t>
            </a:r>
          </a:p>
          <a:p>
            <a:pPr algn="ctr">
              <a:spcAft>
                <a:spcPts val="800"/>
              </a:spcAft>
            </a:pPr>
            <a:r>
              <a:rPr lang="en-AU" sz="1600" b="1"/>
              <a:t>We pay our respects to Elders past, present and emerging, and </a:t>
            </a:r>
            <a:br>
              <a:rPr lang="en-AU" sz="1600" b="1"/>
            </a:br>
            <a:r>
              <a:rPr lang="en-AU" sz="1600" b="1"/>
              <a:t>extend that respect to other Aboriginal peoples present here today.</a:t>
            </a:r>
          </a:p>
        </p:txBody>
      </p:sp>
    </p:spTree>
    <p:extLst>
      <p:ext uri="{BB962C8B-B14F-4D97-AF65-F5344CB8AC3E}">
        <p14:creationId xmlns:p14="http://schemas.microsoft.com/office/powerpoint/2010/main" val="399561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2DB18-DAD0-B2C7-BF78-5EEAD9B97A06}"/>
              </a:ext>
            </a:extLst>
          </p:cNvPr>
          <p:cNvSpPr txBox="1"/>
          <p:nvPr userDrawn="1"/>
        </p:nvSpPr>
        <p:spPr>
          <a:xfrm>
            <a:off x="862149" y="3571605"/>
            <a:ext cx="7354388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AU" sz="1600" b="1"/>
              <a:t>ACI acknowledges the traditional custodians of the land that we work on.</a:t>
            </a:r>
          </a:p>
          <a:p>
            <a:pPr algn="ctr">
              <a:spcAft>
                <a:spcPts val="800"/>
              </a:spcAft>
            </a:pPr>
            <a:r>
              <a:rPr lang="en-AU" sz="1600" b="1"/>
              <a:t>We pay our respects to Elders past, present and emerging, and </a:t>
            </a:r>
            <a:br>
              <a:rPr lang="en-AU" sz="1600" b="1"/>
            </a:br>
            <a:r>
              <a:rPr lang="en-AU" sz="1600" b="1"/>
              <a:t>extend that respect to other Aboriginal peoples present here today.</a:t>
            </a:r>
          </a:p>
        </p:txBody>
      </p:sp>
    </p:spTree>
    <p:extLst>
      <p:ext uri="{BB962C8B-B14F-4D97-AF65-F5344CB8AC3E}">
        <p14:creationId xmlns:p14="http://schemas.microsoft.com/office/powerpoint/2010/main" val="403674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gnition of lived exper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8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_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8"/>
          <p:cNvSpPr>
            <a:spLocks noGrp="1"/>
          </p:cNvSpPr>
          <p:nvPr>
            <p:ph sz="quarter" idx="15"/>
          </p:nvPr>
        </p:nvSpPr>
        <p:spPr>
          <a:xfrm>
            <a:off x="488951" y="607148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8950" y="1156175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i="0" spc="0" baseline="0"/>
            </a:lvl1pPr>
            <a:lvl2pPr marL="72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2pPr>
            <a:lvl3pPr marL="108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3pPr>
            <a:lvl4pPr marL="144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4pPr>
            <a:lvl5pPr marL="180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506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8"/>
          <p:cNvSpPr>
            <a:spLocks noGrp="1"/>
          </p:cNvSpPr>
          <p:nvPr>
            <p:ph sz="quarter" idx="15"/>
          </p:nvPr>
        </p:nvSpPr>
        <p:spPr>
          <a:xfrm>
            <a:off x="488951" y="607148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rgbClr val="15397F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8950" y="1156175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i="0" spc="0" baseline="0"/>
            </a:lvl1pPr>
            <a:lvl2pPr marL="72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2pPr>
            <a:lvl3pPr marL="108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3pPr>
            <a:lvl4pPr marL="144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4pPr>
            <a:lvl5pPr marL="180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083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90157" y="1156518"/>
            <a:ext cx="3887984" cy="338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spc="0" baseline="0">
                <a:latin typeface="Arial" panose="020B0604020202020204" pitchFamily="34" charset="0"/>
              </a:defRPr>
            </a:lvl1pPr>
            <a:lvl2pPr marL="72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 baseline="0">
                <a:latin typeface="Arial" panose="020B0604020202020204" pitchFamily="34" charset="0"/>
              </a:defRPr>
            </a:lvl2pPr>
            <a:lvl3pPr marL="108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 baseline="0">
                <a:latin typeface="Arial" panose="020B0604020202020204" pitchFamily="34" charset="0"/>
              </a:defRPr>
            </a:lvl3pPr>
            <a:lvl4pPr marL="144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 baseline="0">
                <a:latin typeface="Arial" panose="020B0604020202020204" pitchFamily="34" charset="0"/>
              </a:defRPr>
            </a:lvl4pPr>
            <a:lvl5pPr marL="180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 baseline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87688" y="1156518"/>
            <a:ext cx="3888000" cy="338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0"/>
            </a:lvl1pPr>
            <a:lvl2pPr marL="72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2pPr>
            <a:lvl3pPr marL="108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3pPr>
            <a:lvl4pPr marL="144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4pPr>
            <a:lvl5pPr marL="180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ontent Placeholder 18"/>
          <p:cNvSpPr>
            <a:spLocks noGrp="1"/>
          </p:cNvSpPr>
          <p:nvPr>
            <p:ph sz="quarter" idx="15"/>
          </p:nvPr>
        </p:nvSpPr>
        <p:spPr>
          <a:xfrm>
            <a:off x="490157" y="608210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rgbClr val="15397F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22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328D9C-D224-70A0-CD9E-FA11E9ACC2A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53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4" y="4096861"/>
            <a:ext cx="2318349" cy="616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8510E-8402-1905-B133-0142A8A9D83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8446" y="901560"/>
            <a:ext cx="4382617" cy="3195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2A80FE-E2C1-CAC0-ED53-AF8F306F102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0" y="0"/>
            <a:ext cx="9136279" cy="3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2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71" r:id="rId2"/>
    <p:sldLayoutId id="2147483775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b="1" kern="1200" spc="-7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BF038-A4DC-427C-9E09-13FB03B2FC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64"/>
          <a:stretch/>
        </p:blipFill>
        <p:spPr bwMode="auto">
          <a:xfrm>
            <a:off x="0" y="-1"/>
            <a:ext cx="9144000" cy="3618412"/>
          </a:xfrm>
          <a:prstGeom prst="rect">
            <a:avLst/>
          </a:prstGeom>
          <a:noFill/>
          <a:ln w="412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ue triangle with black background&#10;&#10;Description automatically generated">
            <a:extLst>
              <a:ext uri="{FF2B5EF4-FFF2-40B4-BE49-F238E27FC236}">
                <a16:creationId xmlns:a16="http://schemas.microsoft.com/office/drawing/2014/main" id="{CA4B797D-BE7C-FE56-5341-A9F754DA76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3" y="4552950"/>
            <a:ext cx="1348533" cy="36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2A127F-CB51-3433-EAED-D510DC73D6EE}"/>
              </a:ext>
            </a:extLst>
          </p:cNvPr>
          <p:cNvSpPr txBox="1"/>
          <p:nvPr userDrawn="1"/>
        </p:nvSpPr>
        <p:spPr>
          <a:xfrm>
            <a:off x="5676900" y="4755953"/>
            <a:ext cx="32356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i="1">
                <a:solidFill>
                  <a:schemeClr val="tx1">
                    <a:lumMod val="60000"/>
                    <a:lumOff val="40000"/>
                  </a:schemeClr>
                </a:solidFill>
              </a:rPr>
              <a:t>Artwork by Kevin Butler in collaboration with ACI staff.</a:t>
            </a:r>
          </a:p>
        </p:txBody>
      </p:sp>
    </p:spTree>
    <p:extLst>
      <p:ext uri="{BB962C8B-B14F-4D97-AF65-F5344CB8AC3E}">
        <p14:creationId xmlns:p14="http://schemas.microsoft.com/office/powerpoint/2010/main" val="130991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4" r:id="rId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BF038-A4DC-427C-9E09-13FB03B2FC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59" y="128"/>
            <a:ext cx="9149659" cy="5146425"/>
          </a:xfrm>
          <a:prstGeom prst="rect">
            <a:avLst/>
          </a:prstGeom>
          <a:noFill/>
          <a:ln w="412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391108-DD11-4397-84CF-F6ADAFA759CC}"/>
              </a:ext>
            </a:extLst>
          </p:cNvPr>
          <p:cNvSpPr/>
          <p:nvPr userDrawn="1"/>
        </p:nvSpPr>
        <p:spPr>
          <a:xfrm>
            <a:off x="7420864" y="3202349"/>
            <a:ext cx="43200" cy="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25D6EC0-EE1A-ED97-52B2-F5D38C77B2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276" y="-1057"/>
            <a:ext cx="1633533" cy="37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6" r:id="rId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riangle with black background&#10;&#10;Description automatically generated">
            <a:extLst>
              <a:ext uri="{FF2B5EF4-FFF2-40B4-BE49-F238E27FC236}">
                <a16:creationId xmlns:a16="http://schemas.microsoft.com/office/drawing/2014/main" id="{AB0AE5FA-6AFA-129A-2C63-BF11E6A130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3" y="4552950"/>
            <a:ext cx="1348533" cy="36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B62809-0235-A665-8F66-05A977A2EF5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9" y="0"/>
            <a:ext cx="9092769" cy="3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i="0" kern="1200" spc="-100" baseline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0AF2CA-2FE5-0291-46A9-5F4269DA1D6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53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335DA-E045-B96A-136D-BD133129E28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0" y="0"/>
            <a:ext cx="9136279" cy="3579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50F940-4B3E-37DC-0FEB-EFC6185E677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4550005"/>
            <a:ext cx="135383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5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1" r:id="rId2"/>
    <p:sldLayoutId id="2147483759" r:id="rId3"/>
    <p:sldLayoutId id="2147483760" r:id="rId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i="0" kern="1200" spc="-100" baseline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5257DD-1D32-86B3-0DD8-3CD0AB11F93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53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FD0F0-7661-F795-86F4-763E608A96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0" y="0"/>
            <a:ext cx="9136279" cy="357916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E5C9E2-9726-4BA1-8AEF-684E29B8A0A1}"/>
              </a:ext>
            </a:extLst>
          </p:cNvPr>
          <p:cNvSpPr txBox="1">
            <a:spLocks/>
          </p:cNvSpPr>
          <p:nvPr userDrawn="1"/>
        </p:nvSpPr>
        <p:spPr>
          <a:xfrm>
            <a:off x="487101" y="3491614"/>
            <a:ext cx="3572520" cy="2386787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Reserve Rd</a:t>
            </a:r>
            <a:b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Leonards NSW 2065</a:t>
            </a:r>
          </a:p>
          <a:p>
            <a:pPr algn="l">
              <a:spcAft>
                <a:spcPts val="600"/>
              </a:spcAft>
            </a:pP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+ 61 2 9464 4666</a:t>
            </a:r>
            <a:b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+ 61 2 9464 4728</a:t>
            </a:r>
            <a:endParaRPr lang="en-AU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aci-info@health.nsw.gov.au</a:t>
            </a:r>
            <a:b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www.aci.health.nsw.gov.au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196BFA-C027-4112-8BD5-2C2D65DAE5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5" y="2571750"/>
            <a:ext cx="2374256" cy="6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1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chemeClr val="bg1"/>
          </a:solidFill>
          <a:latin typeface="Franklin Gothic Medium" panose="020B0603020102020204" pitchFamily="34" charset="0"/>
          <a:ea typeface="+mj-ea"/>
          <a:cs typeface="Aharoni" panose="02010803020104030203" pitchFamily="2" charset="-79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Clr>
          <a:schemeClr val="accent2"/>
        </a:buClr>
        <a:buFont typeface="Wingdings" panose="05000000000000000000" pitchFamily="2" charset="2"/>
        <a:buNone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03EEFB-1631-426A-9717-272191AA7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793" y="515155"/>
            <a:ext cx="4362762" cy="1725817"/>
          </a:xfrm>
        </p:spPr>
        <p:txBody>
          <a:bodyPr/>
          <a:lstStyle/>
          <a:p>
            <a:r>
              <a:rPr lang="en-AU"/>
              <a:t>Emergency Care Assessment </a:t>
            </a:r>
            <a:br>
              <a:rPr lang="en-AU"/>
            </a:br>
            <a:r>
              <a:rPr lang="en-AU"/>
              <a:t>and Treatment (</a:t>
            </a:r>
            <a:r>
              <a:rPr lang="en-US"/>
              <a:t>ECAT)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68E844-F4C2-4C75-8F33-A59CFAA185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B5DF5A-FCA0-4BE9-9CF7-9A99A04579F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524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4F50F2-7E3D-4E15-4D50-5996FF60D11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591700" y="123058"/>
            <a:ext cx="6626340" cy="324371"/>
          </a:xfrm>
        </p:spPr>
        <p:txBody>
          <a:bodyPr/>
          <a:lstStyle/>
          <a:p>
            <a:r>
              <a:rPr lang="en-AU" sz="1600"/>
              <a:t>Education requirements to support ECAT Protocols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7F9904-48E5-8BFC-91A2-073723614E43}"/>
              </a:ext>
            </a:extLst>
          </p:cNvPr>
          <p:cNvSpPr/>
          <p:nvPr/>
        </p:nvSpPr>
        <p:spPr>
          <a:xfrm>
            <a:off x="1876928" y="4443413"/>
            <a:ext cx="1532638" cy="465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B004A-F939-3F06-765E-5482E2B9E6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57" t="85315" b="1467"/>
          <a:stretch/>
        </p:blipFill>
        <p:spPr>
          <a:xfrm>
            <a:off x="2550693" y="4298344"/>
            <a:ext cx="5926966" cy="722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751D40-1D20-535F-87A2-6AFB0F80C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87" y="447430"/>
            <a:ext cx="7813891" cy="385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0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1A2ED-1B32-D1E6-724B-22AC801FD84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/>
              <a:t>ECAT workflow and key decision points</a:t>
            </a:r>
            <a:endParaRPr lang="en-AU"/>
          </a:p>
        </p:txBody>
      </p:sp>
      <p:pic>
        <p:nvPicPr>
          <p:cNvPr id="11" name="Picture 10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3BB05858-C18B-9E32-39FF-498E5E7167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5743"/>
            <a:ext cx="9144000" cy="163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9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diagram of a flowchart&#10;&#10;Description automatically generated">
            <a:extLst>
              <a:ext uri="{FF2B5EF4-FFF2-40B4-BE49-F238E27FC236}">
                <a16:creationId xmlns:a16="http://schemas.microsoft.com/office/drawing/2014/main" id="{3FD8C801-E1E7-1A65-EBD7-C588B528E6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35"/>
          <a:stretch/>
        </p:blipFill>
        <p:spPr>
          <a:xfrm>
            <a:off x="457880" y="375044"/>
            <a:ext cx="8608299" cy="4579735"/>
          </a:xfrm>
        </p:spPr>
      </p:pic>
    </p:spTree>
    <p:extLst>
      <p:ext uri="{BB962C8B-B14F-4D97-AF65-F5344CB8AC3E}">
        <p14:creationId xmlns:p14="http://schemas.microsoft.com/office/powerpoint/2010/main" val="341257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D8C801-E1E7-1A65-EBD7-C588B528E6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t="6318" b="6318"/>
          <a:stretch/>
        </p:blipFill>
        <p:spPr>
          <a:xfrm>
            <a:off x="459920" y="675660"/>
            <a:ext cx="7905867" cy="4234346"/>
          </a:xfrm>
        </p:spPr>
      </p:pic>
    </p:spTree>
    <p:extLst>
      <p:ext uri="{BB962C8B-B14F-4D97-AF65-F5344CB8AC3E}">
        <p14:creationId xmlns:p14="http://schemas.microsoft.com/office/powerpoint/2010/main" val="400541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D8C801-E1E7-1A65-EBD7-C588B528E6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" r="1047"/>
          <a:stretch/>
        </p:blipFill>
        <p:spPr>
          <a:xfrm>
            <a:off x="320467" y="389494"/>
            <a:ext cx="8839880" cy="4532701"/>
          </a:xfrm>
        </p:spPr>
      </p:pic>
    </p:spTree>
    <p:extLst>
      <p:ext uri="{BB962C8B-B14F-4D97-AF65-F5344CB8AC3E}">
        <p14:creationId xmlns:p14="http://schemas.microsoft.com/office/powerpoint/2010/main" val="7724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27D0B-2657-515E-3FEC-3AACDB9A722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39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67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76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35BA03-F5BE-D303-AC6A-93CCDDEC21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951" y="960439"/>
            <a:ext cx="6120482" cy="324371"/>
          </a:xfrm>
        </p:spPr>
        <p:txBody>
          <a:bodyPr/>
          <a:lstStyle/>
          <a:p>
            <a:r>
              <a:rPr lang="en-US" sz="4800">
                <a:solidFill>
                  <a:schemeClr val="tx2">
                    <a:lumMod val="50000"/>
                  </a:schemeClr>
                </a:solidFill>
              </a:rPr>
              <a:t>ECAT</a:t>
            </a:r>
            <a:endParaRPr lang="en-AU" sz="48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EED42-9484-5FEF-2DA3-F1A968D1F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509466"/>
            <a:ext cx="4495223" cy="3384013"/>
          </a:xfrm>
        </p:spPr>
        <p:txBody>
          <a:bodyPr/>
          <a:lstStyle/>
          <a:p>
            <a:r>
              <a:rPr lang="en-US" sz="2400" b="1">
                <a:solidFill>
                  <a:schemeClr val="tx2">
                    <a:lumMod val="50000"/>
                  </a:schemeClr>
                </a:solidFill>
              </a:rPr>
              <a:t>Emergency Care Assessment </a:t>
            </a:r>
            <a:br>
              <a:rPr lang="en-US" sz="2400" b="1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400" b="1">
                <a:solidFill>
                  <a:schemeClr val="tx2">
                    <a:lumMod val="50000"/>
                  </a:schemeClr>
                </a:solidFill>
              </a:rPr>
              <a:t>and Treatment</a:t>
            </a:r>
          </a:p>
          <a:p>
            <a:endParaRPr lang="en-US" b="1">
              <a:solidFill>
                <a:srgbClr val="00522E"/>
              </a:solidFill>
            </a:endParaRPr>
          </a:p>
          <a:p>
            <a:pPr defTabSz="914355">
              <a:spcBef>
                <a:spcPts val="600"/>
              </a:spcBef>
              <a:buClr>
                <a:srgbClr val="0082AA"/>
              </a:buClr>
              <a:defRPr/>
            </a:pPr>
            <a:r>
              <a:rPr lang="en-AU" sz="1800">
                <a:solidFill>
                  <a:srgbClr val="3F3F3F"/>
                </a:solidFill>
                <a:latin typeface="+mj-lt"/>
                <a:cs typeface="Arial"/>
              </a:rPr>
              <a:t>ECAT is a state-wide project that aims to standardise nurse-initiated emergency care</a:t>
            </a:r>
            <a:endParaRPr lang="en-US" sz="1800">
              <a:solidFill>
                <a:srgbClr val="3F3F3F"/>
              </a:solidFill>
              <a:latin typeface="+mj-lt"/>
              <a:cs typeface="Arial"/>
            </a:endParaRPr>
          </a:p>
          <a:p>
            <a:endParaRPr lang="en-AU" b="1">
              <a:solidFill>
                <a:srgbClr val="00522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6B99C7-15EC-D07D-7DFA-41D96A7DAF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6519" y="803008"/>
            <a:ext cx="3744917" cy="273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4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A04F1-BB4A-CDC0-F1E0-488DCB80B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Divider slide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974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4F50F2-7E3D-4E15-4D50-5996FF60D11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/>
              <a:t>Background</a:t>
            </a:r>
            <a:endParaRPr lang="en-AU"/>
          </a:p>
        </p:txBody>
      </p:sp>
      <p:graphicFrame>
        <p:nvGraphicFramePr>
          <p:cNvPr id="9" name="Content Placeholder 1">
            <a:extLst>
              <a:ext uri="{FF2B5EF4-FFF2-40B4-BE49-F238E27FC236}">
                <a16:creationId xmlns:a16="http://schemas.microsoft.com/office/drawing/2014/main" id="{3FECE31F-C09F-DEB5-DAC7-3A20ED3A92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240689"/>
              </p:ext>
            </p:extLst>
          </p:nvPr>
        </p:nvGraphicFramePr>
        <p:xfrm>
          <a:off x="488950" y="1203157"/>
          <a:ext cx="8100452" cy="2996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449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46C9F-25FF-448C-8387-F39BEEA29EA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0159" y="608212"/>
            <a:ext cx="7489423" cy="324371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ECAT aims to reduce unwarranted variation </a:t>
            </a:r>
            <a:endParaRPr lang="en-US"/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684EB9D6-6AA5-4D13-AD22-F574C7437B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77306"/>
              </p:ext>
            </p:extLst>
          </p:nvPr>
        </p:nvGraphicFramePr>
        <p:xfrm>
          <a:off x="559392" y="1091208"/>
          <a:ext cx="7170331" cy="3258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003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4F50F2-7E3D-4E15-4D50-5996FF60D11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/>
              <a:t>ECAT expected benefits</a:t>
            </a:r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C933E001-FA5F-CD7D-1797-37BD6F5C05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010048"/>
              </p:ext>
            </p:extLst>
          </p:nvPr>
        </p:nvGraphicFramePr>
        <p:xfrm>
          <a:off x="311253" y="1000692"/>
          <a:ext cx="8100452" cy="3222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39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4F50F2-7E3D-4E15-4D50-5996FF60D11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 dirty="0"/>
              <a:t>Standardised Education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80356-5A12-50DC-6239-03C60E363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57516A-C204-304C-3D8E-B4C8DEB44EB2}"/>
              </a:ext>
            </a:extLst>
          </p:cNvPr>
          <p:cNvSpPr txBox="1"/>
          <p:nvPr/>
        </p:nvSpPr>
        <p:spPr>
          <a:xfrm>
            <a:off x="3549192" y="4637500"/>
            <a:ext cx="589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/>
              <a:t>Reproduced with permission from the NSW Health Education and Training Institute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B540D9-DD52-21AB-485D-9760A8603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53" y="931519"/>
            <a:ext cx="8583223" cy="37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3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 fontScale="62500" lnSpcReduction="20000"/>
      </a:bodyPr>
      <a:lstStyle>
        <a:defPPr>
          <a:defRPr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C71152DD-7803-4D47-8622-50DEA75D2C76}" vid="{5046D5F4-E62F-457E-94DE-B710A96D6D9B}"/>
    </a:ext>
  </a:extLst>
</a:theme>
</file>

<file path=ppt/theme/theme2.xml><?xml version="1.0" encoding="utf-8"?>
<a:theme xmlns:a="http://schemas.openxmlformats.org/drawingml/2006/main" name="1_Acknowledgement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A3C01238-8236-4367-9C31-40B3F26E20E4}"/>
    </a:ext>
  </a:extLst>
</a:theme>
</file>

<file path=ppt/theme/theme3.xml><?xml version="1.0" encoding="utf-8"?>
<a:theme xmlns:a="http://schemas.openxmlformats.org/drawingml/2006/main" name="3_Recognition of lived experience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A3C01238-8236-4367-9C31-40B3F26E20E4}"/>
    </a:ext>
  </a:extLst>
</a:theme>
</file>

<file path=ppt/theme/theme4.xml><?xml version="1.0" encoding="utf-8"?>
<a:theme xmlns:a="http://schemas.openxmlformats.org/drawingml/2006/main" name="Content Slide_Banner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BF7DA11B-A0FC-44BB-A89E-EEBCE657ECF8}"/>
    </a:ext>
  </a:extLst>
</a:theme>
</file>

<file path=ppt/theme/theme5.xml><?xml version="1.0" encoding="utf-8"?>
<a:theme xmlns:a="http://schemas.openxmlformats.org/drawingml/2006/main" name="1_Content Slide_Banner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BF7DA11B-A0FC-44BB-A89E-EEBCE657ECF8}"/>
    </a:ext>
  </a:extLst>
</a:theme>
</file>

<file path=ppt/theme/theme6.xml><?xml version="1.0" encoding="utf-8"?>
<a:theme xmlns:a="http://schemas.openxmlformats.org/drawingml/2006/main" name="1_Back Page_Blue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C694DE2B-7777-4CBD-B9BC-8C35D3FEE19B}"/>
    </a:ext>
  </a:extLst>
</a:theme>
</file>

<file path=ppt/theme/theme7.xml><?xml version="1.0" encoding="utf-8"?>
<a:theme xmlns:a="http://schemas.openxmlformats.org/drawingml/2006/main" name="Office Theme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807994-db09-4c6a-8f1e-ee6a0c9fa5f5" xsi:nil="true"/>
    <lcf76f155ced4ddcb4097134ff3c332f xmlns="b5b500ac-2c34-4002-bb36-637f01ec0f9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F58C7D5175DC4AABB8D964C0612363" ma:contentTypeVersion="17" ma:contentTypeDescription="Create a new document." ma:contentTypeScope="" ma:versionID="c00844c0dc410e93b7bcb373febc18fc">
  <xsd:schema xmlns:xsd="http://www.w3.org/2001/XMLSchema" xmlns:xs="http://www.w3.org/2001/XMLSchema" xmlns:p="http://schemas.microsoft.com/office/2006/metadata/properties" xmlns:ns2="b5b500ac-2c34-4002-bb36-637f01ec0f97" xmlns:ns3="75807994-db09-4c6a-8f1e-ee6a0c9fa5f5" targetNamespace="http://schemas.microsoft.com/office/2006/metadata/properties" ma:root="true" ma:fieldsID="ce10d16cb42817f7b54dfe94a915537f" ns2:_="" ns3:_="">
    <xsd:import namespace="b5b500ac-2c34-4002-bb36-637f01ec0f97"/>
    <xsd:import namespace="75807994-db09-4c6a-8f1e-ee6a0c9fa5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b500ac-2c34-4002-bb36-637f01ec0f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a4c9e2d-f8e3-4a57-bac9-17bee8f457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807994-db09-4c6a-8f1e-ee6a0c9fa5f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bd8c263-c117-4a67-b369-3361c78a3038}" ma:internalName="TaxCatchAll" ma:showField="CatchAllData" ma:web="75807994-db09-4c6a-8f1e-ee6a0c9fa5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CDF35C-67EC-403A-8FF0-2254D6E31406}">
  <ds:schemaRefs>
    <ds:schemaRef ds:uri="75807994-db09-4c6a-8f1e-ee6a0c9fa5f5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b5b500ac-2c34-4002-bb36-637f01ec0f9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2D5AA57-639D-4159-9F06-CB3BB829B3ED}">
  <ds:schemaRefs>
    <ds:schemaRef ds:uri="75807994-db09-4c6a-8f1e-ee6a0c9fa5f5"/>
    <ds:schemaRef ds:uri="b5b500ac-2c34-4002-bb36-637f01ec0f9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64957AD-88F3-4D7B-8AA9-8A13044E17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ACT PPT Special conference 16x9-2017</Template>
  <TotalTime>16</TotalTime>
  <Words>378</Words>
  <Application>Microsoft Office PowerPoint</Application>
  <PresentationFormat>On-screen Show (16:9)</PresentationFormat>
  <Paragraphs>50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Franklin Gothic Book</vt:lpstr>
      <vt:lpstr>Franklin Gothic Medium</vt:lpstr>
      <vt:lpstr>Open Sans</vt:lpstr>
      <vt:lpstr>Wingdings</vt:lpstr>
      <vt:lpstr>Cover Slide</vt:lpstr>
      <vt:lpstr>1_Acknowledgement</vt:lpstr>
      <vt:lpstr>3_Recognition of lived experience</vt:lpstr>
      <vt:lpstr>Content Slide_Banner</vt:lpstr>
      <vt:lpstr>1_Content Slide_Banner</vt:lpstr>
      <vt:lpstr>1_Back Page_Blue</vt:lpstr>
      <vt:lpstr>Emergency Care Assessment  and Treatment (ECAT)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ECAT Presentation Template - key messages</dc:title>
  <dc:creator>NSW Agency for Clinical Innovaiton</dc:creator>
  <cp:lastModifiedBy>Amy Donehue (Agency for Clinical Innovation)</cp:lastModifiedBy>
  <cp:revision>2</cp:revision>
  <cp:lastPrinted>2019-02-12T00:37:02Z</cp:lastPrinted>
  <dcterms:created xsi:type="dcterms:W3CDTF">2018-02-26T04:10:56Z</dcterms:created>
  <dcterms:modified xsi:type="dcterms:W3CDTF">2023-12-14T01:54:24Z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0x010100F8F58C7D5175DC4AABB8D964C0612363</vt:lpwstr>
  </property>
  <property fmtid="{D5CDD505-2E9C-101B-9397-08002B2CF9AE}" pid="3" name="MediaServiceImageTags">
    <vt:lpwstr/>
  </property>
</Properties>
</file>