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3" r:id="rId2"/>
    <p:sldId id="257" r:id="rId3"/>
    <p:sldId id="258" r:id="rId4"/>
    <p:sldId id="261" r:id="rId5"/>
    <p:sldId id="259" r:id="rId6"/>
  </p:sldIdLst>
  <p:sldSz cx="15122525" cy="10693400"/>
  <p:notesSz cx="9866313" cy="14295438"/>
  <p:defaultTextStyle>
    <a:defPPr>
      <a:defRPr lang="en-US"/>
    </a:defPPr>
    <a:lvl1pPr marL="0" algn="l" defTabSz="1475128" rtl="0" eaLnBrk="1" latinLnBrk="0" hangingPunct="1">
      <a:defRPr sz="2900" kern="1200">
        <a:solidFill>
          <a:schemeClr val="tx1"/>
        </a:solidFill>
        <a:latin typeface="+mn-lt"/>
        <a:ea typeface="+mn-ea"/>
        <a:cs typeface="+mn-cs"/>
      </a:defRPr>
    </a:lvl1pPr>
    <a:lvl2pPr marL="737564" algn="l" defTabSz="1475128" rtl="0" eaLnBrk="1" latinLnBrk="0" hangingPunct="1">
      <a:defRPr sz="2900" kern="1200">
        <a:solidFill>
          <a:schemeClr val="tx1"/>
        </a:solidFill>
        <a:latin typeface="+mn-lt"/>
        <a:ea typeface="+mn-ea"/>
        <a:cs typeface="+mn-cs"/>
      </a:defRPr>
    </a:lvl2pPr>
    <a:lvl3pPr marL="1475128" algn="l" defTabSz="1475128" rtl="0" eaLnBrk="1" latinLnBrk="0" hangingPunct="1">
      <a:defRPr sz="2900" kern="1200">
        <a:solidFill>
          <a:schemeClr val="tx1"/>
        </a:solidFill>
        <a:latin typeface="+mn-lt"/>
        <a:ea typeface="+mn-ea"/>
        <a:cs typeface="+mn-cs"/>
      </a:defRPr>
    </a:lvl3pPr>
    <a:lvl4pPr marL="2212693" algn="l" defTabSz="1475128" rtl="0" eaLnBrk="1" latinLnBrk="0" hangingPunct="1">
      <a:defRPr sz="2900" kern="1200">
        <a:solidFill>
          <a:schemeClr val="tx1"/>
        </a:solidFill>
        <a:latin typeface="+mn-lt"/>
        <a:ea typeface="+mn-ea"/>
        <a:cs typeface="+mn-cs"/>
      </a:defRPr>
    </a:lvl4pPr>
    <a:lvl5pPr marL="2950257" algn="l" defTabSz="1475128" rtl="0" eaLnBrk="1" latinLnBrk="0" hangingPunct="1">
      <a:defRPr sz="2900" kern="1200">
        <a:solidFill>
          <a:schemeClr val="tx1"/>
        </a:solidFill>
        <a:latin typeface="+mn-lt"/>
        <a:ea typeface="+mn-ea"/>
        <a:cs typeface="+mn-cs"/>
      </a:defRPr>
    </a:lvl5pPr>
    <a:lvl6pPr marL="3687821" algn="l" defTabSz="1475128" rtl="0" eaLnBrk="1" latinLnBrk="0" hangingPunct="1">
      <a:defRPr sz="2900" kern="1200">
        <a:solidFill>
          <a:schemeClr val="tx1"/>
        </a:solidFill>
        <a:latin typeface="+mn-lt"/>
        <a:ea typeface="+mn-ea"/>
        <a:cs typeface="+mn-cs"/>
      </a:defRPr>
    </a:lvl6pPr>
    <a:lvl7pPr marL="4425385" algn="l" defTabSz="1475128" rtl="0" eaLnBrk="1" latinLnBrk="0" hangingPunct="1">
      <a:defRPr sz="2900" kern="1200">
        <a:solidFill>
          <a:schemeClr val="tx1"/>
        </a:solidFill>
        <a:latin typeface="+mn-lt"/>
        <a:ea typeface="+mn-ea"/>
        <a:cs typeface="+mn-cs"/>
      </a:defRPr>
    </a:lvl7pPr>
    <a:lvl8pPr marL="5162949" algn="l" defTabSz="1475128" rtl="0" eaLnBrk="1" latinLnBrk="0" hangingPunct="1">
      <a:defRPr sz="2900" kern="1200">
        <a:solidFill>
          <a:schemeClr val="tx1"/>
        </a:solidFill>
        <a:latin typeface="+mn-lt"/>
        <a:ea typeface="+mn-ea"/>
        <a:cs typeface="+mn-cs"/>
      </a:defRPr>
    </a:lvl8pPr>
    <a:lvl9pPr marL="5900513" algn="l" defTabSz="147512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25" autoAdjust="0"/>
  </p:normalViewPr>
  <p:slideViewPr>
    <p:cSldViewPr>
      <p:cViewPr>
        <p:scale>
          <a:sx n="100" d="100"/>
          <a:sy n="100" d="100"/>
        </p:scale>
        <p:origin x="-12" y="240"/>
      </p:cViewPr>
      <p:guideLst>
        <p:guide orient="horz" pos="3368"/>
        <p:guide pos="476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a:pPr>
            <a:r>
              <a:rPr lang="en-AU" sz="1200" baseline="0" dirty="0"/>
              <a:t>Pareto chart </a:t>
            </a:r>
            <a:endParaRPr lang="en-US" sz="1200" dirty="0"/>
          </a:p>
        </c:rich>
      </c:tx>
      <c:overlay val="0"/>
    </c:title>
    <c:autoTitleDeleted val="0"/>
    <c:plotArea>
      <c:layout/>
      <c:barChart>
        <c:barDir val="col"/>
        <c:grouping val="clustered"/>
        <c:varyColors val="0"/>
        <c:ser>
          <c:idx val="0"/>
          <c:order val="0"/>
          <c:tx>
            <c:strRef>
              <c:f>Sheet1!$B$1</c:f>
              <c:strCache>
                <c:ptCount val="1"/>
                <c:pt idx="0">
                  <c:v>Minutes</c:v>
                </c:pt>
              </c:strCache>
            </c:strRef>
          </c:tx>
          <c:spPr>
            <a:solidFill>
              <a:schemeClr val="tx2"/>
            </a:solidFill>
          </c:spPr>
          <c:invertIfNegative val="0"/>
          <c:cat>
            <c:strRef>
              <c:f>Sheet1!$A$2:$A$8</c:f>
              <c:strCache>
                <c:ptCount val="7"/>
                <c:pt idx="0">
                  <c:v>RC 1</c:v>
                </c:pt>
                <c:pt idx="1">
                  <c:v>RC 2</c:v>
                </c:pt>
                <c:pt idx="2">
                  <c:v>RC 3</c:v>
                </c:pt>
                <c:pt idx="3">
                  <c:v>RC 4</c:v>
                </c:pt>
                <c:pt idx="4">
                  <c:v>RC 5</c:v>
                </c:pt>
                <c:pt idx="5">
                  <c:v>RC 6</c:v>
                </c:pt>
                <c:pt idx="6">
                  <c:v>RC 7</c:v>
                </c:pt>
              </c:strCache>
            </c:strRef>
          </c:cat>
          <c:val>
            <c:numRef>
              <c:f>Sheet1!$B$2:$B$8</c:f>
              <c:numCache>
                <c:formatCode>General</c:formatCode>
                <c:ptCount val="7"/>
                <c:pt idx="0">
                  <c:v>96</c:v>
                </c:pt>
                <c:pt idx="1">
                  <c:v>66</c:v>
                </c:pt>
                <c:pt idx="2">
                  <c:v>14</c:v>
                </c:pt>
                <c:pt idx="3">
                  <c:v>13</c:v>
                </c:pt>
                <c:pt idx="4">
                  <c:v>10</c:v>
                </c:pt>
                <c:pt idx="5">
                  <c:v>3</c:v>
                </c:pt>
                <c:pt idx="6">
                  <c:v>2</c:v>
                </c:pt>
              </c:numCache>
            </c:numRef>
          </c:val>
          <c:extLst>
            <c:ext xmlns:c16="http://schemas.microsoft.com/office/drawing/2014/chart" uri="{C3380CC4-5D6E-409C-BE32-E72D297353CC}">
              <c16:uniqueId val="{00000000-09ED-4CDF-8987-09A2637114A4}"/>
            </c:ext>
          </c:extLst>
        </c:ser>
        <c:dLbls>
          <c:showLegendKey val="0"/>
          <c:showVal val="0"/>
          <c:showCatName val="0"/>
          <c:showSerName val="0"/>
          <c:showPercent val="0"/>
          <c:showBubbleSize val="0"/>
        </c:dLbls>
        <c:gapWidth val="150"/>
        <c:axId val="188732544"/>
        <c:axId val="188734080"/>
      </c:barChart>
      <c:lineChart>
        <c:grouping val="standard"/>
        <c:varyColors val="0"/>
        <c:ser>
          <c:idx val="1"/>
          <c:order val="1"/>
          <c:tx>
            <c:strRef>
              <c:f>Sheet1!$C$1</c:f>
              <c:strCache>
                <c:ptCount val="1"/>
                <c:pt idx="0">
                  <c:v>Cumul</c:v>
                </c:pt>
              </c:strCache>
            </c:strRef>
          </c:tx>
          <c:marker>
            <c:symbol val="none"/>
          </c:marker>
          <c:cat>
            <c:strRef>
              <c:f>Sheet1!$A$2:$A$8</c:f>
              <c:strCache>
                <c:ptCount val="7"/>
                <c:pt idx="0">
                  <c:v>RC 1</c:v>
                </c:pt>
                <c:pt idx="1">
                  <c:v>RC 2</c:v>
                </c:pt>
                <c:pt idx="2">
                  <c:v>RC 3</c:v>
                </c:pt>
                <c:pt idx="3">
                  <c:v>RC 4</c:v>
                </c:pt>
                <c:pt idx="4">
                  <c:v>RC 5</c:v>
                </c:pt>
                <c:pt idx="5">
                  <c:v>RC 6</c:v>
                </c:pt>
                <c:pt idx="6">
                  <c:v>RC 7</c:v>
                </c:pt>
              </c:strCache>
            </c:strRef>
          </c:cat>
          <c:val>
            <c:numRef>
              <c:f>Sheet1!$C$2:$C$8</c:f>
              <c:numCache>
                <c:formatCode>0%</c:formatCode>
                <c:ptCount val="7"/>
                <c:pt idx="0">
                  <c:v>0.47058823529411764</c:v>
                </c:pt>
                <c:pt idx="1">
                  <c:v>0.79411764705882359</c:v>
                </c:pt>
                <c:pt idx="2">
                  <c:v>0.86274509803921573</c:v>
                </c:pt>
                <c:pt idx="3">
                  <c:v>0.92647058823529416</c:v>
                </c:pt>
                <c:pt idx="4">
                  <c:v>0.97549019607843146</c:v>
                </c:pt>
                <c:pt idx="5">
                  <c:v>0.99019607843137258</c:v>
                </c:pt>
                <c:pt idx="6">
                  <c:v>1</c:v>
                </c:pt>
              </c:numCache>
            </c:numRef>
          </c:val>
          <c:smooth val="0"/>
          <c:extLst>
            <c:ext xmlns:c16="http://schemas.microsoft.com/office/drawing/2014/chart" uri="{C3380CC4-5D6E-409C-BE32-E72D297353CC}">
              <c16:uniqueId val="{00000001-09ED-4CDF-8987-09A2637114A4}"/>
            </c:ext>
          </c:extLst>
        </c:ser>
        <c:ser>
          <c:idx val="2"/>
          <c:order val="2"/>
          <c:tx>
            <c:strRef>
              <c:f>Sheet1!$D$1</c:f>
              <c:strCache>
                <c:ptCount val="1"/>
                <c:pt idx="0">
                  <c:v>80%</c:v>
                </c:pt>
              </c:strCache>
            </c:strRef>
          </c:tx>
          <c:spPr>
            <a:ln>
              <a:solidFill>
                <a:schemeClr val="accent1"/>
              </a:solidFill>
              <a:prstDash val="sysDash"/>
            </a:ln>
          </c:spPr>
          <c:marker>
            <c:symbol val="none"/>
          </c:marker>
          <c:cat>
            <c:strRef>
              <c:f>Sheet1!$A$2:$A$8</c:f>
              <c:strCache>
                <c:ptCount val="7"/>
                <c:pt idx="0">
                  <c:v>RC 1</c:v>
                </c:pt>
                <c:pt idx="1">
                  <c:v>RC 2</c:v>
                </c:pt>
                <c:pt idx="2">
                  <c:v>RC 3</c:v>
                </c:pt>
                <c:pt idx="3">
                  <c:v>RC 4</c:v>
                </c:pt>
                <c:pt idx="4">
                  <c:v>RC 5</c:v>
                </c:pt>
                <c:pt idx="5">
                  <c:v>RC 6</c:v>
                </c:pt>
                <c:pt idx="6">
                  <c:v>RC 7</c:v>
                </c:pt>
              </c:strCache>
            </c:strRef>
          </c:cat>
          <c:val>
            <c:numRef>
              <c:f>Sheet1!$D$2:$D$8</c:f>
              <c:numCache>
                <c:formatCode>0%</c:formatCode>
                <c:ptCount val="7"/>
                <c:pt idx="0">
                  <c:v>0.8</c:v>
                </c:pt>
                <c:pt idx="1">
                  <c:v>0.8</c:v>
                </c:pt>
                <c:pt idx="2">
                  <c:v>0.8</c:v>
                </c:pt>
                <c:pt idx="3">
                  <c:v>0.8</c:v>
                </c:pt>
                <c:pt idx="4">
                  <c:v>0.8</c:v>
                </c:pt>
                <c:pt idx="5">
                  <c:v>0.8</c:v>
                </c:pt>
                <c:pt idx="6">
                  <c:v>0.8</c:v>
                </c:pt>
              </c:numCache>
            </c:numRef>
          </c:val>
          <c:smooth val="0"/>
          <c:extLst>
            <c:ext xmlns:c16="http://schemas.microsoft.com/office/drawing/2014/chart" uri="{C3380CC4-5D6E-409C-BE32-E72D297353CC}">
              <c16:uniqueId val="{00000002-09ED-4CDF-8987-09A2637114A4}"/>
            </c:ext>
          </c:extLst>
        </c:ser>
        <c:dLbls>
          <c:showLegendKey val="0"/>
          <c:showVal val="0"/>
          <c:showCatName val="0"/>
          <c:showSerName val="0"/>
          <c:showPercent val="0"/>
          <c:showBubbleSize val="0"/>
        </c:dLbls>
        <c:marker val="1"/>
        <c:smooth val="0"/>
        <c:axId val="188741888"/>
        <c:axId val="188740352"/>
      </c:lineChart>
      <c:catAx>
        <c:axId val="188732544"/>
        <c:scaling>
          <c:orientation val="minMax"/>
        </c:scaling>
        <c:delete val="0"/>
        <c:axPos val="b"/>
        <c:numFmt formatCode="General" sourceLinked="0"/>
        <c:majorTickMark val="out"/>
        <c:minorTickMark val="none"/>
        <c:tickLblPos val="nextTo"/>
        <c:txPr>
          <a:bodyPr/>
          <a:lstStyle/>
          <a:p>
            <a:pPr>
              <a:defRPr lang="en-US" sz="800"/>
            </a:pPr>
            <a:endParaRPr lang="en-US"/>
          </a:p>
        </c:txPr>
        <c:crossAx val="188734080"/>
        <c:crosses val="autoZero"/>
        <c:auto val="1"/>
        <c:lblAlgn val="ctr"/>
        <c:lblOffset val="100"/>
        <c:noMultiLvlLbl val="0"/>
      </c:catAx>
      <c:valAx>
        <c:axId val="188734080"/>
        <c:scaling>
          <c:orientation val="minMax"/>
        </c:scaling>
        <c:delete val="0"/>
        <c:axPos val="l"/>
        <c:title>
          <c:tx>
            <c:rich>
              <a:bodyPr rot="-5400000" vert="horz"/>
              <a:lstStyle/>
              <a:p>
                <a:pPr>
                  <a:defRPr sz="800" b="0"/>
                </a:pPr>
                <a:r>
                  <a:rPr lang="en-AU" sz="800" b="0" dirty="0"/>
                  <a:t>Minutes</a:t>
                </a:r>
              </a:p>
            </c:rich>
          </c:tx>
          <c:overlay val="0"/>
        </c:title>
        <c:numFmt formatCode="General" sourceLinked="1"/>
        <c:majorTickMark val="out"/>
        <c:minorTickMark val="none"/>
        <c:tickLblPos val="nextTo"/>
        <c:txPr>
          <a:bodyPr/>
          <a:lstStyle/>
          <a:p>
            <a:pPr>
              <a:defRPr lang="en-US" sz="1000"/>
            </a:pPr>
            <a:endParaRPr lang="en-US"/>
          </a:p>
        </c:txPr>
        <c:crossAx val="188732544"/>
        <c:crosses val="autoZero"/>
        <c:crossBetween val="between"/>
      </c:valAx>
      <c:valAx>
        <c:axId val="188740352"/>
        <c:scaling>
          <c:orientation val="minMax"/>
          <c:max val="1"/>
        </c:scaling>
        <c:delete val="0"/>
        <c:axPos val="r"/>
        <c:numFmt formatCode="0%" sourceLinked="1"/>
        <c:majorTickMark val="out"/>
        <c:minorTickMark val="none"/>
        <c:tickLblPos val="nextTo"/>
        <c:txPr>
          <a:bodyPr/>
          <a:lstStyle/>
          <a:p>
            <a:pPr>
              <a:defRPr lang="en-US" sz="1000"/>
            </a:pPr>
            <a:endParaRPr lang="en-US"/>
          </a:p>
        </c:txPr>
        <c:crossAx val="188741888"/>
        <c:crosses val="max"/>
        <c:crossBetween val="between"/>
        <c:majorUnit val="0.2"/>
      </c:valAx>
      <c:catAx>
        <c:axId val="188741888"/>
        <c:scaling>
          <c:orientation val="minMax"/>
        </c:scaling>
        <c:delete val="1"/>
        <c:axPos val="b"/>
        <c:numFmt formatCode="General" sourceLinked="1"/>
        <c:majorTickMark val="out"/>
        <c:minorTickMark val="none"/>
        <c:tickLblPos val="none"/>
        <c:crossAx val="188740352"/>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AU" sz="1000" dirty="0"/>
              <a:t>Title of the graph / include sample</a:t>
            </a:r>
          </a:p>
        </c:rich>
      </c:tx>
      <c:overlay val="1"/>
    </c:title>
    <c:autoTitleDeleted val="0"/>
    <c:plotArea>
      <c:layout>
        <c:manualLayout>
          <c:layoutTarget val="inner"/>
          <c:xMode val="edge"/>
          <c:yMode val="edge"/>
          <c:x val="0.47391337969104114"/>
          <c:y val="0.24310553239509472"/>
          <c:w val="0.43935781022250603"/>
          <c:h val="0.55659411406059711"/>
        </c:manualLayout>
      </c:layout>
      <c:barChart>
        <c:barDir val="bar"/>
        <c:grouping val="clustered"/>
        <c:varyColors val="0"/>
        <c:ser>
          <c:idx val="0"/>
          <c:order val="0"/>
          <c:tx>
            <c:strRef>
              <c:f>Sheet1!$C$31</c:f>
              <c:strCache>
                <c:ptCount val="1"/>
                <c:pt idx="0">
                  <c:v>Positive</c:v>
                </c:pt>
              </c:strCache>
            </c:strRef>
          </c:tx>
          <c:spPr>
            <a:solidFill>
              <a:schemeClr val="accent2"/>
            </a:solidFill>
          </c:spPr>
          <c:invertIfNegative val="0"/>
          <c:cat>
            <c:strRef>
              <c:f>Sheet1!$B$32:$B$39</c:f>
              <c:strCache>
                <c:ptCount val="8"/>
                <c:pt idx="0">
                  <c:v>Access to Care</c:v>
                </c:pt>
                <c:pt idx="1">
                  <c:v>Respect for patients values</c:v>
                </c:pt>
                <c:pt idx="2">
                  <c:v>Care coordination</c:v>
                </c:pt>
                <c:pt idx="3">
                  <c:v>Information and education</c:v>
                </c:pt>
                <c:pt idx="4">
                  <c:v>Transition and continuity</c:v>
                </c:pt>
                <c:pt idx="5">
                  <c:v>Physical comfort</c:v>
                </c:pt>
                <c:pt idx="6">
                  <c:v>Emotional support </c:v>
                </c:pt>
                <c:pt idx="7">
                  <c:v>Involvement of carers </c:v>
                </c:pt>
              </c:strCache>
            </c:strRef>
          </c:cat>
          <c:val>
            <c:numRef>
              <c:f>Sheet1!$C$32:$C$39</c:f>
              <c:numCache>
                <c:formatCode>General</c:formatCode>
                <c:ptCount val="8"/>
                <c:pt idx="0">
                  <c:v>1</c:v>
                </c:pt>
                <c:pt idx="1">
                  <c:v>0</c:v>
                </c:pt>
                <c:pt idx="2">
                  <c:v>0</c:v>
                </c:pt>
                <c:pt idx="3">
                  <c:v>5</c:v>
                </c:pt>
                <c:pt idx="4">
                  <c:v>0</c:v>
                </c:pt>
                <c:pt idx="5">
                  <c:v>0</c:v>
                </c:pt>
                <c:pt idx="6">
                  <c:v>0</c:v>
                </c:pt>
                <c:pt idx="7">
                  <c:v>0</c:v>
                </c:pt>
              </c:numCache>
            </c:numRef>
          </c:val>
          <c:extLst>
            <c:ext xmlns:c16="http://schemas.microsoft.com/office/drawing/2014/chart" uri="{C3380CC4-5D6E-409C-BE32-E72D297353CC}">
              <c16:uniqueId val="{00000000-BDC6-44E1-9FD2-E43DBB638DF9}"/>
            </c:ext>
          </c:extLst>
        </c:ser>
        <c:ser>
          <c:idx val="1"/>
          <c:order val="1"/>
          <c:tx>
            <c:strRef>
              <c:f>Sheet1!$D$31</c:f>
              <c:strCache>
                <c:ptCount val="1"/>
                <c:pt idx="0">
                  <c:v>Negative</c:v>
                </c:pt>
              </c:strCache>
            </c:strRef>
          </c:tx>
          <c:spPr>
            <a:solidFill>
              <a:schemeClr val="accent1"/>
            </a:solidFill>
          </c:spPr>
          <c:invertIfNegative val="0"/>
          <c:cat>
            <c:strRef>
              <c:f>Sheet1!$B$32:$B$39</c:f>
              <c:strCache>
                <c:ptCount val="8"/>
                <c:pt idx="0">
                  <c:v>Access to Care</c:v>
                </c:pt>
                <c:pt idx="1">
                  <c:v>Respect for patients values</c:v>
                </c:pt>
                <c:pt idx="2">
                  <c:v>Care coordination</c:v>
                </c:pt>
                <c:pt idx="3">
                  <c:v>Information and education</c:v>
                </c:pt>
                <c:pt idx="4">
                  <c:v>Transition and continuity</c:v>
                </c:pt>
                <c:pt idx="5">
                  <c:v>Physical comfort</c:v>
                </c:pt>
                <c:pt idx="6">
                  <c:v>Emotional support </c:v>
                </c:pt>
                <c:pt idx="7">
                  <c:v>Involvement of carers </c:v>
                </c:pt>
              </c:strCache>
            </c:strRef>
          </c:cat>
          <c:val>
            <c:numRef>
              <c:f>Sheet1!$D$32:$D$39</c:f>
              <c:numCache>
                <c:formatCode>General</c:formatCode>
                <c:ptCount val="8"/>
                <c:pt idx="0">
                  <c:v>-6</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1-BDC6-44E1-9FD2-E43DBB638DF9}"/>
            </c:ext>
          </c:extLst>
        </c:ser>
        <c:ser>
          <c:idx val="2"/>
          <c:order val="2"/>
          <c:tx>
            <c:strRef>
              <c:f>Sheet1!$E$31</c:f>
              <c:strCache>
                <c:ptCount val="1"/>
                <c:pt idx="0">
                  <c:v>Sometimes/ Mixed</c:v>
                </c:pt>
              </c:strCache>
            </c:strRef>
          </c:tx>
          <c:spPr>
            <a:solidFill>
              <a:schemeClr val="accent5"/>
            </a:solidFill>
          </c:spPr>
          <c:invertIfNegative val="0"/>
          <c:cat>
            <c:strRef>
              <c:f>Sheet1!$B$32:$B$39</c:f>
              <c:strCache>
                <c:ptCount val="8"/>
                <c:pt idx="0">
                  <c:v>Access to Care</c:v>
                </c:pt>
                <c:pt idx="1">
                  <c:v>Respect for patients values</c:v>
                </c:pt>
                <c:pt idx="2">
                  <c:v>Care coordination</c:v>
                </c:pt>
                <c:pt idx="3">
                  <c:v>Information and education</c:v>
                </c:pt>
                <c:pt idx="4">
                  <c:v>Transition and continuity</c:v>
                </c:pt>
                <c:pt idx="5">
                  <c:v>Physical comfort</c:v>
                </c:pt>
                <c:pt idx="6">
                  <c:v>Emotional support </c:v>
                </c:pt>
                <c:pt idx="7">
                  <c:v>Involvement of carers </c:v>
                </c:pt>
              </c:strCache>
            </c:strRef>
          </c:cat>
          <c:val>
            <c:numRef>
              <c:f>Sheet1!$E$32:$E$39</c:f>
              <c:numCache>
                <c:formatCode>General</c:formatCode>
                <c:ptCount val="8"/>
                <c:pt idx="0">
                  <c:v>0</c:v>
                </c:pt>
                <c:pt idx="1">
                  <c:v>0</c:v>
                </c:pt>
                <c:pt idx="2">
                  <c:v>0</c:v>
                </c:pt>
                <c:pt idx="3">
                  <c:v>-1</c:v>
                </c:pt>
                <c:pt idx="4">
                  <c:v>-1</c:v>
                </c:pt>
                <c:pt idx="5">
                  <c:v>0</c:v>
                </c:pt>
                <c:pt idx="6">
                  <c:v>-4</c:v>
                </c:pt>
                <c:pt idx="7">
                  <c:v>0</c:v>
                </c:pt>
              </c:numCache>
            </c:numRef>
          </c:val>
          <c:extLst>
            <c:ext xmlns:c16="http://schemas.microsoft.com/office/drawing/2014/chart" uri="{C3380CC4-5D6E-409C-BE32-E72D297353CC}">
              <c16:uniqueId val="{00000002-BDC6-44E1-9FD2-E43DBB638DF9}"/>
            </c:ext>
          </c:extLst>
        </c:ser>
        <c:dLbls>
          <c:showLegendKey val="0"/>
          <c:showVal val="0"/>
          <c:showCatName val="0"/>
          <c:showSerName val="0"/>
          <c:showPercent val="0"/>
          <c:showBubbleSize val="0"/>
        </c:dLbls>
        <c:gapWidth val="150"/>
        <c:axId val="176052096"/>
        <c:axId val="176053632"/>
      </c:barChart>
      <c:catAx>
        <c:axId val="176052096"/>
        <c:scaling>
          <c:orientation val="minMax"/>
        </c:scaling>
        <c:delete val="0"/>
        <c:axPos val="l"/>
        <c:numFmt formatCode="General" sourceLinked="0"/>
        <c:majorTickMark val="out"/>
        <c:minorTickMark val="none"/>
        <c:tickLblPos val="low"/>
        <c:txPr>
          <a:bodyPr/>
          <a:lstStyle/>
          <a:p>
            <a:pPr>
              <a:defRPr sz="800"/>
            </a:pPr>
            <a:endParaRPr lang="en-US"/>
          </a:p>
        </c:txPr>
        <c:crossAx val="176053632"/>
        <c:crosses val="autoZero"/>
        <c:auto val="1"/>
        <c:lblAlgn val="ctr"/>
        <c:lblOffset val="100"/>
        <c:noMultiLvlLbl val="0"/>
      </c:catAx>
      <c:valAx>
        <c:axId val="176053632"/>
        <c:scaling>
          <c:orientation val="minMax"/>
        </c:scaling>
        <c:delete val="0"/>
        <c:axPos val="b"/>
        <c:majorGridlines/>
        <c:numFmt formatCode="General" sourceLinked="1"/>
        <c:majorTickMark val="out"/>
        <c:minorTickMark val="none"/>
        <c:tickLblPos val="nextTo"/>
        <c:txPr>
          <a:bodyPr/>
          <a:lstStyle/>
          <a:p>
            <a:pPr>
              <a:defRPr sz="800"/>
            </a:pPr>
            <a:endParaRPr lang="en-US"/>
          </a:p>
        </c:txPr>
        <c:crossAx val="176052096"/>
        <c:crosses val="autoZero"/>
        <c:crossBetween val="between"/>
      </c:valAx>
    </c:plotArea>
    <c:legend>
      <c:legendPos val="r"/>
      <c:layout>
        <c:manualLayout>
          <c:xMode val="edge"/>
          <c:yMode val="edge"/>
          <c:x val="1.3331369201597944E-2"/>
          <c:y val="0.8088557317973174"/>
          <c:w val="0.32076053215004202"/>
          <c:h val="0.17831382752755892"/>
        </c:manualLayout>
      </c:layout>
      <c:overlay val="0"/>
      <c:txPr>
        <a:bodyPr/>
        <a:lstStyle/>
        <a:p>
          <a:pPr>
            <a:defRPr sz="7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a:pPr>
            <a:r>
              <a:rPr lang="en-AU" sz="1200" baseline="0" dirty="0"/>
              <a:t>Pareto chart </a:t>
            </a:r>
            <a:endParaRPr lang="en-US" sz="1200" dirty="0"/>
          </a:p>
        </c:rich>
      </c:tx>
      <c:overlay val="0"/>
    </c:title>
    <c:autoTitleDeleted val="0"/>
    <c:plotArea>
      <c:layout/>
      <c:barChart>
        <c:barDir val="col"/>
        <c:grouping val="clustered"/>
        <c:varyColors val="0"/>
        <c:ser>
          <c:idx val="0"/>
          <c:order val="0"/>
          <c:tx>
            <c:strRef>
              <c:f>Sheet1!$B$1</c:f>
              <c:strCache>
                <c:ptCount val="1"/>
                <c:pt idx="0">
                  <c:v>Minutes</c:v>
                </c:pt>
              </c:strCache>
            </c:strRef>
          </c:tx>
          <c:spPr>
            <a:solidFill>
              <a:schemeClr val="tx2"/>
            </a:solidFill>
          </c:spPr>
          <c:invertIfNegative val="0"/>
          <c:cat>
            <c:strRef>
              <c:f>Sheet1!$A$2:$A$8</c:f>
              <c:strCache>
                <c:ptCount val="7"/>
                <c:pt idx="0">
                  <c:v>RC 1</c:v>
                </c:pt>
                <c:pt idx="1">
                  <c:v>RC 2</c:v>
                </c:pt>
                <c:pt idx="2">
                  <c:v>RC 3</c:v>
                </c:pt>
                <c:pt idx="3">
                  <c:v>RC 4</c:v>
                </c:pt>
                <c:pt idx="4">
                  <c:v>RC 5</c:v>
                </c:pt>
                <c:pt idx="5">
                  <c:v>RC 6</c:v>
                </c:pt>
                <c:pt idx="6">
                  <c:v>RC 7</c:v>
                </c:pt>
              </c:strCache>
            </c:strRef>
          </c:cat>
          <c:val>
            <c:numRef>
              <c:f>Sheet1!$B$2:$B$8</c:f>
              <c:numCache>
                <c:formatCode>General</c:formatCode>
                <c:ptCount val="7"/>
                <c:pt idx="0">
                  <c:v>96</c:v>
                </c:pt>
                <c:pt idx="1">
                  <c:v>66</c:v>
                </c:pt>
                <c:pt idx="2">
                  <c:v>14</c:v>
                </c:pt>
                <c:pt idx="3">
                  <c:v>13</c:v>
                </c:pt>
                <c:pt idx="4">
                  <c:v>10</c:v>
                </c:pt>
                <c:pt idx="5">
                  <c:v>3</c:v>
                </c:pt>
                <c:pt idx="6">
                  <c:v>2</c:v>
                </c:pt>
              </c:numCache>
            </c:numRef>
          </c:val>
          <c:extLst>
            <c:ext xmlns:c16="http://schemas.microsoft.com/office/drawing/2014/chart" uri="{C3380CC4-5D6E-409C-BE32-E72D297353CC}">
              <c16:uniqueId val="{00000000-3E33-4C2F-B288-D9062DCDB52F}"/>
            </c:ext>
          </c:extLst>
        </c:ser>
        <c:dLbls>
          <c:showLegendKey val="0"/>
          <c:showVal val="0"/>
          <c:showCatName val="0"/>
          <c:showSerName val="0"/>
          <c:showPercent val="0"/>
          <c:showBubbleSize val="0"/>
        </c:dLbls>
        <c:gapWidth val="150"/>
        <c:axId val="215840640"/>
        <c:axId val="215842176"/>
      </c:barChart>
      <c:lineChart>
        <c:grouping val="standard"/>
        <c:varyColors val="0"/>
        <c:ser>
          <c:idx val="1"/>
          <c:order val="1"/>
          <c:tx>
            <c:strRef>
              <c:f>Sheet1!$C$1</c:f>
              <c:strCache>
                <c:ptCount val="1"/>
                <c:pt idx="0">
                  <c:v>Cumul</c:v>
                </c:pt>
              </c:strCache>
            </c:strRef>
          </c:tx>
          <c:marker>
            <c:symbol val="none"/>
          </c:marker>
          <c:cat>
            <c:strRef>
              <c:f>Sheet1!$A$2:$A$8</c:f>
              <c:strCache>
                <c:ptCount val="7"/>
                <c:pt idx="0">
                  <c:v>RC 1</c:v>
                </c:pt>
                <c:pt idx="1">
                  <c:v>RC 2</c:v>
                </c:pt>
                <c:pt idx="2">
                  <c:v>RC 3</c:v>
                </c:pt>
                <c:pt idx="3">
                  <c:v>RC 4</c:v>
                </c:pt>
                <c:pt idx="4">
                  <c:v>RC 5</c:v>
                </c:pt>
                <c:pt idx="5">
                  <c:v>RC 6</c:v>
                </c:pt>
                <c:pt idx="6">
                  <c:v>RC 7</c:v>
                </c:pt>
              </c:strCache>
            </c:strRef>
          </c:cat>
          <c:val>
            <c:numRef>
              <c:f>Sheet1!$C$2:$C$8</c:f>
              <c:numCache>
                <c:formatCode>0%</c:formatCode>
                <c:ptCount val="7"/>
                <c:pt idx="0">
                  <c:v>0.47058823529411764</c:v>
                </c:pt>
                <c:pt idx="1">
                  <c:v>0.79411764705882359</c:v>
                </c:pt>
                <c:pt idx="2">
                  <c:v>0.86274509803921573</c:v>
                </c:pt>
                <c:pt idx="3">
                  <c:v>0.92647058823529416</c:v>
                </c:pt>
                <c:pt idx="4">
                  <c:v>0.97549019607843146</c:v>
                </c:pt>
                <c:pt idx="5">
                  <c:v>0.99019607843137258</c:v>
                </c:pt>
                <c:pt idx="6">
                  <c:v>1</c:v>
                </c:pt>
              </c:numCache>
            </c:numRef>
          </c:val>
          <c:smooth val="0"/>
          <c:extLst>
            <c:ext xmlns:c16="http://schemas.microsoft.com/office/drawing/2014/chart" uri="{C3380CC4-5D6E-409C-BE32-E72D297353CC}">
              <c16:uniqueId val="{00000001-3E33-4C2F-B288-D9062DCDB52F}"/>
            </c:ext>
          </c:extLst>
        </c:ser>
        <c:ser>
          <c:idx val="2"/>
          <c:order val="2"/>
          <c:tx>
            <c:strRef>
              <c:f>Sheet1!$D$1</c:f>
              <c:strCache>
                <c:ptCount val="1"/>
                <c:pt idx="0">
                  <c:v>80%</c:v>
                </c:pt>
              </c:strCache>
            </c:strRef>
          </c:tx>
          <c:spPr>
            <a:ln>
              <a:solidFill>
                <a:schemeClr val="accent1"/>
              </a:solidFill>
              <a:prstDash val="sysDash"/>
            </a:ln>
          </c:spPr>
          <c:marker>
            <c:symbol val="none"/>
          </c:marker>
          <c:cat>
            <c:strRef>
              <c:f>Sheet1!$A$2:$A$8</c:f>
              <c:strCache>
                <c:ptCount val="7"/>
                <c:pt idx="0">
                  <c:v>RC 1</c:v>
                </c:pt>
                <c:pt idx="1">
                  <c:v>RC 2</c:v>
                </c:pt>
                <c:pt idx="2">
                  <c:v>RC 3</c:v>
                </c:pt>
                <c:pt idx="3">
                  <c:v>RC 4</c:v>
                </c:pt>
                <c:pt idx="4">
                  <c:v>RC 5</c:v>
                </c:pt>
                <c:pt idx="5">
                  <c:v>RC 6</c:v>
                </c:pt>
                <c:pt idx="6">
                  <c:v>RC 7</c:v>
                </c:pt>
              </c:strCache>
            </c:strRef>
          </c:cat>
          <c:val>
            <c:numRef>
              <c:f>Sheet1!$D$2:$D$8</c:f>
              <c:numCache>
                <c:formatCode>0%</c:formatCode>
                <c:ptCount val="7"/>
                <c:pt idx="0">
                  <c:v>0.8</c:v>
                </c:pt>
                <c:pt idx="1">
                  <c:v>0.8</c:v>
                </c:pt>
                <c:pt idx="2">
                  <c:v>0.8</c:v>
                </c:pt>
                <c:pt idx="3">
                  <c:v>0.8</c:v>
                </c:pt>
                <c:pt idx="4">
                  <c:v>0.8</c:v>
                </c:pt>
                <c:pt idx="5">
                  <c:v>0.8</c:v>
                </c:pt>
                <c:pt idx="6">
                  <c:v>0.8</c:v>
                </c:pt>
              </c:numCache>
            </c:numRef>
          </c:val>
          <c:smooth val="0"/>
          <c:extLst>
            <c:ext xmlns:c16="http://schemas.microsoft.com/office/drawing/2014/chart" uri="{C3380CC4-5D6E-409C-BE32-E72D297353CC}">
              <c16:uniqueId val="{00000002-3E33-4C2F-B288-D9062DCDB52F}"/>
            </c:ext>
          </c:extLst>
        </c:ser>
        <c:dLbls>
          <c:showLegendKey val="0"/>
          <c:showVal val="0"/>
          <c:showCatName val="0"/>
          <c:showSerName val="0"/>
          <c:showPercent val="0"/>
          <c:showBubbleSize val="0"/>
        </c:dLbls>
        <c:marker val="1"/>
        <c:smooth val="0"/>
        <c:axId val="216103936"/>
        <c:axId val="216102400"/>
      </c:lineChart>
      <c:catAx>
        <c:axId val="215840640"/>
        <c:scaling>
          <c:orientation val="minMax"/>
        </c:scaling>
        <c:delete val="0"/>
        <c:axPos val="b"/>
        <c:numFmt formatCode="General" sourceLinked="0"/>
        <c:majorTickMark val="out"/>
        <c:minorTickMark val="none"/>
        <c:tickLblPos val="nextTo"/>
        <c:txPr>
          <a:bodyPr/>
          <a:lstStyle/>
          <a:p>
            <a:pPr>
              <a:defRPr lang="en-US" sz="800"/>
            </a:pPr>
            <a:endParaRPr lang="en-US"/>
          </a:p>
        </c:txPr>
        <c:crossAx val="215842176"/>
        <c:crosses val="autoZero"/>
        <c:auto val="1"/>
        <c:lblAlgn val="ctr"/>
        <c:lblOffset val="100"/>
        <c:noMultiLvlLbl val="0"/>
      </c:catAx>
      <c:valAx>
        <c:axId val="215842176"/>
        <c:scaling>
          <c:orientation val="minMax"/>
        </c:scaling>
        <c:delete val="0"/>
        <c:axPos val="l"/>
        <c:title>
          <c:tx>
            <c:rich>
              <a:bodyPr rot="-5400000" vert="horz"/>
              <a:lstStyle/>
              <a:p>
                <a:pPr>
                  <a:defRPr sz="800" b="0"/>
                </a:pPr>
                <a:r>
                  <a:rPr lang="en-AU" sz="800" b="0" dirty="0"/>
                  <a:t>Minutes</a:t>
                </a:r>
              </a:p>
            </c:rich>
          </c:tx>
          <c:overlay val="0"/>
        </c:title>
        <c:numFmt formatCode="General" sourceLinked="1"/>
        <c:majorTickMark val="out"/>
        <c:minorTickMark val="none"/>
        <c:tickLblPos val="nextTo"/>
        <c:txPr>
          <a:bodyPr/>
          <a:lstStyle/>
          <a:p>
            <a:pPr>
              <a:defRPr lang="en-US" sz="1000"/>
            </a:pPr>
            <a:endParaRPr lang="en-US"/>
          </a:p>
        </c:txPr>
        <c:crossAx val="215840640"/>
        <c:crosses val="autoZero"/>
        <c:crossBetween val="between"/>
      </c:valAx>
      <c:valAx>
        <c:axId val="216102400"/>
        <c:scaling>
          <c:orientation val="minMax"/>
          <c:max val="1"/>
        </c:scaling>
        <c:delete val="0"/>
        <c:axPos val="r"/>
        <c:numFmt formatCode="0%" sourceLinked="1"/>
        <c:majorTickMark val="out"/>
        <c:minorTickMark val="none"/>
        <c:tickLblPos val="nextTo"/>
        <c:txPr>
          <a:bodyPr/>
          <a:lstStyle/>
          <a:p>
            <a:pPr>
              <a:defRPr lang="en-US" sz="1000"/>
            </a:pPr>
            <a:endParaRPr lang="en-US"/>
          </a:p>
        </c:txPr>
        <c:crossAx val="216103936"/>
        <c:crosses val="max"/>
        <c:crossBetween val="between"/>
        <c:majorUnit val="0.2"/>
      </c:valAx>
      <c:catAx>
        <c:axId val="216103936"/>
        <c:scaling>
          <c:orientation val="minMax"/>
        </c:scaling>
        <c:delete val="1"/>
        <c:axPos val="b"/>
        <c:numFmt formatCode="General" sourceLinked="1"/>
        <c:majorTickMark val="out"/>
        <c:minorTickMark val="none"/>
        <c:tickLblPos val="none"/>
        <c:crossAx val="216102400"/>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AU" sz="1000" dirty="0"/>
              <a:t>Title of the graph / include sample</a:t>
            </a:r>
          </a:p>
        </c:rich>
      </c:tx>
      <c:overlay val="1"/>
    </c:title>
    <c:autoTitleDeleted val="0"/>
    <c:plotArea>
      <c:layout>
        <c:manualLayout>
          <c:layoutTarget val="inner"/>
          <c:xMode val="edge"/>
          <c:yMode val="edge"/>
          <c:x val="0.47391337969104114"/>
          <c:y val="0.24310553239509472"/>
          <c:w val="0.43935781022250603"/>
          <c:h val="0.55659411406059711"/>
        </c:manualLayout>
      </c:layout>
      <c:barChart>
        <c:barDir val="bar"/>
        <c:grouping val="clustered"/>
        <c:varyColors val="0"/>
        <c:ser>
          <c:idx val="0"/>
          <c:order val="0"/>
          <c:tx>
            <c:strRef>
              <c:f>Sheet1!$C$31</c:f>
              <c:strCache>
                <c:ptCount val="1"/>
                <c:pt idx="0">
                  <c:v>Positive</c:v>
                </c:pt>
              </c:strCache>
            </c:strRef>
          </c:tx>
          <c:spPr>
            <a:solidFill>
              <a:schemeClr val="accent2"/>
            </a:solidFill>
          </c:spPr>
          <c:invertIfNegative val="0"/>
          <c:cat>
            <c:strRef>
              <c:f>Sheet1!$B$32:$B$39</c:f>
              <c:strCache>
                <c:ptCount val="8"/>
                <c:pt idx="0">
                  <c:v>Access to Care</c:v>
                </c:pt>
                <c:pt idx="1">
                  <c:v>Respect for patients values</c:v>
                </c:pt>
                <c:pt idx="2">
                  <c:v>Care coordination</c:v>
                </c:pt>
                <c:pt idx="3">
                  <c:v>Information and education</c:v>
                </c:pt>
                <c:pt idx="4">
                  <c:v>Transition and continuity</c:v>
                </c:pt>
                <c:pt idx="5">
                  <c:v>Physical comfort</c:v>
                </c:pt>
                <c:pt idx="6">
                  <c:v>Emotional support </c:v>
                </c:pt>
                <c:pt idx="7">
                  <c:v>Involvement of carers </c:v>
                </c:pt>
              </c:strCache>
            </c:strRef>
          </c:cat>
          <c:val>
            <c:numRef>
              <c:f>Sheet1!$C$32:$C$39</c:f>
              <c:numCache>
                <c:formatCode>General</c:formatCode>
                <c:ptCount val="8"/>
                <c:pt idx="0">
                  <c:v>1</c:v>
                </c:pt>
                <c:pt idx="1">
                  <c:v>0</c:v>
                </c:pt>
                <c:pt idx="2">
                  <c:v>0</c:v>
                </c:pt>
                <c:pt idx="3">
                  <c:v>5</c:v>
                </c:pt>
                <c:pt idx="4">
                  <c:v>0</c:v>
                </c:pt>
                <c:pt idx="5">
                  <c:v>0</c:v>
                </c:pt>
                <c:pt idx="6">
                  <c:v>0</c:v>
                </c:pt>
                <c:pt idx="7">
                  <c:v>0</c:v>
                </c:pt>
              </c:numCache>
            </c:numRef>
          </c:val>
          <c:extLst>
            <c:ext xmlns:c16="http://schemas.microsoft.com/office/drawing/2014/chart" uri="{C3380CC4-5D6E-409C-BE32-E72D297353CC}">
              <c16:uniqueId val="{00000000-D6A0-4EB2-B704-66CA20CFB366}"/>
            </c:ext>
          </c:extLst>
        </c:ser>
        <c:ser>
          <c:idx val="1"/>
          <c:order val="1"/>
          <c:tx>
            <c:strRef>
              <c:f>Sheet1!$D$31</c:f>
              <c:strCache>
                <c:ptCount val="1"/>
                <c:pt idx="0">
                  <c:v>Negative</c:v>
                </c:pt>
              </c:strCache>
            </c:strRef>
          </c:tx>
          <c:spPr>
            <a:solidFill>
              <a:schemeClr val="accent1"/>
            </a:solidFill>
          </c:spPr>
          <c:invertIfNegative val="0"/>
          <c:cat>
            <c:strRef>
              <c:f>Sheet1!$B$32:$B$39</c:f>
              <c:strCache>
                <c:ptCount val="8"/>
                <c:pt idx="0">
                  <c:v>Access to Care</c:v>
                </c:pt>
                <c:pt idx="1">
                  <c:v>Respect for patients values</c:v>
                </c:pt>
                <c:pt idx="2">
                  <c:v>Care coordination</c:v>
                </c:pt>
                <c:pt idx="3">
                  <c:v>Information and education</c:v>
                </c:pt>
                <c:pt idx="4">
                  <c:v>Transition and continuity</c:v>
                </c:pt>
                <c:pt idx="5">
                  <c:v>Physical comfort</c:v>
                </c:pt>
                <c:pt idx="6">
                  <c:v>Emotional support </c:v>
                </c:pt>
                <c:pt idx="7">
                  <c:v>Involvement of carers </c:v>
                </c:pt>
              </c:strCache>
            </c:strRef>
          </c:cat>
          <c:val>
            <c:numRef>
              <c:f>Sheet1!$D$32:$D$39</c:f>
              <c:numCache>
                <c:formatCode>General</c:formatCode>
                <c:ptCount val="8"/>
                <c:pt idx="0">
                  <c:v>-6</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1-D6A0-4EB2-B704-66CA20CFB366}"/>
            </c:ext>
          </c:extLst>
        </c:ser>
        <c:ser>
          <c:idx val="2"/>
          <c:order val="2"/>
          <c:tx>
            <c:strRef>
              <c:f>Sheet1!$E$31</c:f>
              <c:strCache>
                <c:ptCount val="1"/>
                <c:pt idx="0">
                  <c:v>Sometimes/ Mixed</c:v>
                </c:pt>
              </c:strCache>
            </c:strRef>
          </c:tx>
          <c:spPr>
            <a:solidFill>
              <a:schemeClr val="accent5"/>
            </a:solidFill>
          </c:spPr>
          <c:invertIfNegative val="0"/>
          <c:cat>
            <c:strRef>
              <c:f>Sheet1!$B$32:$B$39</c:f>
              <c:strCache>
                <c:ptCount val="8"/>
                <c:pt idx="0">
                  <c:v>Access to Care</c:v>
                </c:pt>
                <c:pt idx="1">
                  <c:v>Respect for patients values</c:v>
                </c:pt>
                <c:pt idx="2">
                  <c:v>Care coordination</c:v>
                </c:pt>
                <c:pt idx="3">
                  <c:v>Information and education</c:v>
                </c:pt>
                <c:pt idx="4">
                  <c:v>Transition and continuity</c:v>
                </c:pt>
                <c:pt idx="5">
                  <c:v>Physical comfort</c:v>
                </c:pt>
                <c:pt idx="6">
                  <c:v>Emotional support </c:v>
                </c:pt>
                <c:pt idx="7">
                  <c:v>Involvement of carers </c:v>
                </c:pt>
              </c:strCache>
            </c:strRef>
          </c:cat>
          <c:val>
            <c:numRef>
              <c:f>Sheet1!$E$32:$E$39</c:f>
              <c:numCache>
                <c:formatCode>General</c:formatCode>
                <c:ptCount val="8"/>
                <c:pt idx="0">
                  <c:v>0</c:v>
                </c:pt>
                <c:pt idx="1">
                  <c:v>0</c:v>
                </c:pt>
                <c:pt idx="2">
                  <c:v>0</c:v>
                </c:pt>
                <c:pt idx="3">
                  <c:v>-1</c:v>
                </c:pt>
                <c:pt idx="4">
                  <c:v>-1</c:v>
                </c:pt>
                <c:pt idx="5">
                  <c:v>0</c:v>
                </c:pt>
                <c:pt idx="6">
                  <c:v>-4</c:v>
                </c:pt>
                <c:pt idx="7">
                  <c:v>0</c:v>
                </c:pt>
              </c:numCache>
            </c:numRef>
          </c:val>
          <c:extLst>
            <c:ext xmlns:c16="http://schemas.microsoft.com/office/drawing/2014/chart" uri="{C3380CC4-5D6E-409C-BE32-E72D297353CC}">
              <c16:uniqueId val="{00000002-D6A0-4EB2-B704-66CA20CFB366}"/>
            </c:ext>
          </c:extLst>
        </c:ser>
        <c:dLbls>
          <c:showLegendKey val="0"/>
          <c:showVal val="0"/>
          <c:showCatName val="0"/>
          <c:showSerName val="0"/>
          <c:showPercent val="0"/>
          <c:showBubbleSize val="0"/>
        </c:dLbls>
        <c:gapWidth val="150"/>
        <c:axId val="217364736"/>
        <c:axId val="217370624"/>
      </c:barChart>
      <c:catAx>
        <c:axId val="217364736"/>
        <c:scaling>
          <c:orientation val="minMax"/>
        </c:scaling>
        <c:delete val="0"/>
        <c:axPos val="l"/>
        <c:numFmt formatCode="General" sourceLinked="0"/>
        <c:majorTickMark val="out"/>
        <c:minorTickMark val="none"/>
        <c:tickLblPos val="low"/>
        <c:txPr>
          <a:bodyPr/>
          <a:lstStyle/>
          <a:p>
            <a:pPr>
              <a:defRPr sz="800"/>
            </a:pPr>
            <a:endParaRPr lang="en-US"/>
          </a:p>
        </c:txPr>
        <c:crossAx val="217370624"/>
        <c:crosses val="autoZero"/>
        <c:auto val="1"/>
        <c:lblAlgn val="ctr"/>
        <c:lblOffset val="100"/>
        <c:noMultiLvlLbl val="0"/>
      </c:catAx>
      <c:valAx>
        <c:axId val="217370624"/>
        <c:scaling>
          <c:orientation val="minMax"/>
        </c:scaling>
        <c:delete val="0"/>
        <c:axPos val="b"/>
        <c:majorGridlines/>
        <c:numFmt formatCode="General" sourceLinked="1"/>
        <c:majorTickMark val="out"/>
        <c:minorTickMark val="none"/>
        <c:tickLblPos val="nextTo"/>
        <c:txPr>
          <a:bodyPr/>
          <a:lstStyle/>
          <a:p>
            <a:pPr>
              <a:defRPr sz="800"/>
            </a:pPr>
            <a:endParaRPr lang="en-US"/>
          </a:p>
        </c:txPr>
        <c:crossAx val="217364736"/>
        <c:crosses val="autoZero"/>
        <c:crossBetween val="between"/>
      </c:valAx>
    </c:plotArea>
    <c:legend>
      <c:legendPos val="r"/>
      <c:layout>
        <c:manualLayout>
          <c:xMode val="edge"/>
          <c:yMode val="edge"/>
          <c:x val="1.3331369201597944E-2"/>
          <c:y val="0.8088557317973174"/>
          <c:w val="0.32076053215004202"/>
          <c:h val="0.17831382752755892"/>
        </c:manualLayout>
      </c:layout>
      <c:overlay val="0"/>
      <c:txPr>
        <a:bodyPr/>
        <a:lstStyle/>
        <a:p>
          <a:pPr>
            <a:defRPr sz="7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478" cy="714888"/>
          </a:xfrm>
          <a:prstGeom prst="rect">
            <a:avLst/>
          </a:prstGeom>
        </p:spPr>
        <p:txBody>
          <a:bodyPr vert="horz" lIns="132510" tIns="66255" rIns="132510" bIns="66255" rtlCol="0"/>
          <a:lstStyle>
            <a:lvl1pPr algn="l">
              <a:defRPr sz="1700"/>
            </a:lvl1pPr>
          </a:lstStyle>
          <a:p>
            <a:endParaRPr lang="en-US"/>
          </a:p>
        </p:txBody>
      </p:sp>
      <p:sp>
        <p:nvSpPr>
          <p:cNvPr id="3" name="Date Placeholder 2"/>
          <p:cNvSpPr>
            <a:spLocks noGrp="1"/>
          </p:cNvSpPr>
          <p:nvPr>
            <p:ph type="dt" sz="quarter" idx="1"/>
          </p:nvPr>
        </p:nvSpPr>
        <p:spPr>
          <a:xfrm>
            <a:off x="5587533" y="0"/>
            <a:ext cx="4276478" cy="714888"/>
          </a:xfrm>
          <a:prstGeom prst="rect">
            <a:avLst/>
          </a:prstGeom>
        </p:spPr>
        <p:txBody>
          <a:bodyPr vert="horz" lIns="132510" tIns="66255" rIns="132510" bIns="66255" rtlCol="0"/>
          <a:lstStyle>
            <a:lvl1pPr algn="r">
              <a:defRPr sz="1700"/>
            </a:lvl1pPr>
          </a:lstStyle>
          <a:p>
            <a:fld id="{F7B5ACBF-BC70-4C1F-80D9-53065CE5F97A}" type="datetimeFigureOut">
              <a:rPr lang="en-US" smtClean="0"/>
              <a:t>5/8/2024</a:t>
            </a:fld>
            <a:endParaRPr lang="en-US"/>
          </a:p>
        </p:txBody>
      </p:sp>
      <p:sp>
        <p:nvSpPr>
          <p:cNvPr id="4" name="Footer Placeholder 3"/>
          <p:cNvSpPr>
            <a:spLocks noGrp="1"/>
          </p:cNvSpPr>
          <p:nvPr>
            <p:ph type="ftr" sz="quarter" idx="2"/>
          </p:nvPr>
        </p:nvSpPr>
        <p:spPr>
          <a:xfrm>
            <a:off x="0" y="13578253"/>
            <a:ext cx="4276478" cy="714886"/>
          </a:xfrm>
          <a:prstGeom prst="rect">
            <a:avLst/>
          </a:prstGeom>
        </p:spPr>
        <p:txBody>
          <a:bodyPr vert="horz" lIns="132510" tIns="66255" rIns="132510" bIns="66255" rtlCol="0" anchor="b"/>
          <a:lstStyle>
            <a:lvl1pPr algn="l">
              <a:defRPr sz="1700"/>
            </a:lvl1pPr>
          </a:lstStyle>
          <a:p>
            <a:endParaRPr lang="en-US"/>
          </a:p>
        </p:txBody>
      </p:sp>
      <p:sp>
        <p:nvSpPr>
          <p:cNvPr id="5" name="Slide Number Placeholder 4"/>
          <p:cNvSpPr>
            <a:spLocks noGrp="1"/>
          </p:cNvSpPr>
          <p:nvPr>
            <p:ph type="sldNum" sz="quarter" idx="3"/>
          </p:nvPr>
        </p:nvSpPr>
        <p:spPr>
          <a:xfrm>
            <a:off x="5587533" y="13578253"/>
            <a:ext cx="4276478" cy="714886"/>
          </a:xfrm>
          <a:prstGeom prst="rect">
            <a:avLst/>
          </a:prstGeom>
        </p:spPr>
        <p:txBody>
          <a:bodyPr vert="horz" lIns="132510" tIns="66255" rIns="132510" bIns="66255" rtlCol="0" anchor="b"/>
          <a:lstStyle>
            <a:lvl1pPr algn="r">
              <a:defRPr sz="1700"/>
            </a:lvl1pPr>
          </a:lstStyle>
          <a:p>
            <a:fld id="{11D07D9E-7509-4DA8-B41A-8B8EC833554D}" type="slidenum">
              <a:rPr lang="en-US" smtClean="0"/>
              <a:t>‹#›</a:t>
            </a:fld>
            <a:endParaRPr lang="en-US"/>
          </a:p>
        </p:txBody>
      </p:sp>
    </p:spTree>
    <p:extLst>
      <p:ext uri="{BB962C8B-B14F-4D97-AF65-F5344CB8AC3E}">
        <p14:creationId xmlns:p14="http://schemas.microsoft.com/office/powerpoint/2010/main" val="2528843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5402" cy="714772"/>
          </a:xfrm>
          <a:prstGeom prst="rect">
            <a:avLst/>
          </a:prstGeom>
        </p:spPr>
        <p:txBody>
          <a:bodyPr vert="horz" lIns="132510" tIns="66255" rIns="132510" bIns="66255" rtlCol="0"/>
          <a:lstStyle>
            <a:lvl1pPr algn="l">
              <a:defRPr sz="1700"/>
            </a:lvl1pPr>
          </a:lstStyle>
          <a:p>
            <a:endParaRPr lang="en-US"/>
          </a:p>
        </p:txBody>
      </p:sp>
      <p:sp>
        <p:nvSpPr>
          <p:cNvPr id="3" name="Date Placeholder 2"/>
          <p:cNvSpPr>
            <a:spLocks noGrp="1"/>
          </p:cNvSpPr>
          <p:nvPr>
            <p:ph type="dt" idx="1"/>
          </p:nvPr>
        </p:nvSpPr>
        <p:spPr>
          <a:xfrm>
            <a:off x="5588629" y="1"/>
            <a:ext cx="4275402" cy="714772"/>
          </a:xfrm>
          <a:prstGeom prst="rect">
            <a:avLst/>
          </a:prstGeom>
        </p:spPr>
        <p:txBody>
          <a:bodyPr vert="horz" lIns="132510" tIns="66255" rIns="132510" bIns="66255" rtlCol="0"/>
          <a:lstStyle>
            <a:lvl1pPr algn="r">
              <a:defRPr sz="1700"/>
            </a:lvl1pPr>
          </a:lstStyle>
          <a:p>
            <a:fld id="{DC0F15D4-EA75-4A81-BBC2-5A5870832F17}" type="datetimeFigureOut">
              <a:rPr lang="en-US" smtClean="0"/>
              <a:pPr/>
              <a:t>5/8/2024</a:t>
            </a:fld>
            <a:endParaRPr lang="en-US"/>
          </a:p>
        </p:txBody>
      </p:sp>
      <p:sp>
        <p:nvSpPr>
          <p:cNvPr id="4" name="Slide Image Placeholder 3"/>
          <p:cNvSpPr>
            <a:spLocks noGrp="1" noRot="1" noChangeAspect="1"/>
          </p:cNvSpPr>
          <p:nvPr>
            <p:ph type="sldImg" idx="2"/>
          </p:nvPr>
        </p:nvSpPr>
        <p:spPr>
          <a:xfrm>
            <a:off x="1141413" y="1071563"/>
            <a:ext cx="7583487" cy="5362575"/>
          </a:xfrm>
          <a:prstGeom prst="rect">
            <a:avLst/>
          </a:prstGeom>
          <a:noFill/>
          <a:ln w="12700">
            <a:solidFill>
              <a:prstClr val="black"/>
            </a:solidFill>
          </a:ln>
        </p:spPr>
        <p:txBody>
          <a:bodyPr vert="horz" lIns="132510" tIns="66255" rIns="132510" bIns="66255" rtlCol="0" anchor="ctr"/>
          <a:lstStyle/>
          <a:p>
            <a:endParaRPr lang="en-US"/>
          </a:p>
        </p:txBody>
      </p:sp>
      <p:sp>
        <p:nvSpPr>
          <p:cNvPr id="5" name="Notes Placeholder 4"/>
          <p:cNvSpPr>
            <a:spLocks noGrp="1"/>
          </p:cNvSpPr>
          <p:nvPr>
            <p:ph type="body" sz="quarter" idx="3"/>
          </p:nvPr>
        </p:nvSpPr>
        <p:spPr>
          <a:xfrm>
            <a:off x="986632" y="6790333"/>
            <a:ext cx="7893050" cy="6432947"/>
          </a:xfrm>
          <a:prstGeom prst="rect">
            <a:avLst/>
          </a:prstGeom>
        </p:spPr>
        <p:txBody>
          <a:bodyPr vert="horz" lIns="132510" tIns="66255" rIns="132510" bIns="662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13578185"/>
            <a:ext cx="4275402" cy="714772"/>
          </a:xfrm>
          <a:prstGeom prst="rect">
            <a:avLst/>
          </a:prstGeom>
        </p:spPr>
        <p:txBody>
          <a:bodyPr vert="horz" lIns="132510" tIns="66255" rIns="132510" bIns="66255" rtlCol="0" anchor="b"/>
          <a:lstStyle>
            <a:lvl1pPr algn="l">
              <a:defRPr sz="1700"/>
            </a:lvl1pPr>
          </a:lstStyle>
          <a:p>
            <a:endParaRPr lang="en-US"/>
          </a:p>
        </p:txBody>
      </p:sp>
      <p:sp>
        <p:nvSpPr>
          <p:cNvPr id="7" name="Slide Number Placeholder 6"/>
          <p:cNvSpPr>
            <a:spLocks noGrp="1"/>
          </p:cNvSpPr>
          <p:nvPr>
            <p:ph type="sldNum" sz="quarter" idx="5"/>
          </p:nvPr>
        </p:nvSpPr>
        <p:spPr>
          <a:xfrm>
            <a:off x="5588629" y="13578185"/>
            <a:ext cx="4275402" cy="714772"/>
          </a:xfrm>
          <a:prstGeom prst="rect">
            <a:avLst/>
          </a:prstGeom>
        </p:spPr>
        <p:txBody>
          <a:bodyPr vert="horz" lIns="132510" tIns="66255" rIns="132510" bIns="66255" rtlCol="0" anchor="b"/>
          <a:lstStyle>
            <a:lvl1pPr algn="r">
              <a:defRPr sz="1700"/>
            </a:lvl1pPr>
          </a:lstStyle>
          <a:p>
            <a:fld id="{50437E45-60FA-491E-9122-FC8A2440CA7B}" type="slidenum">
              <a:rPr lang="en-US" smtClean="0"/>
              <a:pPr/>
              <a:t>‹#›</a:t>
            </a:fld>
            <a:endParaRPr lang="en-US"/>
          </a:p>
        </p:txBody>
      </p:sp>
    </p:spTree>
    <p:extLst>
      <p:ext uri="{BB962C8B-B14F-4D97-AF65-F5344CB8AC3E}">
        <p14:creationId xmlns:p14="http://schemas.microsoft.com/office/powerpoint/2010/main" val="1698556234"/>
      </p:ext>
    </p:extLst>
  </p:cSld>
  <p:clrMap bg1="lt1" tx1="dk1" bg2="lt2" tx2="dk2" accent1="accent1" accent2="accent2" accent3="accent3" accent4="accent4" accent5="accent5" accent6="accent6" hlink="hlink" folHlink="folHlink"/>
  <p:notesStyle>
    <a:lvl1pPr marL="0" algn="l" defTabSz="1475128" rtl="0" eaLnBrk="1" latinLnBrk="0" hangingPunct="1">
      <a:defRPr sz="2000" kern="1200">
        <a:solidFill>
          <a:schemeClr val="tx1"/>
        </a:solidFill>
        <a:latin typeface="+mn-lt"/>
        <a:ea typeface="+mn-ea"/>
        <a:cs typeface="+mn-cs"/>
      </a:defRPr>
    </a:lvl1pPr>
    <a:lvl2pPr marL="737564" algn="l" defTabSz="1475128" rtl="0" eaLnBrk="1" latinLnBrk="0" hangingPunct="1">
      <a:defRPr sz="2000" kern="1200">
        <a:solidFill>
          <a:schemeClr val="tx1"/>
        </a:solidFill>
        <a:latin typeface="+mn-lt"/>
        <a:ea typeface="+mn-ea"/>
        <a:cs typeface="+mn-cs"/>
      </a:defRPr>
    </a:lvl2pPr>
    <a:lvl3pPr marL="1475128" algn="l" defTabSz="1475128" rtl="0" eaLnBrk="1" latinLnBrk="0" hangingPunct="1">
      <a:defRPr sz="2000" kern="1200">
        <a:solidFill>
          <a:schemeClr val="tx1"/>
        </a:solidFill>
        <a:latin typeface="+mn-lt"/>
        <a:ea typeface="+mn-ea"/>
        <a:cs typeface="+mn-cs"/>
      </a:defRPr>
    </a:lvl3pPr>
    <a:lvl4pPr marL="2212693" algn="l" defTabSz="1475128" rtl="0" eaLnBrk="1" latinLnBrk="0" hangingPunct="1">
      <a:defRPr sz="2000" kern="1200">
        <a:solidFill>
          <a:schemeClr val="tx1"/>
        </a:solidFill>
        <a:latin typeface="+mn-lt"/>
        <a:ea typeface="+mn-ea"/>
        <a:cs typeface="+mn-cs"/>
      </a:defRPr>
    </a:lvl4pPr>
    <a:lvl5pPr marL="2950257" algn="l" defTabSz="1475128" rtl="0" eaLnBrk="1" latinLnBrk="0" hangingPunct="1">
      <a:defRPr sz="2000" kern="1200">
        <a:solidFill>
          <a:schemeClr val="tx1"/>
        </a:solidFill>
        <a:latin typeface="+mn-lt"/>
        <a:ea typeface="+mn-ea"/>
        <a:cs typeface="+mn-cs"/>
      </a:defRPr>
    </a:lvl5pPr>
    <a:lvl6pPr marL="3687821" algn="l" defTabSz="1475128" rtl="0" eaLnBrk="1" latinLnBrk="0" hangingPunct="1">
      <a:defRPr sz="2000" kern="1200">
        <a:solidFill>
          <a:schemeClr val="tx1"/>
        </a:solidFill>
        <a:latin typeface="+mn-lt"/>
        <a:ea typeface="+mn-ea"/>
        <a:cs typeface="+mn-cs"/>
      </a:defRPr>
    </a:lvl6pPr>
    <a:lvl7pPr marL="4425385" algn="l" defTabSz="1475128" rtl="0" eaLnBrk="1" latinLnBrk="0" hangingPunct="1">
      <a:defRPr sz="2000" kern="1200">
        <a:solidFill>
          <a:schemeClr val="tx1"/>
        </a:solidFill>
        <a:latin typeface="+mn-lt"/>
        <a:ea typeface="+mn-ea"/>
        <a:cs typeface="+mn-cs"/>
      </a:defRPr>
    </a:lvl7pPr>
    <a:lvl8pPr marL="5162949" algn="l" defTabSz="1475128" rtl="0" eaLnBrk="1" latinLnBrk="0" hangingPunct="1">
      <a:defRPr sz="2000" kern="1200">
        <a:solidFill>
          <a:schemeClr val="tx1"/>
        </a:solidFill>
        <a:latin typeface="+mn-lt"/>
        <a:ea typeface="+mn-ea"/>
        <a:cs typeface="+mn-cs"/>
      </a:defRPr>
    </a:lvl8pPr>
    <a:lvl9pPr marL="5900513" algn="l" defTabSz="1475128"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1071563"/>
            <a:ext cx="7583487" cy="5362575"/>
          </a:xfrm>
        </p:spPr>
      </p:sp>
      <p:sp>
        <p:nvSpPr>
          <p:cNvPr id="3" name="Notes Placeholder 2"/>
          <p:cNvSpPr>
            <a:spLocks noGrp="1"/>
          </p:cNvSpPr>
          <p:nvPr>
            <p:ph type="body" idx="1"/>
          </p:nvPr>
        </p:nvSpPr>
        <p:spPr/>
        <p:txBody>
          <a:bodyPr>
            <a:normAutofit/>
          </a:bodyPr>
          <a:lstStyle/>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fld id="{50437E45-60FA-491E-9122-FC8A2440CA7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1071563"/>
            <a:ext cx="7583487" cy="5362575"/>
          </a:xfrm>
        </p:spPr>
      </p:sp>
      <p:sp>
        <p:nvSpPr>
          <p:cNvPr id="3" name="Notes Placeholder 2"/>
          <p:cNvSpPr>
            <a:spLocks noGrp="1"/>
          </p:cNvSpPr>
          <p:nvPr>
            <p:ph type="body" idx="1"/>
          </p:nvPr>
        </p:nvSpPr>
        <p:spPr/>
        <p:txBody>
          <a:bodyPr>
            <a:normAutofit/>
          </a:bodyPr>
          <a:lstStyle/>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fld id="{50437E45-60FA-491E-9122-FC8A2440CA7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5122525" cy="2257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126" y="428232"/>
            <a:ext cx="13610273" cy="1354002"/>
          </a:xfrm>
          <a:prstGeom prst="rect">
            <a:avLst/>
          </a:prstGeom>
        </p:spPr>
        <p:txBody>
          <a:bodyPr vert="horz" lIns="147513" tIns="73756" rIns="147513" bIns="73756" rtlCol="0" anchor="t" anchorCtr="0">
            <a:normAutofit/>
          </a:bodyPr>
          <a:lstStyle/>
          <a:p>
            <a:r>
              <a:rPr lang="en-AU" noProof="0" dirty="0"/>
              <a:t>Click to edit Master title style</a:t>
            </a:r>
          </a:p>
        </p:txBody>
      </p:sp>
      <p:sp>
        <p:nvSpPr>
          <p:cNvPr id="3" name="Text Placeholder 2"/>
          <p:cNvSpPr>
            <a:spLocks noGrp="1"/>
          </p:cNvSpPr>
          <p:nvPr>
            <p:ph type="body" idx="1"/>
          </p:nvPr>
        </p:nvSpPr>
        <p:spPr>
          <a:xfrm>
            <a:off x="756126" y="1901050"/>
            <a:ext cx="13610273" cy="7651227"/>
          </a:xfrm>
          <a:prstGeom prst="rect">
            <a:avLst/>
          </a:prstGeom>
        </p:spPr>
        <p:txBody>
          <a:bodyPr vert="horz" lIns="147513" tIns="73756" rIns="147513" bIns="73756" rtlCol="0">
            <a:normAutofit/>
          </a:bodyPr>
          <a:lstStyle/>
          <a:p>
            <a:pPr lvl="0"/>
            <a:r>
              <a:rPr lang="en-AU" noProof="0" dirty="0"/>
              <a:t>Click to 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6" name="Slide Number Placeholder 5"/>
          <p:cNvSpPr>
            <a:spLocks noGrp="1"/>
          </p:cNvSpPr>
          <p:nvPr>
            <p:ph type="sldNum" sz="quarter" idx="4"/>
          </p:nvPr>
        </p:nvSpPr>
        <p:spPr>
          <a:xfrm>
            <a:off x="7120189" y="10218138"/>
            <a:ext cx="882147" cy="356447"/>
          </a:xfrm>
          <a:prstGeom prst="rect">
            <a:avLst/>
          </a:prstGeom>
        </p:spPr>
        <p:txBody>
          <a:bodyPr vert="horz" lIns="147513" tIns="73756" rIns="147513" bIns="73756" rtlCol="0" anchor="ctr"/>
          <a:lstStyle>
            <a:lvl1pPr algn="ctr">
              <a:defRPr sz="2000">
                <a:solidFill>
                  <a:schemeClr val="bg2"/>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57" r:id="rId2"/>
  </p:sldLayoutIdLst>
  <p:txStyles>
    <p:titleStyle>
      <a:lvl1pPr algn="l" defTabSz="1475128" rtl="0" eaLnBrk="1" latinLnBrk="0" hangingPunct="1">
        <a:spcBef>
          <a:spcPct val="0"/>
        </a:spcBef>
        <a:buNone/>
        <a:defRPr lang="en-US" sz="3900" b="1" i="1" kern="1200" dirty="0" smtClean="0">
          <a:solidFill>
            <a:schemeClr val="tx2"/>
          </a:solidFill>
          <a:latin typeface="Georgia" pitchFamily="18" charset="0"/>
          <a:ea typeface="+mj-ea"/>
          <a:cs typeface="Arial" pitchFamily="34" charset="0"/>
        </a:defRPr>
      </a:lvl1pPr>
    </p:titleStyle>
    <p:bodyStyle>
      <a:lvl1pPr marL="553173" indent="-553173" algn="l" defTabSz="1475128" rtl="0" eaLnBrk="1" latinLnBrk="0" hangingPunct="1">
        <a:spcBef>
          <a:spcPct val="20000"/>
        </a:spcBef>
        <a:buClr>
          <a:schemeClr val="accent2"/>
        </a:buClr>
        <a:buFont typeface="Arial" pitchFamily="34" charset="0"/>
        <a:buChar char="•"/>
        <a:defRPr sz="3200" kern="1200">
          <a:solidFill>
            <a:schemeClr val="bg2"/>
          </a:solidFill>
          <a:latin typeface="Arial" pitchFamily="34" charset="0"/>
          <a:ea typeface="+mn-ea"/>
          <a:cs typeface="Arial" pitchFamily="34" charset="0"/>
        </a:defRPr>
      </a:lvl1pPr>
      <a:lvl2pPr marL="1198542" indent="-460978" algn="l" defTabSz="1475128" rtl="0" eaLnBrk="1" latinLnBrk="0" hangingPunct="1">
        <a:spcBef>
          <a:spcPct val="20000"/>
        </a:spcBef>
        <a:buClr>
          <a:schemeClr val="accent2"/>
        </a:buClr>
        <a:buFont typeface="Arial" pitchFamily="34" charset="0"/>
        <a:buChar char="–"/>
        <a:defRPr sz="3200" kern="1200">
          <a:solidFill>
            <a:schemeClr val="bg2"/>
          </a:solidFill>
          <a:latin typeface="Arial" pitchFamily="34" charset="0"/>
          <a:ea typeface="+mn-ea"/>
          <a:cs typeface="Arial" pitchFamily="34" charset="0"/>
        </a:defRPr>
      </a:lvl2pPr>
      <a:lvl3pPr marL="1843910" indent="-368782" algn="l" defTabSz="1475128" rtl="0" eaLnBrk="1" latinLnBrk="0" hangingPunct="1">
        <a:spcBef>
          <a:spcPct val="20000"/>
        </a:spcBef>
        <a:buClr>
          <a:schemeClr val="accent2"/>
        </a:buClr>
        <a:buFont typeface="Arial" pitchFamily="34" charset="0"/>
        <a:buChar char="•"/>
        <a:defRPr sz="3200" kern="1200">
          <a:solidFill>
            <a:schemeClr val="bg2"/>
          </a:solidFill>
          <a:latin typeface="Arial" pitchFamily="34" charset="0"/>
          <a:ea typeface="+mn-ea"/>
          <a:cs typeface="Arial" pitchFamily="34" charset="0"/>
        </a:defRPr>
      </a:lvl3pPr>
      <a:lvl4pPr marL="2581475" indent="-368782" algn="l" defTabSz="1475128" rtl="0" eaLnBrk="1" latinLnBrk="0" hangingPunct="1">
        <a:spcBef>
          <a:spcPct val="20000"/>
        </a:spcBef>
        <a:buClr>
          <a:schemeClr val="accent2"/>
        </a:buClr>
        <a:buFont typeface="Arial" pitchFamily="34" charset="0"/>
        <a:buChar char="–"/>
        <a:defRPr sz="3200" kern="1200">
          <a:solidFill>
            <a:schemeClr val="bg2"/>
          </a:solidFill>
          <a:latin typeface="Arial" pitchFamily="34" charset="0"/>
          <a:ea typeface="+mn-ea"/>
          <a:cs typeface="Arial" pitchFamily="34" charset="0"/>
        </a:defRPr>
      </a:lvl4pPr>
      <a:lvl5pPr marL="3319039" indent="-368782" algn="l" defTabSz="1475128" rtl="0" eaLnBrk="1" latinLnBrk="0" hangingPunct="1">
        <a:spcBef>
          <a:spcPct val="20000"/>
        </a:spcBef>
        <a:buClr>
          <a:schemeClr val="accent2"/>
        </a:buClr>
        <a:buFont typeface="Arial" pitchFamily="34" charset="0"/>
        <a:buChar char="»"/>
        <a:defRPr sz="3200" kern="1200">
          <a:solidFill>
            <a:schemeClr val="bg2"/>
          </a:solidFill>
          <a:latin typeface="Arial" pitchFamily="34" charset="0"/>
          <a:ea typeface="+mn-ea"/>
          <a:cs typeface="Arial" pitchFamily="34" charset="0"/>
        </a:defRPr>
      </a:lvl5pPr>
      <a:lvl6pPr marL="4056603" indent="-368782" algn="l" defTabSz="147512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75128" rtl="0" eaLnBrk="1" latinLnBrk="0" hangingPunct="1">
        <a:defRPr sz="2900" kern="1200">
          <a:solidFill>
            <a:schemeClr val="tx1"/>
          </a:solidFill>
          <a:latin typeface="+mn-lt"/>
          <a:ea typeface="+mn-ea"/>
          <a:cs typeface="+mn-cs"/>
        </a:defRPr>
      </a:lvl1pPr>
      <a:lvl2pPr marL="737564" algn="l" defTabSz="1475128" rtl="0" eaLnBrk="1" latinLnBrk="0" hangingPunct="1">
        <a:defRPr sz="2900" kern="1200">
          <a:solidFill>
            <a:schemeClr val="tx1"/>
          </a:solidFill>
          <a:latin typeface="+mn-lt"/>
          <a:ea typeface="+mn-ea"/>
          <a:cs typeface="+mn-cs"/>
        </a:defRPr>
      </a:lvl2pPr>
      <a:lvl3pPr marL="1475128" algn="l" defTabSz="1475128" rtl="0" eaLnBrk="1" latinLnBrk="0" hangingPunct="1">
        <a:defRPr sz="2900" kern="1200">
          <a:solidFill>
            <a:schemeClr val="tx1"/>
          </a:solidFill>
          <a:latin typeface="+mn-lt"/>
          <a:ea typeface="+mn-ea"/>
          <a:cs typeface="+mn-cs"/>
        </a:defRPr>
      </a:lvl3pPr>
      <a:lvl4pPr marL="2212693" algn="l" defTabSz="1475128" rtl="0" eaLnBrk="1" latinLnBrk="0" hangingPunct="1">
        <a:defRPr sz="2900" kern="1200">
          <a:solidFill>
            <a:schemeClr val="tx1"/>
          </a:solidFill>
          <a:latin typeface="+mn-lt"/>
          <a:ea typeface="+mn-ea"/>
          <a:cs typeface="+mn-cs"/>
        </a:defRPr>
      </a:lvl4pPr>
      <a:lvl5pPr marL="2950257" algn="l" defTabSz="1475128" rtl="0" eaLnBrk="1" latinLnBrk="0" hangingPunct="1">
        <a:defRPr sz="2900" kern="1200">
          <a:solidFill>
            <a:schemeClr val="tx1"/>
          </a:solidFill>
          <a:latin typeface="+mn-lt"/>
          <a:ea typeface="+mn-ea"/>
          <a:cs typeface="+mn-cs"/>
        </a:defRPr>
      </a:lvl5pPr>
      <a:lvl6pPr marL="3687821" algn="l" defTabSz="1475128" rtl="0" eaLnBrk="1" latinLnBrk="0" hangingPunct="1">
        <a:defRPr sz="2900" kern="1200">
          <a:solidFill>
            <a:schemeClr val="tx1"/>
          </a:solidFill>
          <a:latin typeface="+mn-lt"/>
          <a:ea typeface="+mn-ea"/>
          <a:cs typeface="+mn-cs"/>
        </a:defRPr>
      </a:lvl6pPr>
      <a:lvl7pPr marL="4425385" algn="l" defTabSz="1475128" rtl="0" eaLnBrk="1" latinLnBrk="0" hangingPunct="1">
        <a:defRPr sz="2900" kern="1200">
          <a:solidFill>
            <a:schemeClr val="tx1"/>
          </a:solidFill>
          <a:latin typeface="+mn-lt"/>
          <a:ea typeface="+mn-ea"/>
          <a:cs typeface="+mn-cs"/>
        </a:defRPr>
      </a:lvl7pPr>
      <a:lvl8pPr marL="5162949" algn="l" defTabSz="1475128" rtl="0" eaLnBrk="1" latinLnBrk="0" hangingPunct="1">
        <a:defRPr sz="2900" kern="1200">
          <a:solidFill>
            <a:schemeClr val="tx1"/>
          </a:solidFill>
          <a:latin typeface="+mn-lt"/>
          <a:ea typeface="+mn-ea"/>
          <a:cs typeface="+mn-cs"/>
        </a:defRPr>
      </a:lvl8pPr>
      <a:lvl9pPr marL="5900513" algn="l" defTabSz="147512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8427" y="4051300"/>
            <a:ext cx="10363200" cy="1107996"/>
          </a:xfrm>
          <a:prstGeom prst="rect">
            <a:avLst/>
          </a:prstGeom>
          <a:noFill/>
        </p:spPr>
        <p:txBody>
          <a:bodyPr wrap="square" rtlCol="0">
            <a:spAutoFit/>
          </a:bodyPr>
          <a:lstStyle/>
          <a:p>
            <a:pPr algn="ctr"/>
            <a:r>
              <a:rPr lang="en-AU" sz="6600"/>
              <a:t>Template </a:t>
            </a:r>
            <a:endParaRPr lang="en-AU" sz="6600" dirty="0"/>
          </a:p>
        </p:txBody>
      </p:sp>
    </p:spTree>
    <p:extLst>
      <p:ext uri="{BB962C8B-B14F-4D97-AF65-F5344CB8AC3E}">
        <p14:creationId xmlns:p14="http://schemas.microsoft.com/office/powerpoint/2010/main" val="118698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Rectangle 3"/>
          <p:cNvSpPr>
            <a:spLocks noChangeArrowheads="1"/>
          </p:cNvSpPr>
          <p:nvPr/>
        </p:nvSpPr>
        <p:spPr bwMode="auto">
          <a:xfrm>
            <a:off x="0" y="-269272"/>
            <a:ext cx="184611" cy="538548"/>
          </a:xfrm>
          <a:prstGeom prst="rect">
            <a:avLst/>
          </a:prstGeom>
          <a:noFill/>
          <a:ln w="9525">
            <a:noFill/>
            <a:miter lim="800000"/>
            <a:headEnd/>
            <a:tailEnd/>
          </a:ln>
          <a:effectLst/>
        </p:spPr>
        <p:txBody>
          <a:bodyPr vert="horz" wrap="none" lIns="91381" tIns="45690" rIns="91381" bIns="45690" numCol="1" anchor="ctr"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pic>
        <p:nvPicPr>
          <p:cNvPr id="250" name="Picture 2" descr="ACI_NSWlogo_cmyk 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59831" y="146455"/>
            <a:ext cx="1880855" cy="54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09C8D"/>
                  </a:outerShdw>
                </a:effectLst>
              </a14:hiddenEffects>
            </a:ext>
          </a:extLst>
        </p:spPr>
      </p:pic>
      <p:sp>
        <p:nvSpPr>
          <p:cNvPr id="251" name="TextBox 250"/>
          <p:cNvSpPr txBox="1"/>
          <p:nvPr/>
        </p:nvSpPr>
        <p:spPr>
          <a:xfrm>
            <a:off x="2936749" y="165657"/>
            <a:ext cx="9229121" cy="629615"/>
          </a:xfrm>
          <a:prstGeom prst="rect">
            <a:avLst/>
          </a:prstGeom>
          <a:noFill/>
        </p:spPr>
        <p:txBody>
          <a:bodyPr wrap="square" lIns="105366" tIns="52683" rIns="105366" bIns="52683" rtlCol="0" anchor="ctr" anchorCtr="0">
            <a:noAutofit/>
          </a:bodyPr>
          <a:lstStyle/>
          <a:p>
            <a:pPr marL="0" marR="0" lvl="0" indent="0" algn="ctr" defTabSz="914400" eaLnBrk="1" fontAlgn="auto" latinLnBrk="0" hangingPunct="1">
              <a:lnSpc>
                <a:spcPct val="100000"/>
              </a:lnSpc>
              <a:spcBef>
                <a:spcPts val="0"/>
              </a:spcBef>
              <a:spcAft>
                <a:spcPts val="400"/>
              </a:spcAft>
              <a:buClrTx/>
              <a:buSzTx/>
              <a:buFontTx/>
              <a:buNone/>
              <a:tabLst/>
              <a:defRPr/>
            </a:pPr>
            <a:r>
              <a:rPr kumimoji="0" lang="en-AU" sz="1800" b="1" i="0" u="none" strike="noStrike" kern="0" cap="none" spc="0" normalizeH="0" baseline="0" noProof="0" dirty="0">
                <a:ln>
                  <a:noFill/>
                </a:ln>
                <a:solidFill>
                  <a:srgbClr val="7E8082">
                    <a:lumMod val="50000"/>
                  </a:srgbClr>
                </a:solidFill>
                <a:effectLst/>
                <a:uLnTx/>
                <a:uFillTx/>
                <a:ea typeface="Arial"/>
                <a:cs typeface="Times New Roman"/>
              </a:rPr>
              <a:t>Project Title :</a:t>
            </a:r>
            <a:r>
              <a:rPr kumimoji="0" lang="en-AU" sz="1800" b="0" i="0" u="none" strike="noStrike" kern="0" cap="none" spc="0" normalizeH="0" baseline="0" noProof="0" dirty="0">
                <a:ln>
                  <a:noFill/>
                </a:ln>
                <a:solidFill>
                  <a:srgbClr val="58595B"/>
                </a:solidFill>
                <a:effectLst/>
                <a:uLnTx/>
                <a:uFillTx/>
                <a:latin typeface="Arial" pitchFamily="34" charset="0"/>
                <a:cs typeface="Arial" pitchFamily="34" charset="0"/>
              </a:rPr>
              <a:t> </a:t>
            </a:r>
            <a:endParaRPr kumimoji="0" lang="en-AU" sz="1800" b="1" i="0" u="none" strike="noStrike" kern="0" cap="none" spc="0" normalizeH="0" baseline="0" noProof="0" dirty="0">
              <a:ln>
                <a:noFill/>
              </a:ln>
              <a:solidFill>
                <a:srgbClr val="7E8082">
                  <a:lumMod val="50000"/>
                </a:srgbClr>
              </a:solidFill>
              <a:effectLst/>
              <a:uLnTx/>
              <a:uFillTx/>
              <a:ea typeface="Arial"/>
              <a:cs typeface="Times New Roman"/>
            </a:endParaRPr>
          </a:p>
          <a:p>
            <a:pPr lvl="0" algn="ctr" defTabSz="914400">
              <a:spcAft>
                <a:spcPts val="300"/>
              </a:spcAft>
              <a:defRPr/>
            </a:pPr>
            <a:r>
              <a:rPr lang="en-AU" sz="1600" b="1" kern="0" dirty="0">
                <a:solidFill>
                  <a:srgbClr val="7E8082">
                    <a:lumMod val="50000"/>
                  </a:srgbClr>
                </a:solidFill>
                <a:ea typeface="Arial"/>
                <a:cs typeface="Times New Roman"/>
              </a:rPr>
              <a:t>Facility:</a:t>
            </a:r>
            <a:r>
              <a:rPr lang="en-AU" sz="1600" kern="0" dirty="0">
                <a:solidFill>
                  <a:srgbClr val="7E8082">
                    <a:lumMod val="50000"/>
                  </a:srgbClr>
                </a:solidFill>
                <a:ea typeface="Arial"/>
                <a:cs typeface="Times New Roman"/>
              </a:rPr>
              <a:t> </a:t>
            </a:r>
          </a:p>
        </p:txBody>
      </p:sp>
      <p:graphicFrame>
        <p:nvGraphicFramePr>
          <p:cNvPr id="252" name="Table 251"/>
          <p:cNvGraphicFramePr>
            <a:graphicFrameLocks noGrp="1"/>
          </p:cNvGraphicFramePr>
          <p:nvPr>
            <p:extLst>
              <p:ext uri="{D42A27DB-BD31-4B8C-83A1-F6EECF244321}">
                <p14:modId xmlns:p14="http://schemas.microsoft.com/office/powerpoint/2010/main" val="2541469577"/>
              </p:ext>
            </p:extLst>
          </p:nvPr>
        </p:nvGraphicFramePr>
        <p:xfrm>
          <a:off x="184609" y="9975425"/>
          <a:ext cx="7272000" cy="504000"/>
        </p:xfrm>
        <a:graphic>
          <a:graphicData uri="http://schemas.openxmlformats.org/drawingml/2006/table">
            <a:tbl>
              <a:tblPr firstRow="1" bandRow="1"/>
              <a:tblGrid>
                <a:gridCol w="2424000">
                  <a:extLst>
                    <a:ext uri="{9D8B030D-6E8A-4147-A177-3AD203B41FA5}">
                      <a16:colId xmlns:a16="http://schemas.microsoft.com/office/drawing/2014/main" val="20000"/>
                    </a:ext>
                  </a:extLst>
                </a:gridCol>
                <a:gridCol w="2424000">
                  <a:extLst>
                    <a:ext uri="{9D8B030D-6E8A-4147-A177-3AD203B41FA5}">
                      <a16:colId xmlns:a16="http://schemas.microsoft.com/office/drawing/2014/main" val="20001"/>
                    </a:ext>
                  </a:extLst>
                </a:gridCol>
                <a:gridCol w="2424000">
                  <a:extLst>
                    <a:ext uri="{9D8B030D-6E8A-4147-A177-3AD203B41FA5}">
                      <a16:colId xmlns:a16="http://schemas.microsoft.com/office/drawing/2014/main" val="20002"/>
                    </a:ext>
                  </a:extLst>
                </a:gridCol>
              </a:tblGrid>
              <a:tr h="252000">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r>
                        <a:rPr lang="en-AU" sz="800" dirty="0"/>
                        <a:t>Team</a:t>
                      </a:r>
                    </a:p>
                  </a:txBody>
                  <a:tcPr marL="108018" marR="108018" marT="50921" marB="50921">
                    <a:lnL w="3175" cap="flat" cmpd="sng" algn="ctr">
                      <a:solidFill>
                        <a:srgbClr val="00B193"/>
                      </a:solidFill>
                      <a:prstDash val="solid"/>
                      <a:round/>
                      <a:headEnd type="none" w="med" len="med"/>
                      <a:tailEnd type="none" w="med" len="med"/>
                    </a:lnL>
                    <a:lnR w="12700" cmpd="sng">
                      <a:solidFill>
                        <a:srgbClr val="FFFFFF"/>
                      </a:solidFill>
                    </a:lnR>
                    <a:lnT w="3175" cap="flat" cmpd="sng" algn="ctr">
                      <a:solidFill>
                        <a:srgbClr val="00B193"/>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B193"/>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r>
                        <a:rPr lang="en-AU" sz="800" dirty="0"/>
                        <a:t>Sponsor</a:t>
                      </a:r>
                    </a:p>
                  </a:txBody>
                  <a:tcPr marL="108018" marR="108018" marT="50921" marB="50921">
                    <a:lnL w="12700" cmpd="sng">
                      <a:solidFill>
                        <a:srgbClr val="FFFFFF"/>
                      </a:solidFill>
                    </a:lnL>
                    <a:lnR w="12700" cmpd="sng">
                      <a:solidFill>
                        <a:srgbClr val="FFFFFF"/>
                      </a:solidFill>
                    </a:lnR>
                    <a:lnT w="3175" cap="flat" cmpd="sng" algn="ctr">
                      <a:solidFill>
                        <a:srgbClr val="00B193"/>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B193"/>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r>
                        <a:rPr lang="en-AU" sz="800" dirty="0"/>
                        <a:t>CHR</a:t>
                      </a:r>
                    </a:p>
                  </a:txBody>
                  <a:tcPr marL="108018" marR="108018" marT="50921" marB="50921">
                    <a:lnL w="12700" cmpd="sng">
                      <a:solidFill>
                        <a:srgbClr val="FFFFFF"/>
                      </a:solidFill>
                    </a:lnL>
                    <a:lnR w="3175" cap="flat" cmpd="sng" algn="ctr">
                      <a:solidFill>
                        <a:srgbClr val="00B193"/>
                      </a:solidFill>
                      <a:prstDash val="solid"/>
                      <a:round/>
                      <a:headEnd type="none" w="med" len="med"/>
                      <a:tailEnd type="none" w="med" len="med"/>
                    </a:lnR>
                    <a:lnT w="3175" cap="flat" cmpd="sng" algn="ctr">
                      <a:solidFill>
                        <a:srgbClr val="00B193"/>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B193"/>
                    </a:solidFill>
                  </a:tcPr>
                </a:tc>
                <a:extLst>
                  <a:ext uri="{0D108BD9-81ED-4DB2-BD59-A6C34878D82A}">
                    <a16:rowId xmlns:a16="http://schemas.microsoft.com/office/drawing/2014/main" val="10000"/>
                  </a:ext>
                </a:extLst>
              </a:tr>
              <a:tr h="252000">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marL="108018" marR="108018" marT="50921" marB="50921">
                    <a:lnL w="3175" cap="flat" cmpd="sng" algn="ctr">
                      <a:solidFill>
                        <a:srgbClr val="00B193"/>
                      </a:solidFill>
                      <a:prstDash val="solid"/>
                      <a:round/>
                      <a:headEnd type="none" w="med" len="med"/>
                      <a:tailEnd type="none" w="med" len="med"/>
                    </a:lnL>
                    <a:lnR w="12700" cmpd="sng">
                      <a:solidFill>
                        <a:srgbClr val="FFFFFF"/>
                      </a:solidFill>
                    </a:lnR>
                    <a:lnT w="38100" cmpd="sng">
                      <a:solidFill>
                        <a:srgbClr val="FFFFFF"/>
                      </a:solidFill>
                    </a:lnT>
                    <a:lnB w="3175" cap="flat" cmpd="sng" algn="ctr">
                      <a:solidFill>
                        <a:srgbClr val="00B193"/>
                      </a:solidFill>
                      <a:prstDash val="solid"/>
                      <a:round/>
                      <a:headEnd type="none" w="med" len="med"/>
                      <a:tailEnd type="none" w="med" len="med"/>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marL="108018" marR="108018" marT="50921" marB="50921">
                    <a:lnL w="12700" cmpd="sng">
                      <a:solidFill>
                        <a:srgbClr val="FFFFFF"/>
                      </a:solidFill>
                    </a:lnL>
                    <a:lnR w="12700" cmpd="sng">
                      <a:solidFill>
                        <a:srgbClr val="FFFFFF"/>
                      </a:solidFill>
                    </a:lnR>
                    <a:lnT w="38100" cmpd="sng">
                      <a:solidFill>
                        <a:srgbClr val="FFFFFF"/>
                      </a:solidFill>
                    </a:lnT>
                    <a:lnB w="3175" cap="flat" cmpd="sng" algn="ctr">
                      <a:solidFill>
                        <a:srgbClr val="00B193"/>
                      </a:solidFill>
                      <a:prstDash val="solid"/>
                      <a:round/>
                      <a:headEnd type="none" w="med" len="med"/>
                      <a:tailEnd type="none" w="med" len="med"/>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marL="108018" marR="108018" marT="50921" marB="50921">
                    <a:lnL w="12700" cmpd="sng">
                      <a:solidFill>
                        <a:srgbClr val="FFFFFF"/>
                      </a:solidFill>
                    </a:lnL>
                    <a:lnR w="3175" cap="flat" cmpd="sng" algn="ctr">
                      <a:solidFill>
                        <a:srgbClr val="00B193"/>
                      </a:solidFill>
                      <a:prstDash val="solid"/>
                      <a:round/>
                      <a:headEnd type="none" w="med" len="med"/>
                      <a:tailEnd type="none" w="med" len="med"/>
                    </a:lnR>
                    <a:lnT w="38100" cmpd="sng">
                      <a:solidFill>
                        <a:srgbClr val="FFFFFF"/>
                      </a:solidFill>
                    </a:lnT>
                    <a:lnB w="3175" cap="flat" cmpd="sng" algn="ctr">
                      <a:solidFill>
                        <a:srgbClr val="00B193"/>
                      </a:solidFill>
                      <a:prstDash val="solid"/>
                      <a:round/>
                      <a:headEnd type="none" w="med" len="med"/>
                      <a:tailEnd type="none" w="med" len="med"/>
                    </a:lnB>
                    <a:lnTlToBr w="12700" cmpd="sng">
                      <a:noFill/>
                      <a:prstDash val="solid"/>
                    </a:lnTlToBr>
                    <a:lnBlToTr w="12700" cmpd="sng">
                      <a:noFill/>
                      <a:prstDash val="solid"/>
                    </a:lnBlToTr>
                    <a:solidFill>
                      <a:srgbClr val="00B193">
                        <a:tint val="40000"/>
                      </a:srgbClr>
                    </a:solidFill>
                  </a:tcPr>
                </a:tc>
                <a:extLst>
                  <a:ext uri="{0D108BD9-81ED-4DB2-BD59-A6C34878D82A}">
                    <a16:rowId xmlns:a16="http://schemas.microsoft.com/office/drawing/2014/main" val="10001"/>
                  </a:ext>
                </a:extLst>
              </a:tr>
            </a:tbl>
          </a:graphicData>
        </a:graphic>
      </p:graphicFrame>
      <p:graphicFrame>
        <p:nvGraphicFramePr>
          <p:cNvPr id="253" name="Table 252"/>
          <p:cNvGraphicFramePr>
            <a:graphicFrameLocks noGrp="1"/>
          </p:cNvGraphicFramePr>
          <p:nvPr>
            <p:extLst>
              <p:ext uri="{D42A27DB-BD31-4B8C-83A1-F6EECF244321}">
                <p14:modId xmlns:p14="http://schemas.microsoft.com/office/powerpoint/2010/main" val="3980318406"/>
              </p:ext>
            </p:extLst>
          </p:nvPr>
        </p:nvGraphicFramePr>
        <p:xfrm>
          <a:off x="7643305" y="7749601"/>
          <a:ext cx="7236000" cy="575912"/>
        </p:xfrm>
        <a:graphic>
          <a:graphicData uri="http://schemas.openxmlformats.org/drawingml/2006/table">
            <a:tbl>
              <a:tblPr/>
              <a:tblGrid>
                <a:gridCol w="1809000">
                  <a:extLst>
                    <a:ext uri="{9D8B030D-6E8A-4147-A177-3AD203B41FA5}">
                      <a16:colId xmlns:a16="http://schemas.microsoft.com/office/drawing/2014/main" val="20000"/>
                    </a:ext>
                  </a:extLst>
                </a:gridCol>
                <a:gridCol w="1809000">
                  <a:extLst>
                    <a:ext uri="{9D8B030D-6E8A-4147-A177-3AD203B41FA5}">
                      <a16:colId xmlns:a16="http://schemas.microsoft.com/office/drawing/2014/main" val="20001"/>
                    </a:ext>
                  </a:extLst>
                </a:gridCol>
                <a:gridCol w="1809000">
                  <a:extLst>
                    <a:ext uri="{9D8B030D-6E8A-4147-A177-3AD203B41FA5}">
                      <a16:colId xmlns:a16="http://schemas.microsoft.com/office/drawing/2014/main" val="20002"/>
                    </a:ext>
                  </a:extLst>
                </a:gridCol>
                <a:gridCol w="1809000">
                  <a:extLst>
                    <a:ext uri="{9D8B030D-6E8A-4147-A177-3AD203B41FA5}">
                      <a16:colId xmlns:a16="http://schemas.microsoft.com/office/drawing/2014/main" val="20003"/>
                    </a:ext>
                  </a:extLst>
                </a:gridCol>
              </a:tblGrid>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r>
                        <a:rPr lang="en-AU" sz="800" dirty="0">
                          <a:effectLst/>
                          <a:latin typeface="+mn-lt"/>
                          <a:ea typeface="Times New Roman"/>
                        </a:rPr>
                        <a:t>Data analysis</a:t>
                      </a: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r>
                        <a:rPr lang="en-AU" sz="800" dirty="0">
                          <a:effectLst/>
                          <a:latin typeface="+mn-lt"/>
                          <a:ea typeface="Times New Roman"/>
                        </a:rPr>
                        <a:t>Process Mapping</a:t>
                      </a: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r>
                        <a:rPr lang="en-AU" sz="800" dirty="0">
                          <a:effectLst/>
                          <a:latin typeface="+mn-lt"/>
                          <a:ea typeface="Times New Roman"/>
                        </a:rPr>
                        <a:t>Patients</a:t>
                      </a:r>
                      <a:r>
                        <a:rPr lang="en-AU" sz="800" baseline="0" dirty="0">
                          <a:effectLst/>
                          <a:latin typeface="+mn-lt"/>
                          <a:ea typeface="Times New Roman"/>
                        </a:rPr>
                        <a:t> interviews</a:t>
                      </a: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0"/>
                  </a:ext>
                </a:extLst>
              </a:tr>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1"/>
                  </a:ext>
                </a:extLst>
              </a:tr>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2"/>
                  </a:ext>
                </a:extLst>
              </a:tr>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3"/>
                  </a:ext>
                </a:extLst>
              </a:tr>
            </a:tbl>
          </a:graphicData>
        </a:graphic>
      </p:graphicFrame>
      <p:grpSp>
        <p:nvGrpSpPr>
          <p:cNvPr id="254" name="Group 253"/>
          <p:cNvGrpSpPr/>
          <p:nvPr/>
        </p:nvGrpSpPr>
        <p:grpSpPr>
          <a:xfrm>
            <a:off x="7606780" y="4079461"/>
            <a:ext cx="7290000" cy="3420000"/>
            <a:chOff x="310132" y="1010928"/>
            <a:chExt cx="6060563" cy="2422079"/>
          </a:xfrm>
        </p:grpSpPr>
        <p:sp>
          <p:nvSpPr>
            <p:cNvPr id="255" name="Rectangle 254"/>
            <p:cNvSpPr/>
            <p:nvPr/>
          </p:nvSpPr>
          <p:spPr>
            <a:xfrm>
              <a:off x="310133" y="1010928"/>
              <a:ext cx="6060562" cy="172566"/>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Key Findings</a:t>
              </a:r>
            </a:p>
          </p:txBody>
        </p:sp>
        <p:sp>
          <p:nvSpPr>
            <p:cNvPr id="256" name="Rectangle 255"/>
            <p:cNvSpPr/>
            <p:nvPr/>
          </p:nvSpPr>
          <p:spPr>
            <a:xfrm>
              <a:off x="310132" y="1010928"/>
              <a:ext cx="6060562" cy="2422079"/>
            </a:xfrm>
            <a:prstGeom prst="rect">
              <a:avLst/>
            </a:prstGeom>
            <a:ln w="9525">
              <a:solidFill>
                <a:srgbClr val="00B193"/>
              </a:solidFill>
            </a:ln>
          </p:spPr>
          <p:txBody>
            <a:bodyPr wrap="square" lIns="0" tIns="0" rIns="0" bIns="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p:txBody>
        </p:sp>
      </p:grpSp>
      <p:graphicFrame>
        <p:nvGraphicFramePr>
          <p:cNvPr id="257" name="Table 256"/>
          <p:cNvGraphicFramePr>
            <a:graphicFrameLocks noGrp="1"/>
          </p:cNvGraphicFramePr>
          <p:nvPr>
            <p:extLst>
              <p:ext uri="{D42A27DB-BD31-4B8C-83A1-F6EECF244321}">
                <p14:modId xmlns:p14="http://schemas.microsoft.com/office/powerpoint/2010/main" val="3615488920"/>
              </p:ext>
            </p:extLst>
          </p:nvPr>
        </p:nvGraphicFramePr>
        <p:xfrm>
          <a:off x="7624797" y="4373393"/>
          <a:ext cx="7268280" cy="2528932"/>
        </p:xfrm>
        <a:graphic>
          <a:graphicData uri="http://schemas.openxmlformats.org/drawingml/2006/table">
            <a:tbl>
              <a:tblPr firstRow="1" bandRow="1"/>
              <a:tblGrid>
                <a:gridCol w="1141627">
                  <a:extLst>
                    <a:ext uri="{9D8B030D-6E8A-4147-A177-3AD203B41FA5}">
                      <a16:colId xmlns:a16="http://schemas.microsoft.com/office/drawing/2014/main" val="20000"/>
                    </a:ext>
                  </a:extLst>
                </a:gridCol>
                <a:gridCol w="938563">
                  <a:extLst>
                    <a:ext uri="{9D8B030D-6E8A-4147-A177-3AD203B41FA5}">
                      <a16:colId xmlns:a16="http://schemas.microsoft.com/office/drawing/2014/main" val="20001"/>
                    </a:ext>
                  </a:extLst>
                </a:gridCol>
                <a:gridCol w="294675">
                  <a:extLst>
                    <a:ext uri="{9D8B030D-6E8A-4147-A177-3AD203B41FA5}">
                      <a16:colId xmlns:a16="http://schemas.microsoft.com/office/drawing/2014/main" val="20002"/>
                    </a:ext>
                  </a:extLst>
                </a:gridCol>
                <a:gridCol w="33528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397615">
                  <a:extLst>
                    <a:ext uri="{9D8B030D-6E8A-4147-A177-3AD203B41FA5}">
                      <a16:colId xmlns:a16="http://schemas.microsoft.com/office/drawing/2014/main" val="20005"/>
                    </a:ext>
                  </a:extLst>
                </a:gridCol>
              </a:tblGrid>
              <a:tr h="208132">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Issue / Focus Area</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Measure</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Root cause analysis</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baseline="0" dirty="0">
                          <a:solidFill>
                            <a:schemeClr val="accent2"/>
                          </a:solidFill>
                        </a:rPr>
                        <a:t>Impact</a:t>
                      </a:r>
                      <a:endParaRPr lang="en-AU" sz="800" dirty="0">
                        <a:solidFill>
                          <a:schemeClr val="accent2"/>
                        </a:solidFill>
                      </a:endParaRP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AU" sz="800" b="1" dirty="0">
                          <a:solidFill>
                            <a:schemeClr val="accent2"/>
                          </a:solidFill>
                        </a:rPr>
                        <a:t>Priority</a:t>
                      </a:r>
                    </a:p>
                  </a:txBody>
                  <a:tcPr marL="0" marR="0" marT="0"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99572">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1200" b="0" i="0" u="none" strike="noStrike" dirty="0">
                        <a:solidFill>
                          <a:schemeClr val="accent1"/>
                        </a:solidFill>
                        <a:effectLst/>
                        <a:latin typeface="Wingdings"/>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1200" b="0" i="0" u="none" strike="noStrike" dirty="0">
                        <a:solidFill>
                          <a:srgbClr val="FF0000"/>
                        </a:solidFill>
                        <a:effectLst/>
                        <a:latin typeface="Wingdings"/>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1200" b="0" i="0" u="none" strike="noStrike" dirty="0">
                        <a:solidFill>
                          <a:srgbClr val="FF0000"/>
                        </a:solidFill>
                        <a:effectLst/>
                        <a:latin typeface="Wingdings"/>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grpSp>
        <p:nvGrpSpPr>
          <p:cNvPr id="258" name="Group 257"/>
          <p:cNvGrpSpPr/>
          <p:nvPr/>
        </p:nvGrpSpPr>
        <p:grpSpPr>
          <a:xfrm>
            <a:off x="184609" y="2808251"/>
            <a:ext cx="7272000" cy="7162457"/>
            <a:chOff x="184611" y="2716575"/>
            <a:chExt cx="6776181" cy="8200227"/>
          </a:xfrm>
        </p:grpSpPr>
        <p:sp>
          <p:nvSpPr>
            <p:cNvPr id="259" name="Rectangle 258"/>
            <p:cNvSpPr/>
            <p:nvPr/>
          </p:nvSpPr>
          <p:spPr>
            <a:xfrm>
              <a:off x="184611" y="2716575"/>
              <a:ext cx="6774328" cy="288512"/>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Case for Change and Key Diagnostic Data </a:t>
              </a:r>
            </a:p>
          </p:txBody>
        </p:sp>
        <p:sp>
          <p:nvSpPr>
            <p:cNvPr id="260" name="Rectangle 259"/>
            <p:cNvSpPr/>
            <p:nvPr/>
          </p:nvSpPr>
          <p:spPr>
            <a:xfrm>
              <a:off x="185592" y="2729368"/>
              <a:ext cx="6775200" cy="8187434"/>
            </a:xfrm>
            <a:prstGeom prst="rect">
              <a:avLst/>
            </a:prstGeom>
            <a:ln w="9525">
              <a:solidFill>
                <a:srgbClr val="00B193"/>
              </a:solidFill>
            </a:ln>
          </p:spPr>
          <p:txBody>
            <a:bodyPr wrap="square" lIns="72000" tIns="288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p:txBody>
        </p:sp>
      </p:grpSp>
      <p:grpSp>
        <p:nvGrpSpPr>
          <p:cNvPr id="261" name="Group 260"/>
          <p:cNvGrpSpPr/>
          <p:nvPr/>
        </p:nvGrpSpPr>
        <p:grpSpPr>
          <a:xfrm>
            <a:off x="7616305" y="7480300"/>
            <a:ext cx="7290000" cy="832211"/>
            <a:chOff x="182622" y="5376541"/>
            <a:chExt cx="6815747" cy="889043"/>
          </a:xfrm>
        </p:grpSpPr>
        <p:sp>
          <p:nvSpPr>
            <p:cNvPr id="262" name="Rectangle 261"/>
            <p:cNvSpPr/>
            <p:nvPr/>
          </p:nvSpPr>
          <p:spPr>
            <a:xfrm>
              <a:off x="182622" y="5376541"/>
              <a:ext cx="6815747" cy="270002"/>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Diagnostic Activities</a:t>
              </a:r>
            </a:p>
          </p:txBody>
        </p:sp>
        <p:sp>
          <p:nvSpPr>
            <p:cNvPr id="263" name="Rectangle 262"/>
            <p:cNvSpPr/>
            <p:nvPr/>
          </p:nvSpPr>
          <p:spPr>
            <a:xfrm>
              <a:off x="185591" y="5646542"/>
              <a:ext cx="6803874" cy="619042"/>
            </a:xfrm>
            <a:prstGeom prst="rect">
              <a:avLst/>
            </a:prstGeom>
            <a:ln w="9525">
              <a:solidFill>
                <a:srgbClr val="00B193"/>
              </a:solidFill>
            </a:ln>
          </p:spPr>
          <p:txBody>
            <a:bodyPr wrap="square" lIns="72000" tIns="72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ysClr val="windowText" lastClr="000000"/>
                  </a:solidFill>
                  <a:effectLst/>
                  <a:uLnTx/>
                  <a:uFillTx/>
                </a:rPr>
                <a:t> </a:t>
              </a:r>
            </a:p>
          </p:txBody>
        </p:sp>
      </p:grpSp>
      <p:grpSp>
        <p:nvGrpSpPr>
          <p:cNvPr id="264" name="Group 263"/>
          <p:cNvGrpSpPr/>
          <p:nvPr/>
        </p:nvGrpSpPr>
        <p:grpSpPr>
          <a:xfrm>
            <a:off x="7611553" y="1701697"/>
            <a:ext cx="7299243" cy="2376000"/>
            <a:chOff x="183456" y="7038689"/>
            <a:chExt cx="7299243" cy="1945814"/>
          </a:xfrm>
        </p:grpSpPr>
        <p:sp>
          <p:nvSpPr>
            <p:cNvPr id="265" name="Rectangle 264"/>
            <p:cNvSpPr/>
            <p:nvPr/>
          </p:nvSpPr>
          <p:spPr>
            <a:xfrm>
              <a:off x="183456" y="7038689"/>
              <a:ext cx="7290000" cy="1945814"/>
            </a:xfrm>
            <a:prstGeom prst="rect">
              <a:avLst/>
            </a:prstGeom>
            <a:ln w="9525">
              <a:solidFill>
                <a:srgbClr val="00B193"/>
              </a:solidFill>
            </a:ln>
          </p:spPr>
          <p:txBody>
            <a:bodyPr wrap="square" lIns="72000" tIns="288000" rIns="72000" bIns="72000" numCol="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00000"/>
                </a:solidFill>
                <a:effectLst/>
                <a:uLnTx/>
                <a:uFillTx/>
              </a:endParaRPr>
            </a:p>
          </p:txBody>
        </p:sp>
        <p:grpSp>
          <p:nvGrpSpPr>
            <p:cNvPr id="266" name="Group 265"/>
            <p:cNvGrpSpPr/>
            <p:nvPr/>
          </p:nvGrpSpPr>
          <p:grpSpPr>
            <a:xfrm>
              <a:off x="189600" y="7038689"/>
              <a:ext cx="7293099" cy="1910929"/>
              <a:chOff x="189259" y="7097501"/>
              <a:chExt cx="6793984" cy="1459519"/>
            </a:xfrm>
          </p:grpSpPr>
          <p:sp>
            <p:nvSpPr>
              <p:cNvPr id="267" name="Rectangle 266"/>
              <p:cNvSpPr/>
              <p:nvPr/>
            </p:nvSpPr>
            <p:spPr>
              <a:xfrm>
                <a:off x="189259" y="7097501"/>
                <a:ext cx="6791097" cy="157623"/>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a:t>
                </a:r>
                <a:r>
                  <a:rPr kumimoji="0" lang="en-AU" sz="1200" b="1"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Key Messages</a:t>
                </a:r>
              </a:p>
            </p:txBody>
          </p:sp>
          <p:sp>
            <p:nvSpPr>
              <p:cNvPr id="268" name="TextBox 267"/>
              <p:cNvSpPr txBox="1"/>
              <p:nvPr/>
            </p:nvSpPr>
            <p:spPr>
              <a:xfrm>
                <a:off x="4426170" y="7228461"/>
                <a:ext cx="2557073" cy="442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a:ln>
                      <a:noFill/>
                    </a:ln>
                    <a:solidFill>
                      <a:srgbClr val="00B193"/>
                    </a:solidFill>
                    <a:effectLst/>
                    <a:uLnTx/>
                    <a:uFillTx/>
                  </a:rPr>
                  <a:t>Stakeholders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00000"/>
                  </a:solidFill>
                  <a:effectLst/>
                  <a:uLnTx/>
                  <a:uFillTx/>
                </a:endParaRPr>
              </a:p>
            </p:txBody>
          </p:sp>
          <p:sp>
            <p:nvSpPr>
              <p:cNvPr id="269" name="TextBox 268"/>
              <p:cNvSpPr txBox="1"/>
              <p:nvPr/>
            </p:nvSpPr>
            <p:spPr>
              <a:xfrm>
                <a:off x="208249" y="7232609"/>
                <a:ext cx="4187544" cy="40427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a:ln>
                      <a:noFill/>
                    </a:ln>
                    <a:solidFill>
                      <a:srgbClr val="00B193"/>
                    </a:solidFill>
                    <a:effectLst/>
                    <a:uLnTx/>
                    <a:uFillTx/>
                  </a:rPr>
                  <a:t>Patients</a:t>
                </a:r>
              </a:p>
              <a:p>
                <a:pPr marL="0" marR="0" lvl="0" indent="0" defTabSz="914400" eaLnBrk="1" fontAlgn="auto" latinLnBrk="0" hangingPunct="1">
                  <a:lnSpc>
                    <a:spcPct val="100000"/>
                  </a:lnSpc>
                  <a:spcBef>
                    <a:spcPts val="0"/>
                  </a:spcBef>
                  <a:spcAft>
                    <a:spcPts val="0"/>
                  </a:spcAft>
                  <a:buClrTx/>
                  <a:buSzTx/>
                  <a:buFontTx/>
                  <a:buNone/>
                  <a:tabLst/>
                  <a:defRPr/>
                </a:pPr>
                <a:endParaRPr lang="en-AU" sz="800" b="1" kern="0" dirty="0">
                  <a:solidFill>
                    <a:srgbClr val="00B193"/>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1" i="0" u="none" strike="noStrike" kern="0" cap="none" spc="0" normalizeH="0" baseline="0" noProof="0" dirty="0">
                  <a:ln>
                    <a:noFill/>
                  </a:ln>
                  <a:solidFill>
                    <a:srgbClr val="00B193"/>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effectLst/>
                  <a:uLnTx/>
                  <a:uFillTx/>
                </a:endParaRPr>
              </a:p>
            </p:txBody>
          </p:sp>
          <p:cxnSp>
            <p:nvCxnSpPr>
              <p:cNvPr id="270" name="Straight Connector 269"/>
              <p:cNvCxnSpPr/>
              <p:nvPr/>
            </p:nvCxnSpPr>
            <p:spPr>
              <a:xfrm>
                <a:off x="4395794" y="7222140"/>
                <a:ext cx="0" cy="1334880"/>
              </a:xfrm>
              <a:prstGeom prst="line">
                <a:avLst/>
              </a:prstGeom>
              <a:noFill/>
              <a:ln w="9525" cap="flat" cmpd="sng" algn="ctr">
                <a:solidFill>
                  <a:srgbClr val="00B193">
                    <a:shade val="95000"/>
                    <a:satMod val="105000"/>
                  </a:srgbClr>
                </a:solidFill>
                <a:prstDash val="solid"/>
              </a:ln>
              <a:effectLst/>
            </p:spPr>
          </p:cxnSp>
        </p:grpSp>
      </p:grpSp>
      <p:grpSp>
        <p:nvGrpSpPr>
          <p:cNvPr id="271" name="Group 270"/>
          <p:cNvGrpSpPr/>
          <p:nvPr/>
        </p:nvGrpSpPr>
        <p:grpSpPr>
          <a:xfrm>
            <a:off x="7616305" y="8312511"/>
            <a:ext cx="7292065" cy="1512000"/>
            <a:chOff x="7647694" y="8324408"/>
            <a:chExt cx="7292065" cy="1326360"/>
          </a:xfrm>
        </p:grpSpPr>
        <p:sp>
          <p:nvSpPr>
            <p:cNvPr id="272" name="Rectangle 271"/>
            <p:cNvSpPr/>
            <p:nvPr/>
          </p:nvSpPr>
          <p:spPr>
            <a:xfrm>
              <a:off x="7647694" y="8324408"/>
              <a:ext cx="7290000" cy="235961"/>
            </a:xfrm>
            <a:prstGeom prst="rect">
              <a:avLst/>
            </a:prstGeom>
            <a:solidFill>
              <a:srgbClr val="00B193"/>
            </a:solidFill>
            <a:ln w="9525" cap="flat" cmpd="sng" algn="ctr">
              <a:solidFill>
                <a:srgbClr val="00B193"/>
              </a:solid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Project Risks and Issues</a:t>
              </a:r>
            </a:p>
          </p:txBody>
        </p:sp>
        <p:sp>
          <p:nvSpPr>
            <p:cNvPr id="273" name="Rectangle 272"/>
            <p:cNvSpPr/>
            <p:nvPr/>
          </p:nvSpPr>
          <p:spPr>
            <a:xfrm>
              <a:off x="7649759" y="8324408"/>
              <a:ext cx="7290000" cy="1326360"/>
            </a:xfrm>
            <a:prstGeom prst="rect">
              <a:avLst/>
            </a:prstGeom>
            <a:ln w="9525">
              <a:solidFill>
                <a:srgbClr val="00B193"/>
              </a:solidFill>
            </a:ln>
          </p:spPr>
          <p:txBody>
            <a:bodyPr wrap="square" lIns="72000" tIns="72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dirty="0">
                <a:ln>
                  <a:noFill/>
                </a:ln>
                <a:solidFill>
                  <a:sysClr val="windowText" lastClr="000000"/>
                </a:solidFill>
                <a:effectLst/>
                <a:uLnTx/>
                <a:uFillTx/>
              </a:endParaRPr>
            </a:p>
          </p:txBody>
        </p:sp>
      </p:grpSp>
      <p:grpSp>
        <p:nvGrpSpPr>
          <p:cNvPr id="274" name="Group 273"/>
          <p:cNvGrpSpPr/>
          <p:nvPr/>
        </p:nvGrpSpPr>
        <p:grpSpPr>
          <a:xfrm>
            <a:off x="7617420" y="9820779"/>
            <a:ext cx="7297295" cy="611876"/>
            <a:chOff x="7634606" y="9782178"/>
            <a:chExt cx="7297295" cy="611876"/>
          </a:xfrm>
        </p:grpSpPr>
        <p:sp>
          <p:nvSpPr>
            <p:cNvPr id="275" name="Rectangle 274"/>
            <p:cNvSpPr/>
            <p:nvPr/>
          </p:nvSpPr>
          <p:spPr>
            <a:xfrm>
              <a:off x="7641901" y="9782178"/>
              <a:ext cx="7290000" cy="252000"/>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Variance to Scope</a:t>
              </a:r>
            </a:p>
          </p:txBody>
        </p:sp>
        <p:sp>
          <p:nvSpPr>
            <p:cNvPr id="276" name="Rectangle 275"/>
            <p:cNvSpPr/>
            <p:nvPr/>
          </p:nvSpPr>
          <p:spPr>
            <a:xfrm>
              <a:off x="7634606" y="9798019"/>
              <a:ext cx="7290000" cy="596035"/>
            </a:xfrm>
            <a:prstGeom prst="rect">
              <a:avLst/>
            </a:prstGeom>
            <a:ln w="9525">
              <a:solidFill>
                <a:srgbClr val="00B193"/>
              </a:solidFill>
            </a:ln>
          </p:spPr>
          <p:txBody>
            <a:bodyPr wrap="square" lIns="72000" tIns="288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p:txBody>
        </p:sp>
      </p:grpSp>
      <p:grpSp>
        <p:nvGrpSpPr>
          <p:cNvPr id="277" name="Group 276"/>
          <p:cNvGrpSpPr/>
          <p:nvPr/>
        </p:nvGrpSpPr>
        <p:grpSpPr>
          <a:xfrm>
            <a:off x="184609" y="886373"/>
            <a:ext cx="7272000" cy="1921877"/>
            <a:chOff x="-207625" y="1800058"/>
            <a:chExt cx="6003557" cy="1535248"/>
          </a:xfrm>
        </p:grpSpPr>
        <p:sp>
          <p:nvSpPr>
            <p:cNvPr id="278" name="Rectangle 277"/>
            <p:cNvSpPr/>
            <p:nvPr/>
          </p:nvSpPr>
          <p:spPr>
            <a:xfrm>
              <a:off x="-207625" y="1800059"/>
              <a:ext cx="6003557" cy="242423"/>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a:t>
              </a:r>
              <a:r>
                <a:rPr kumimoji="0" lang="en-AU" sz="1400" b="1"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Goal and Objective</a:t>
              </a:r>
            </a:p>
          </p:txBody>
        </p:sp>
        <p:sp>
          <p:nvSpPr>
            <p:cNvPr id="279" name="Rectangle 278"/>
            <p:cNvSpPr/>
            <p:nvPr/>
          </p:nvSpPr>
          <p:spPr>
            <a:xfrm>
              <a:off x="-207625" y="1800058"/>
              <a:ext cx="6003557" cy="1535248"/>
            </a:xfrm>
            <a:prstGeom prst="rect">
              <a:avLst/>
            </a:prstGeom>
            <a:ln w="12700">
              <a:solidFill>
                <a:srgbClr val="00B193"/>
              </a:solidFill>
            </a:ln>
          </p:spPr>
          <p:txBody>
            <a:bodyPr wrap="square" lIns="72000" tIns="288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AU" sz="800" b="0" i="0" u="none" strike="noStrike" kern="0" cap="none" spc="0" normalizeH="0" baseline="0" noProof="0" dirty="0">
                  <a:ln>
                    <a:noFill/>
                  </a:ln>
                  <a:solidFill>
                    <a:sysClr val="windowText" lastClr="000000"/>
                  </a:solidFill>
                  <a:effectLst/>
                  <a:uLnTx/>
                  <a:uFillTx/>
                </a:rPr>
                <a:t>Goal</a:t>
              </a:r>
            </a:p>
            <a:p>
              <a:pPr marL="0" marR="0" lvl="0" indent="0" defTabSz="914400" eaLnBrk="1" fontAlgn="auto" latinLnBrk="0" hangingPunct="1">
                <a:lnSpc>
                  <a:spcPct val="100000"/>
                </a:lnSpc>
                <a:spcBef>
                  <a:spcPts val="0"/>
                </a:spcBef>
                <a:spcAft>
                  <a:spcPts val="0"/>
                </a:spcAft>
                <a:buClrTx/>
                <a:buSzTx/>
                <a:buFontTx/>
                <a:buNone/>
                <a:tabLst/>
                <a:defRPr/>
              </a:pPr>
              <a:r>
                <a:rPr lang="en-AU" sz="800" kern="0" dirty="0">
                  <a:solidFill>
                    <a:sysClr val="windowText" lastClr="000000"/>
                  </a:solidFill>
                </a:rPr>
                <a:t>Objectives</a:t>
              </a:r>
              <a:endParaRPr kumimoji="0" lang="en-AU" sz="800" b="0" i="0" u="none" strike="noStrike" kern="0" cap="none" spc="0" normalizeH="0" baseline="0" noProof="0" dirty="0">
                <a:ln>
                  <a:noFill/>
                </a:ln>
                <a:solidFill>
                  <a:sysClr val="windowText" lastClr="000000"/>
                </a:solidFill>
                <a:effectLst/>
                <a:uLnTx/>
                <a:uFillTx/>
              </a:endParaRPr>
            </a:p>
          </p:txBody>
        </p:sp>
      </p:grpSp>
      <p:sp>
        <p:nvSpPr>
          <p:cNvPr id="280" name="AutoShape 6"/>
          <p:cNvSpPr>
            <a:spLocks noChangeArrowheads="1"/>
          </p:cNvSpPr>
          <p:nvPr/>
        </p:nvSpPr>
        <p:spPr bwMode="auto">
          <a:xfrm>
            <a:off x="8609108" y="1062215"/>
            <a:ext cx="1351781" cy="360000"/>
          </a:xfrm>
          <a:prstGeom prst="homePlate">
            <a:avLst>
              <a:gd name="adj" fmla="val 49205"/>
            </a:avLst>
          </a:prstGeom>
          <a:noFill/>
          <a:ln w="9525">
            <a:solidFill>
              <a:srgbClr val="B20838"/>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Initiation</a:t>
            </a:r>
          </a:p>
        </p:txBody>
      </p:sp>
      <p:sp>
        <p:nvSpPr>
          <p:cNvPr id="281" name="AutoShape 7"/>
          <p:cNvSpPr>
            <a:spLocks noChangeArrowheads="1"/>
          </p:cNvSpPr>
          <p:nvPr/>
        </p:nvSpPr>
        <p:spPr bwMode="auto">
          <a:xfrm>
            <a:off x="11084424" y="1062215"/>
            <a:ext cx="1351781" cy="360000"/>
          </a:xfrm>
          <a:prstGeom prst="chevron">
            <a:avLst>
              <a:gd name="adj" fmla="val 49094"/>
            </a:avLst>
          </a:prstGeom>
          <a:noFill/>
          <a:ln w="9525">
            <a:solidFill>
              <a:srgbClr val="492F92"/>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Solutions</a:t>
            </a:r>
          </a:p>
        </p:txBody>
      </p:sp>
      <p:sp>
        <p:nvSpPr>
          <p:cNvPr id="282" name="AutoShape 71"/>
          <p:cNvSpPr>
            <a:spLocks noChangeArrowheads="1"/>
          </p:cNvSpPr>
          <p:nvPr/>
        </p:nvSpPr>
        <p:spPr bwMode="auto">
          <a:xfrm>
            <a:off x="12322082" y="1062215"/>
            <a:ext cx="1350023" cy="360000"/>
          </a:xfrm>
          <a:prstGeom prst="chevron">
            <a:avLst>
              <a:gd name="adj" fmla="val 49094"/>
            </a:avLst>
          </a:prstGeom>
          <a:noFill/>
          <a:ln w="9525">
            <a:solidFill>
              <a:srgbClr val="5D9732"/>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Implementation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Planning</a:t>
            </a:r>
          </a:p>
        </p:txBody>
      </p:sp>
      <p:sp>
        <p:nvSpPr>
          <p:cNvPr id="283" name="AutoShape 74"/>
          <p:cNvSpPr>
            <a:spLocks noChangeArrowheads="1"/>
          </p:cNvSpPr>
          <p:nvPr/>
        </p:nvSpPr>
        <p:spPr bwMode="auto">
          <a:xfrm>
            <a:off x="13557982" y="1062215"/>
            <a:ext cx="1351781" cy="360000"/>
          </a:xfrm>
          <a:prstGeom prst="chevron">
            <a:avLst>
              <a:gd name="adj" fmla="val 49094"/>
            </a:avLst>
          </a:prstGeom>
          <a:noFill/>
          <a:ln w="9525">
            <a:solidFill>
              <a:srgbClr val="4E84C4"/>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Evaluation</a:t>
            </a:r>
          </a:p>
        </p:txBody>
      </p:sp>
      <p:sp>
        <p:nvSpPr>
          <p:cNvPr id="284" name="AutoShape 82"/>
          <p:cNvSpPr>
            <a:spLocks noChangeArrowheads="1"/>
          </p:cNvSpPr>
          <p:nvPr/>
        </p:nvSpPr>
        <p:spPr bwMode="auto">
          <a:xfrm>
            <a:off x="9846766" y="1062215"/>
            <a:ext cx="1351781" cy="360000"/>
          </a:xfrm>
          <a:prstGeom prst="chevron">
            <a:avLst>
              <a:gd name="adj" fmla="val 49094"/>
            </a:avLst>
          </a:prstGeom>
          <a:solidFill>
            <a:srgbClr val="00B193"/>
          </a:solidFill>
          <a:ln w="9525">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FFFFFF"/>
                </a:solidFill>
                <a:effectLst/>
                <a:uLnTx/>
                <a:uFillTx/>
                <a:latin typeface="Calibri"/>
              </a:rPr>
              <a:t>Diagnostics</a:t>
            </a:r>
          </a:p>
        </p:txBody>
      </p:sp>
      <p:sp>
        <p:nvSpPr>
          <p:cNvPr id="286" name="TextBox 285"/>
          <p:cNvSpPr txBox="1"/>
          <p:nvPr/>
        </p:nvSpPr>
        <p:spPr>
          <a:xfrm>
            <a:off x="8609108" y="828499"/>
            <a:ext cx="6331578" cy="230832"/>
          </a:xfrm>
          <a:prstGeom prst="rect">
            <a:avLst/>
          </a:prstGeom>
          <a:noFill/>
        </p:spPr>
        <p:txBody>
          <a:bodyPr wrap="square" numCol="1" spcCol="36000" rtlCol="0">
            <a:spAutoFit/>
          </a:bodyPr>
          <a:lstStyle/>
          <a:p>
            <a:pPr marL="174625"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0" i="0" u="none" strike="noStrike" kern="0" cap="none" spc="0" normalizeH="0" baseline="0" noProof="0" dirty="0">
                <a:ln>
                  <a:noFill/>
                </a:ln>
                <a:solidFill>
                  <a:sysClr val="windowText" lastClr="000000"/>
                </a:solidFill>
                <a:effectLst/>
                <a:uLnTx/>
                <a:uFillTx/>
              </a:rPr>
              <a:t>x	</a:t>
            </a:r>
            <a:r>
              <a:rPr kumimoji="0" lang="en-AU" sz="900" b="1" i="0" u="none" strike="noStrike" kern="0" cap="none" spc="0" normalizeH="0" baseline="0" noProof="0" dirty="0">
                <a:ln>
                  <a:noFill/>
                </a:ln>
                <a:solidFill>
                  <a:sysClr val="windowText" lastClr="000000"/>
                </a:solidFill>
                <a:effectLst/>
                <a:uLnTx/>
                <a:uFillTx/>
              </a:rPr>
              <a:t>x</a:t>
            </a:r>
            <a:r>
              <a:rPr kumimoji="0" lang="en-AU" sz="900" b="0" i="0" u="none" strike="noStrike" kern="0" cap="none" spc="0" normalizeH="0" baseline="0" noProof="0" dirty="0">
                <a:ln>
                  <a:noFill/>
                </a:ln>
                <a:solidFill>
                  <a:sysClr val="windowText" lastClr="000000"/>
                </a:solidFill>
                <a:effectLst/>
                <a:uLnTx/>
                <a:uFillTx/>
              </a:rPr>
              <a:t>	x	x	x	</a:t>
            </a:r>
          </a:p>
        </p:txBody>
      </p:sp>
      <p:pic>
        <p:nvPicPr>
          <p:cNvPr id="287" name="Picture 28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258" y="308455"/>
            <a:ext cx="2461935" cy="360000"/>
          </a:xfrm>
          <a:prstGeom prst="rect">
            <a:avLst/>
          </a:prstGeom>
        </p:spPr>
      </p:pic>
      <p:sp>
        <p:nvSpPr>
          <p:cNvPr id="288" name="TextBox 287"/>
          <p:cNvSpPr txBox="1"/>
          <p:nvPr/>
        </p:nvSpPr>
        <p:spPr>
          <a:xfrm>
            <a:off x="8609108" y="1440182"/>
            <a:ext cx="6331578" cy="230832"/>
          </a:xfrm>
          <a:prstGeom prst="rect">
            <a:avLst/>
          </a:prstGeom>
          <a:noFill/>
        </p:spPr>
        <p:txBody>
          <a:bodyPr wrap="square" numCol="1" spcCol="36000" rtlCol="0">
            <a:spAutoFit/>
          </a:bodyPr>
          <a:lstStyle/>
          <a:p>
            <a:pPr marL="174625"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1" i="0" u="none" strike="noStrike" kern="0" cap="none" spc="0" normalizeH="0" baseline="0" noProof="0" dirty="0">
                <a:ln>
                  <a:noFill/>
                </a:ln>
                <a:solidFill>
                  <a:sysClr val="windowText" lastClr="000000"/>
                </a:solidFill>
                <a:effectLst/>
                <a:uLnTx/>
                <a:uFillTx/>
              </a:rPr>
              <a:t>x</a:t>
            </a:r>
            <a:r>
              <a:rPr kumimoji="0" lang="en-AU" sz="900" b="0" i="0" u="none" strike="noStrike" kern="0" cap="none" spc="0" normalizeH="0" baseline="0" noProof="0" dirty="0">
                <a:ln>
                  <a:noFill/>
                </a:ln>
                <a:solidFill>
                  <a:sysClr val="windowText" lastClr="000000"/>
                </a:solidFill>
                <a:effectLst/>
                <a:uLnTx/>
                <a:uFillTx/>
              </a:rPr>
              <a:t>	x	x	x	x</a:t>
            </a:r>
          </a:p>
        </p:txBody>
      </p:sp>
      <p:sp>
        <p:nvSpPr>
          <p:cNvPr id="289" name="TextBox 288"/>
          <p:cNvSpPr txBox="1"/>
          <p:nvPr/>
        </p:nvSpPr>
        <p:spPr>
          <a:xfrm>
            <a:off x="7550724" y="815994"/>
            <a:ext cx="1273962" cy="230832"/>
          </a:xfrm>
          <a:prstGeom prst="rect">
            <a:avLst/>
          </a:prstGeom>
          <a:noFill/>
        </p:spPr>
        <p:txBody>
          <a:bodyPr wrap="square" numCol="1" spcCol="36000" rtlCol="0">
            <a:spAutoFit/>
          </a:bodyPr>
          <a:lstStyle/>
          <a:p>
            <a:pPr marL="0"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0" i="0" u="none" strike="noStrike" kern="0" cap="none" spc="0" normalizeH="0" baseline="0" noProof="0" dirty="0">
                <a:ln>
                  <a:noFill/>
                </a:ln>
                <a:solidFill>
                  <a:sysClr val="windowText" lastClr="000000"/>
                </a:solidFill>
                <a:effectLst/>
                <a:uLnTx/>
                <a:uFillTx/>
              </a:rPr>
              <a:t>Planned Dates </a:t>
            </a:r>
          </a:p>
        </p:txBody>
      </p:sp>
      <p:sp>
        <p:nvSpPr>
          <p:cNvPr id="290" name="TextBox 289"/>
          <p:cNvSpPr txBox="1"/>
          <p:nvPr/>
        </p:nvSpPr>
        <p:spPr>
          <a:xfrm>
            <a:off x="7550724" y="1440181"/>
            <a:ext cx="1273962" cy="230832"/>
          </a:xfrm>
          <a:prstGeom prst="rect">
            <a:avLst/>
          </a:prstGeom>
          <a:noFill/>
        </p:spPr>
        <p:txBody>
          <a:bodyPr wrap="square" numCol="1" spcCol="36000" rtlCol="0">
            <a:spAutoFit/>
          </a:bodyPr>
          <a:lstStyle/>
          <a:p>
            <a:pPr marL="0"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0" i="0" u="none" strike="noStrike" kern="0" cap="none" spc="0" normalizeH="0" baseline="0" noProof="0" dirty="0">
                <a:ln>
                  <a:noFill/>
                </a:ln>
                <a:solidFill>
                  <a:sysClr val="windowText" lastClr="000000"/>
                </a:solidFill>
                <a:effectLst/>
                <a:uLnTx/>
                <a:uFillTx/>
              </a:rPr>
              <a:t>Actual Dates </a:t>
            </a:r>
          </a:p>
        </p:txBody>
      </p:sp>
      <p:sp>
        <p:nvSpPr>
          <p:cNvPr id="291" name="Text Box 2"/>
          <p:cNvSpPr txBox="1">
            <a:spLocks noChangeArrowheads="1"/>
          </p:cNvSpPr>
          <p:nvPr/>
        </p:nvSpPr>
        <p:spPr bwMode="auto">
          <a:xfrm>
            <a:off x="262573" y="1218413"/>
            <a:ext cx="3600000" cy="432000"/>
          </a:xfrm>
          <a:prstGeom prst="rect">
            <a:avLst/>
          </a:prstGeom>
          <a:solidFill>
            <a:srgbClr val="58595B">
              <a:lumMod val="20000"/>
              <a:lumOff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AU" sz="800" b="1" i="0" u="none" strike="noStrike" kern="0" cap="none" spc="0" normalizeH="0" baseline="0" noProof="0" dirty="0">
                <a:ln>
                  <a:noFill/>
                </a:ln>
                <a:solidFill>
                  <a:srgbClr val="000000"/>
                </a:solidFill>
                <a:effectLst/>
                <a:uLnTx/>
                <a:uFillTx/>
                <a:latin typeface="Arial"/>
                <a:cs typeface="Arial" pitchFamily="34" charset="0"/>
              </a:rPr>
              <a:t>Current Performance:</a:t>
            </a:r>
            <a:r>
              <a:rPr kumimoji="0" lang="en-AU" sz="800" b="0" i="0" u="none" strike="noStrike" kern="0" cap="none" spc="0" normalizeH="0" baseline="0" noProof="0" dirty="0">
                <a:ln>
                  <a:noFill/>
                </a:ln>
                <a:solidFill>
                  <a:srgbClr val="000000"/>
                </a:solidFill>
                <a:effectLst/>
                <a:uLnTx/>
                <a:uFillTx/>
                <a:latin typeface="Arial"/>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5E6061"/>
              </a:solidFill>
              <a:effectLst/>
              <a:uLnTx/>
              <a:uFillTx/>
              <a:latin typeface="Arial"/>
              <a:cs typeface="Arial" pitchFamily="34" charset="0"/>
            </a:endParaRPr>
          </a:p>
        </p:txBody>
      </p:sp>
      <p:sp>
        <p:nvSpPr>
          <p:cNvPr id="292" name="Text Box 3"/>
          <p:cNvSpPr txBox="1">
            <a:spLocks noChangeArrowheads="1"/>
          </p:cNvSpPr>
          <p:nvPr/>
        </p:nvSpPr>
        <p:spPr bwMode="auto">
          <a:xfrm>
            <a:off x="262573" y="1696934"/>
            <a:ext cx="3600000" cy="432000"/>
          </a:xfrm>
          <a:prstGeom prst="rect">
            <a:avLst/>
          </a:prstGeom>
          <a:solidFill>
            <a:srgbClr val="00B193">
              <a:lumMod val="20000"/>
              <a:lumOff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AU" sz="800" b="1" i="0" u="none" strike="noStrike" kern="0" cap="none" spc="0" normalizeH="0" baseline="0" noProof="0" dirty="0">
                <a:ln>
                  <a:noFill/>
                </a:ln>
                <a:solidFill>
                  <a:srgbClr val="000000"/>
                </a:solidFill>
                <a:effectLst/>
                <a:uLnTx/>
                <a:uFillTx/>
                <a:latin typeface="Arial"/>
                <a:cs typeface="Arial" pitchFamily="34" charset="0"/>
              </a:rPr>
              <a:t>Expected Outcome:</a:t>
            </a:r>
            <a:r>
              <a:rPr kumimoji="0" lang="en-AU" sz="800" b="0" i="0" u="none" strike="noStrike" kern="0" cap="none" spc="0" normalizeH="0" baseline="0" noProof="0" dirty="0">
                <a:ln>
                  <a:noFill/>
                </a:ln>
                <a:solidFill>
                  <a:srgbClr val="000000"/>
                </a:solidFill>
                <a:effectLst/>
                <a:uLnTx/>
                <a:uFillTx/>
                <a:latin typeface="Arial"/>
                <a:cs typeface="Arial" pitchFamily="34" charset="0"/>
              </a:rPr>
              <a:t> </a:t>
            </a:r>
          </a:p>
        </p:txBody>
      </p:sp>
      <p:sp>
        <p:nvSpPr>
          <p:cNvPr id="293" name="Text Box 4"/>
          <p:cNvSpPr txBox="1">
            <a:spLocks noChangeArrowheads="1"/>
          </p:cNvSpPr>
          <p:nvPr/>
        </p:nvSpPr>
        <p:spPr bwMode="auto">
          <a:xfrm>
            <a:off x="3696969" y="1467650"/>
            <a:ext cx="3600000" cy="432000"/>
          </a:xfrm>
          <a:prstGeom prst="rect">
            <a:avLst/>
          </a:prstGeom>
          <a:solidFill>
            <a:srgbClr val="4E84C4">
              <a:lumMod val="20000"/>
              <a:lumOff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AU" sz="800" b="1" i="0" u="none" strike="noStrike" kern="0" cap="none" spc="0" normalizeH="0" baseline="0" noProof="0" dirty="0">
                <a:ln>
                  <a:noFill/>
                </a:ln>
                <a:solidFill>
                  <a:srgbClr val="000000"/>
                </a:solidFill>
                <a:effectLst/>
                <a:uLnTx/>
                <a:uFillTx/>
                <a:latin typeface="Arial"/>
                <a:cs typeface="Arial" pitchFamily="34" charset="0"/>
              </a:rPr>
              <a:t>Gap</a:t>
            </a:r>
            <a:r>
              <a:rPr kumimoji="0" lang="en-AU" sz="800" b="1" i="0" u="none" strike="noStrike" kern="0" cap="none" spc="0" normalizeH="0" baseline="0" noProof="0" dirty="0">
                <a:ln>
                  <a:noFill/>
                </a:ln>
                <a:solidFill>
                  <a:srgbClr val="5E6061"/>
                </a:solidFill>
                <a:effectLst/>
                <a:uLnTx/>
                <a:uFillTx/>
                <a:latin typeface="Arial"/>
                <a:cs typeface="Arial" pitchFamily="34" charset="0"/>
              </a:rPr>
              <a:t>:</a:t>
            </a:r>
            <a:r>
              <a:rPr kumimoji="0" lang="en-AU" sz="800" b="0" i="0" u="none" strike="noStrike" kern="0" cap="none" spc="0" normalizeH="0" baseline="0" noProof="0" dirty="0">
                <a:ln>
                  <a:noFill/>
                </a:ln>
                <a:solidFill>
                  <a:srgbClr val="5E6061"/>
                </a:solidFill>
                <a:effectLst/>
                <a:uLnTx/>
                <a:uFillTx/>
                <a:latin typeface="Arial"/>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5E6061"/>
              </a:solidFill>
              <a:effectLst/>
              <a:uLnTx/>
              <a:uFillTx/>
              <a:latin typeface="Arial"/>
              <a:cs typeface="Arial" pitchFamily="34" charset="0"/>
            </a:endParaRPr>
          </a:p>
        </p:txBody>
      </p:sp>
      <p:sp>
        <p:nvSpPr>
          <p:cNvPr id="294" name="AutoShape 5"/>
          <p:cNvSpPr>
            <a:spLocks noChangeArrowheads="1"/>
          </p:cNvSpPr>
          <p:nvPr/>
        </p:nvSpPr>
        <p:spPr bwMode="auto">
          <a:xfrm rot="5400000">
            <a:off x="3264319" y="1414459"/>
            <a:ext cx="425450" cy="571500"/>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aphicFrame>
        <p:nvGraphicFramePr>
          <p:cNvPr id="309" name="Chart 308"/>
          <p:cNvGraphicFramePr/>
          <p:nvPr>
            <p:extLst>
              <p:ext uri="{D42A27DB-BD31-4B8C-83A1-F6EECF244321}">
                <p14:modId xmlns:p14="http://schemas.microsoft.com/office/powerpoint/2010/main" val="3082156506"/>
              </p:ext>
            </p:extLst>
          </p:nvPr>
        </p:nvGraphicFramePr>
        <p:xfrm>
          <a:off x="372584" y="8011051"/>
          <a:ext cx="3400843" cy="19357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11" name="Table 310"/>
          <p:cNvGraphicFramePr>
            <a:graphicFrameLocks noGrp="1"/>
          </p:cNvGraphicFramePr>
          <p:nvPr>
            <p:extLst>
              <p:ext uri="{D42A27DB-BD31-4B8C-83A1-F6EECF244321}">
                <p14:modId xmlns:p14="http://schemas.microsoft.com/office/powerpoint/2010/main" val="1552842997"/>
              </p:ext>
            </p:extLst>
          </p:nvPr>
        </p:nvGraphicFramePr>
        <p:xfrm>
          <a:off x="7645369" y="8547100"/>
          <a:ext cx="7236001" cy="1131684"/>
        </p:xfrm>
        <a:graphic>
          <a:graphicData uri="http://schemas.openxmlformats.org/drawingml/2006/table">
            <a:tbl>
              <a:tblPr firstRow="1" bandRow="1"/>
              <a:tblGrid>
                <a:gridCol w="2465882">
                  <a:extLst>
                    <a:ext uri="{9D8B030D-6E8A-4147-A177-3AD203B41FA5}">
                      <a16:colId xmlns:a16="http://schemas.microsoft.com/office/drawing/2014/main" val="20000"/>
                    </a:ext>
                  </a:extLst>
                </a:gridCol>
                <a:gridCol w="713476">
                  <a:extLst>
                    <a:ext uri="{9D8B030D-6E8A-4147-A177-3AD203B41FA5}">
                      <a16:colId xmlns:a16="http://schemas.microsoft.com/office/drawing/2014/main" val="20001"/>
                    </a:ext>
                  </a:extLst>
                </a:gridCol>
                <a:gridCol w="800808">
                  <a:extLst>
                    <a:ext uri="{9D8B030D-6E8A-4147-A177-3AD203B41FA5}">
                      <a16:colId xmlns:a16="http://schemas.microsoft.com/office/drawing/2014/main" val="20002"/>
                    </a:ext>
                  </a:extLst>
                </a:gridCol>
                <a:gridCol w="3255835">
                  <a:extLst>
                    <a:ext uri="{9D8B030D-6E8A-4147-A177-3AD203B41FA5}">
                      <a16:colId xmlns:a16="http://schemas.microsoft.com/office/drawing/2014/main" val="20003"/>
                    </a:ext>
                  </a:extLst>
                </a:gridCol>
              </a:tblGrid>
              <a:tr h="128401">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Description</a:t>
                      </a:r>
                    </a:p>
                  </a:txBody>
                  <a:tcPr>
                    <a:lnL w="12700" cmpd="sng">
                      <a:solidFill>
                        <a:srgbClr val="FFFFFF"/>
                      </a:solidFill>
                    </a:lnL>
                    <a:lnR w="3175" cap="flat" cmpd="sng" algn="ctr">
                      <a:solidFill>
                        <a:srgbClr val="FFFFFF">
                          <a:lumMod val="95000"/>
                        </a:srgbClr>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Rating</a:t>
                      </a:r>
                    </a:p>
                  </a:txBody>
                  <a:tcPr>
                    <a:lnL w="3175" cap="flat" cmpd="sng" algn="ctr">
                      <a:solidFill>
                        <a:srgbClr val="FFFFFF">
                          <a:lumMod val="95000"/>
                        </a:srgbClr>
                      </a:solidFill>
                      <a:prstDash val="solid"/>
                      <a:round/>
                      <a:headEnd type="none" w="med" len="med"/>
                      <a:tailEnd type="none" w="med" len="med"/>
                    </a:lnL>
                    <a:lnR w="3175" cap="flat" cmpd="sng" algn="ctr">
                      <a:solidFill>
                        <a:srgbClr val="FFFFFF">
                          <a:lumMod val="95000"/>
                        </a:srgbClr>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Owner</a:t>
                      </a:r>
                    </a:p>
                  </a:txBody>
                  <a:tcPr>
                    <a:lnL w="3175" cap="flat" cmpd="sng" algn="ctr">
                      <a:solidFill>
                        <a:srgbClr val="FFFFFF">
                          <a:lumMod val="95000"/>
                        </a:srgbClr>
                      </a:solidFill>
                      <a:prstDash val="solid"/>
                      <a:round/>
                      <a:headEnd type="none" w="med" len="med"/>
                      <a:tailEnd type="none" w="med" len="med"/>
                    </a:lnL>
                    <a:lnR w="3175" cap="flat" cmpd="sng" algn="ctr">
                      <a:solidFill>
                        <a:srgbClr val="FFFFFF">
                          <a:lumMod val="95000"/>
                        </a:srgbClr>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Mitigation</a:t>
                      </a:r>
                    </a:p>
                  </a:txBody>
                  <a:tcPr>
                    <a:lnL w="3175" cap="flat" cmpd="sng" algn="ctr">
                      <a:solidFill>
                        <a:srgbClr val="FFFFFF">
                          <a:lumMod val="95000"/>
                        </a:srgbClr>
                      </a:solidFill>
                      <a:prstDash val="solid"/>
                      <a:round/>
                      <a:headEnd type="none" w="med" len="med"/>
                      <a:tailEnd type="none" w="med" len="med"/>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0610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extLst>
                  <a:ext uri="{0D108BD9-81ED-4DB2-BD59-A6C34878D82A}">
                    <a16:rowId xmlns:a16="http://schemas.microsoft.com/office/drawing/2014/main" val="10001"/>
                  </a:ext>
                </a:extLst>
              </a:tr>
              <a:tr h="30610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2"/>
                  </a:ext>
                </a:extLst>
              </a:tr>
              <a:tr h="30610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extLst>
                  <a:ext uri="{0D108BD9-81ED-4DB2-BD59-A6C34878D82A}">
                    <a16:rowId xmlns:a16="http://schemas.microsoft.com/office/drawing/2014/main" val="10003"/>
                  </a:ext>
                </a:extLst>
              </a:tr>
            </a:tbl>
          </a:graphicData>
        </a:graphic>
      </p:graphicFrame>
      <p:sp>
        <p:nvSpPr>
          <p:cNvPr id="61" name="Rectangle 60"/>
          <p:cNvSpPr/>
          <p:nvPr/>
        </p:nvSpPr>
        <p:spPr>
          <a:xfrm>
            <a:off x="92305" y="668455"/>
            <a:ext cx="1392520" cy="21544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800" b="1" i="0" u="none" strike="noStrike" kern="0" cap="none" spc="0" normalizeH="0" baseline="0" noProof="0" dirty="0">
                <a:ln>
                  <a:noFill/>
                </a:ln>
                <a:solidFill>
                  <a:sysClr val="windowText" lastClr="000000"/>
                </a:solidFill>
                <a:effectLst/>
                <a:uLnTx/>
                <a:uFillTx/>
              </a:rPr>
              <a:t>CHR DOC VERSION: 1</a:t>
            </a:r>
            <a:endParaRPr kumimoji="0" lang="en-AU" sz="800" b="0" i="0" u="none" strike="noStrike" kern="0" cap="none" spc="0" normalizeH="0" baseline="0" noProof="0" dirty="0">
              <a:ln>
                <a:noFill/>
              </a:ln>
              <a:solidFill>
                <a:sysClr val="windowText" lastClr="000000"/>
              </a:solidFill>
              <a:effectLst/>
              <a:uLnTx/>
              <a:uFillTx/>
            </a:endParaRPr>
          </a:p>
        </p:txBody>
      </p:sp>
      <p:sp>
        <p:nvSpPr>
          <p:cNvPr id="62" name="Rectangle 61"/>
          <p:cNvSpPr/>
          <p:nvPr/>
        </p:nvSpPr>
        <p:spPr>
          <a:xfrm>
            <a:off x="1266687" y="653067"/>
            <a:ext cx="1337226" cy="2308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800" b="1" i="0" u="none" strike="noStrike" kern="0" cap="none" spc="0" normalizeH="0" baseline="0" noProof="0" dirty="0">
                <a:ln>
                  <a:noFill/>
                </a:ln>
                <a:solidFill>
                  <a:sysClr val="windowText" lastClr="000000"/>
                </a:solidFill>
                <a:effectLst/>
                <a:uLnTx/>
                <a:uFillTx/>
              </a:rPr>
              <a:t>Diagnostics</a:t>
            </a:r>
            <a:r>
              <a:rPr kumimoji="0" lang="en-AU" sz="900" b="1" i="0" u="none" strike="noStrike" kern="0" cap="none" spc="0" normalizeH="0" baseline="0" noProof="0" dirty="0">
                <a:ln>
                  <a:noFill/>
                </a:ln>
                <a:solidFill>
                  <a:sysClr val="windowText" lastClr="000000"/>
                </a:solidFill>
                <a:effectLst/>
                <a:uLnTx/>
                <a:uFillTx/>
              </a:rPr>
              <a:t> Report Date:</a:t>
            </a:r>
            <a:r>
              <a:rPr kumimoji="0" lang="en-AU" sz="900" b="0" i="0" u="none" strike="noStrike" kern="0" cap="none" spc="0" normalizeH="0" baseline="0" noProof="0" dirty="0">
                <a:ln>
                  <a:noFill/>
                </a:ln>
                <a:solidFill>
                  <a:sysClr val="windowText" lastClr="000000"/>
                </a:solidFill>
                <a:effectLst/>
                <a:uLnTx/>
                <a:uFillTx/>
              </a:rPr>
              <a:t> </a:t>
            </a:r>
          </a:p>
        </p:txBody>
      </p:sp>
      <p:graphicFrame>
        <p:nvGraphicFramePr>
          <p:cNvPr id="2" name="Chart 1"/>
          <p:cNvGraphicFramePr/>
          <p:nvPr>
            <p:extLst>
              <p:ext uri="{D42A27DB-BD31-4B8C-83A1-F6EECF244321}">
                <p14:modId xmlns:p14="http://schemas.microsoft.com/office/powerpoint/2010/main" val="4290632972"/>
              </p:ext>
            </p:extLst>
          </p:nvPr>
        </p:nvGraphicFramePr>
        <p:xfrm>
          <a:off x="7647493" y="2055433"/>
          <a:ext cx="2857921" cy="197966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3238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Rectangle 3"/>
          <p:cNvSpPr>
            <a:spLocks noChangeArrowheads="1"/>
          </p:cNvSpPr>
          <p:nvPr/>
        </p:nvSpPr>
        <p:spPr bwMode="auto">
          <a:xfrm>
            <a:off x="0" y="-269272"/>
            <a:ext cx="184611" cy="538548"/>
          </a:xfrm>
          <a:prstGeom prst="rect">
            <a:avLst/>
          </a:prstGeom>
          <a:noFill/>
          <a:ln w="9525">
            <a:noFill/>
            <a:miter lim="800000"/>
            <a:headEnd/>
            <a:tailEnd/>
          </a:ln>
          <a:effectLst/>
        </p:spPr>
        <p:txBody>
          <a:bodyPr vert="horz" wrap="none" lIns="91381" tIns="45690" rIns="91381" bIns="45690" numCol="1" anchor="ctr" anchorCtr="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pic>
        <p:nvPicPr>
          <p:cNvPr id="250" name="Picture 2" descr="ACI_NSWlogo_cmyk 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59831" y="146455"/>
            <a:ext cx="1880855" cy="54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09C8D"/>
                  </a:outerShdw>
                </a:effectLst>
              </a14:hiddenEffects>
            </a:ext>
          </a:extLst>
        </p:spPr>
      </p:pic>
      <p:sp>
        <p:nvSpPr>
          <p:cNvPr id="251" name="TextBox 250"/>
          <p:cNvSpPr txBox="1"/>
          <p:nvPr/>
        </p:nvSpPr>
        <p:spPr>
          <a:xfrm>
            <a:off x="2936749" y="165657"/>
            <a:ext cx="9229121" cy="629615"/>
          </a:xfrm>
          <a:prstGeom prst="rect">
            <a:avLst/>
          </a:prstGeom>
          <a:noFill/>
        </p:spPr>
        <p:txBody>
          <a:bodyPr wrap="square" lIns="105366" tIns="52683" rIns="105366" bIns="52683" rtlCol="0" anchor="ctr" anchorCtr="0">
            <a:noAutofit/>
          </a:bodyPr>
          <a:lstStyle/>
          <a:p>
            <a:pPr marL="0" marR="0" lvl="0" indent="0" algn="ctr" defTabSz="914400" eaLnBrk="1" fontAlgn="auto" latinLnBrk="0" hangingPunct="1">
              <a:lnSpc>
                <a:spcPct val="100000"/>
              </a:lnSpc>
              <a:spcBef>
                <a:spcPts val="0"/>
              </a:spcBef>
              <a:spcAft>
                <a:spcPts val="400"/>
              </a:spcAft>
              <a:buClrTx/>
              <a:buSzTx/>
              <a:buFontTx/>
              <a:buNone/>
              <a:tabLst/>
              <a:defRPr/>
            </a:pPr>
            <a:r>
              <a:rPr kumimoji="0" lang="en-AU" sz="1800" b="1" i="0" u="none" strike="noStrike" kern="0" cap="none" spc="0" normalizeH="0" baseline="0" noProof="0" dirty="0">
                <a:ln>
                  <a:noFill/>
                </a:ln>
                <a:solidFill>
                  <a:srgbClr val="7E8082">
                    <a:lumMod val="50000"/>
                  </a:srgbClr>
                </a:solidFill>
                <a:effectLst/>
                <a:uLnTx/>
                <a:uFillTx/>
                <a:ea typeface="Arial"/>
                <a:cs typeface="Times New Roman"/>
              </a:rPr>
              <a:t>Project Title :</a:t>
            </a:r>
            <a:r>
              <a:rPr kumimoji="0" lang="en-AU" sz="1800" b="0" i="0" u="none" strike="noStrike" kern="0" cap="none" spc="0" normalizeH="0" baseline="0" noProof="0" dirty="0">
                <a:ln>
                  <a:noFill/>
                </a:ln>
                <a:solidFill>
                  <a:srgbClr val="58595B"/>
                </a:solidFill>
                <a:effectLst/>
                <a:uLnTx/>
                <a:uFillTx/>
                <a:latin typeface="Arial" pitchFamily="34" charset="0"/>
                <a:cs typeface="Arial" pitchFamily="34" charset="0"/>
              </a:rPr>
              <a:t> </a:t>
            </a:r>
            <a:endParaRPr kumimoji="0" lang="en-AU" sz="1800" b="1" i="0" u="none" strike="noStrike" kern="0" cap="none" spc="0" normalizeH="0" baseline="0" noProof="0" dirty="0">
              <a:ln>
                <a:noFill/>
              </a:ln>
              <a:solidFill>
                <a:srgbClr val="7E8082">
                  <a:lumMod val="50000"/>
                </a:srgbClr>
              </a:solidFill>
              <a:effectLst/>
              <a:uLnTx/>
              <a:uFillTx/>
              <a:ea typeface="Arial"/>
              <a:cs typeface="Times New Roman"/>
            </a:endParaRPr>
          </a:p>
          <a:p>
            <a:pPr lvl="0" algn="ctr" defTabSz="914400">
              <a:spcAft>
                <a:spcPts val="300"/>
              </a:spcAft>
              <a:defRPr/>
            </a:pPr>
            <a:r>
              <a:rPr lang="en-AU" sz="1600" b="1" kern="0" dirty="0">
                <a:solidFill>
                  <a:srgbClr val="7E8082">
                    <a:lumMod val="50000"/>
                  </a:srgbClr>
                </a:solidFill>
                <a:ea typeface="Arial"/>
                <a:cs typeface="Times New Roman"/>
              </a:rPr>
              <a:t>Facility:</a:t>
            </a:r>
            <a:r>
              <a:rPr lang="en-AU" sz="1600" kern="0" dirty="0">
                <a:solidFill>
                  <a:srgbClr val="7E8082">
                    <a:lumMod val="50000"/>
                  </a:srgbClr>
                </a:solidFill>
                <a:ea typeface="Arial"/>
                <a:cs typeface="Times New Roman"/>
              </a:rPr>
              <a:t> </a:t>
            </a:r>
          </a:p>
        </p:txBody>
      </p:sp>
      <p:graphicFrame>
        <p:nvGraphicFramePr>
          <p:cNvPr id="252" name="Table 251"/>
          <p:cNvGraphicFramePr>
            <a:graphicFrameLocks noGrp="1"/>
          </p:cNvGraphicFramePr>
          <p:nvPr>
            <p:extLst>
              <p:ext uri="{D42A27DB-BD31-4B8C-83A1-F6EECF244321}">
                <p14:modId xmlns:p14="http://schemas.microsoft.com/office/powerpoint/2010/main" val="4254089359"/>
              </p:ext>
            </p:extLst>
          </p:nvPr>
        </p:nvGraphicFramePr>
        <p:xfrm>
          <a:off x="184609" y="9975425"/>
          <a:ext cx="7272000" cy="504000"/>
        </p:xfrm>
        <a:graphic>
          <a:graphicData uri="http://schemas.openxmlformats.org/drawingml/2006/table">
            <a:tbl>
              <a:tblPr firstRow="1" bandRow="1"/>
              <a:tblGrid>
                <a:gridCol w="2424000">
                  <a:extLst>
                    <a:ext uri="{9D8B030D-6E8A-4147-A177-3AD203B41FA5}">
                      <a16:colId xmlns:a16="http://schemas.microsoft.com/office/drawing/2014/main" val="20000"/>
                    </a:ext>
                  </a:extLst>
                </a:gridCol>
                <a:gridCol w="2424000">
                  <a:extLst>
                    <a:ext uri="{9D8B030D-6E8A-4147-A177-3AD203B41FA5}">
                      <a16:colId xmlns:a16="http://schemas.microsoft.com/office/drawing/2014/main" val="20001"/>
                    </a:ext>
                  </a:extLst>
                </a:gridCol>
                <a:gridCol w="2424000">
                  <a:extLst>
                    <a:ext uri="{9D8B030D-6E8A-4147-A177-3AD203B41FA5}">
                      <a16:colId xmlns:a16="http://schemas.microsoft.com/office/drawing/2014/main" val="20002"/>
                    </a:ext>
                  </a:extLst>
                </a:gridCol>
              </a:tblGrid>
              <a:tr h="252000">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r>
                        <a:rPr lang="en-AU" sz="800" dirty="0"/>
                        <a:t>Team</a:t>
                      </a:r>
                    </a:p>
                  </a:txBody>
                  <a:tcPr marL="108018" marR="108018" marT="50921" marB="50921">
                    <a:lnL w="3175" cap="flat" cmpd="sng" algn="ctr">
                      <a:solidFill>
                        <a:srgbClr val="00B193"/>
                      </a:solidFill>
                      <a:prstDash val="solid"/>
                      <a:round/>
                      <a:headEnd type="none" w="med" len="med"/>
                      <a:tailEnd type="none" w="med" len="med"/>
                    </a:lnL>
                    <a:lnR w="12700" cmpd="sng">
                      <a:solidFill>
                        <a:srgbClr val="FFFFFF"/>
                      </a:solidFill>
                    </a:lnR>
                    <a:lnT w="3175" cap="flat" cmpd="sng" algn="ctr">
                      <a:solidFill>
                        <a:srgbClr val="00B193"/>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B193"/>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r>
                        <a:rPr lang="en-AU" sz="800" dirty="0"/>
                        <a:t>Sponsor</a:t>
                      </a:r>
                    </a:p>
                  </a:txBody>
                  <a:tcPr marL="108018" marR="108018" marT="50921" marB="50921">
                    <a:lnL w="12700" cmpd="sng">
                      <a:solidFill>
                        <a:srgbClr val="FFFFFF"/>
                      </a:solidFill>
                    </a:lnL>
                    <a:lnR w="12700" cmpd="sng">
                      <a:solidFill>
                        <a:srgbClr val="FFFFFF"/>
                      </a:solidFill>
                    </a:lnR>
                    <a:lnT w="3175" cap="flat" cmpd="sng" algn="ctr">
                      <a:solidFill>
                        <a:srgbClr val="00B193"/>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B193"/>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r>
                        <a:rPr lang="en-AU" sz="800" dirty="0"/>
                        <a:t>CHR</a:t>
                      </a:r>
                    </a:p>
                  </a:txBody>
                  <a:tcPr marL="108018" marR="108018" marT="50921" marB="50921">
                    <a:lnL w="12700" cmpd="sng">
                      <a:solidFill>
                        <a:srgbClr val="FFFFFF"/>
                      </a:solidFill>
                    </a:lnL>
                    <a:lnR w="3175" cap="flat" cmpd="sng" algn="ctr">
                      <a:solidFill>
                        <a:srgbClr val="00B193"/>
                      </a:solidFill>
                      <a:prstDash val="solid"/>
                      <a:round/>
                      <a:headEnd type="none" w="med" len="med"/>
                      <a:tailEnd type="none" w="med" len="med"/>
                    </a:lnR>
                    <a:lnT w="3175" cap="flat" cmpd="sng" algn="ctr">
                      <a:solidFill>
                        <a:srgbClr val="00B193"/>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B193"/>
                    </a:solidFill>
                  </a:tcPr>
                </a:tc>
                <a:extLst>
                  <a:ext uri="{0D108BD9-81ED-4DB2-BD59-A6C34878D82A}">
                    <a16:rowId xmlns:a16="http://schemas.microsoft.com/office/drawing/2014/main" val="10000"/>
                  </a:ext>
                </a:extLst>
              </a:tr>
              <a:tr h="252000">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marL="108018" marR="108018" marT="50921" marB="50921">
                    <a:lnL w="3175" cap="flat" cmpd="sng" algn="ctr">
                      <a:solidFill>
                        <a:srgbClr val="00B193"/>
                      </a:solidFill>
                      <a:prstDash val="solid"/>
                      <a:round/>
                      <a:headEnd type="none" w="med" len="med"/>
                      <a:tailEnd type="none" w="med" len="med"/>
                    </a:lnL>
                    <a:lnR w="12700" cmpd="sng">
                      <a:solidFill>
                        <a:srgbClr val="FFFFFF"/>
                      </a:solidFill>
                    </a:lnR>
                    <a:lnT w="38100" cmpd="sng">
                      <a:solidFill>
                        <a:srgbClr val="FFFFFF"/>
                      </a:solidFill>
                    </a:lnT>
                    <a:lnB w="3175" cap="flat" cmpd="sng" algn="ctr">
                      <a:solidFill>
                        <a:srgbClr val="00B193"/>
                      </a:solidFill>
                      <a:prstDash val="solid"/>
                      <a:round/>
                      <a:headEnd type="none" w="med" len="med"/>
                      <a:tailEnd type="none" w="med" len="med"/>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marL="108018" marR="108018" marT="50921" marB="50921">
                    <a:lnL w="12700" cmpd="sng">
                      <a:solidFill>
                        <a:srgbClr val="FFFFFF"/>
                      </a:solidFill>
                    </a:lnL>
                    <a:lnR w="12700" cmpd="sng">
                      <a:solidFill>
                        <a:srgbClr val="FFFFFF"/>
                      </a:solidFill>
                    </a:lnR>
                    <a:lnT w="38100" cmpd="sng">
                      <a:solidFill>
                        <a:srgbClr val="FFFFFF"/>
                      </a:solidFill>
                    </a:lnT>
                    <a:lnB w="3175" cap="flat" cmpd="sng" algn="ctr">
                      <a:solidFill>
                        <a:srgbClr val="00B193"/>
                      </a:solidFill>
                      <a:prstDash val="solid"/>
                      <a:round/>
                      <a:headEnd type="none" w="med" len="med"/>
                      <a:tailEnd type="none" w="med" len="med"/>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marL="108018" marR="108018" marT="50921" marB="50921">
                    <a:lnL w="12700" cmpd="sng">
                      <a:solidFill>
                        <a:srgbClr val="FFFFFF"/>
                      </a:solidFill>
                    </a:lnL>
                    <a:lnR w="3175" cap="flat" cmpd="sng" algn="ctr">
                      <a:solidFill>
                        <a:srgbClr val="00B193"/>
                      </a:solidFill>
                      <a:prstDash val="solid"/>
                      <a:round/>
                      <a:headEnd type="none" w="med" len="med"/>
                      <a:tailEnd type="none" w="med" len="med"/>
                    </a:lnR>
                    <a:lnT w="38100" cmpd="sng">
                      <a:solidFill>
                        <a:srgbClr val="FFFFFF"/>
                      </a:solidFill>
                    </a:lnT>
                    <a:lnB w="3175" cap="flat" cmpd="sng" algn="ctr">
                      <a:solidFill>
                        <a:srgbClr val="00B193"/>
                      </a:solidFill>
                      <a:prstDash val="solid"/>
                      <a:round/>
                      <a:headEnd type="none" w="med" len="med"/>
                      <a:tailEnd type="none" w="med" len="med"/>
                    </a:lnB>
                    <a:lnTlToBr w="12700" cmpd="sng">
                      <a:noFill/>
                      <a:prstDash val="solid"/>
                    </a:lnTlToBr>
                    <a:lnBlToTr w="12700" cmpd="sng">
                      <a:noFill/>
                      <a:prstDash val="solid"/>
                    </a:lnBlToTr>
                    <a:solidFill>
                      <a:srgbClr val="00B193">
                        <a:tint val="40000"/>
                      </a:srgbClr>
                    </a:solidFill>
                  </a:tcPr>
                </a:tc>
                <a:extLst>
                  <a:ext uri="{0D108BD9-81ED-4DB2-BD59-A6C34878D82A}">
                    <a16:rowId xmlns:a16="http://schemas.microsoft.com/office/drawing/2014/main" val="10001"/>
                  </a:ext>
                </a:extLst>
              </a:tr>
            </a:tbl>
          </a:graphicData>
        </a:graphic>
      </p:graphicFrame>
      <p:graphicFrame>
        <p:nvGraphicFramePr>
          <p:cNvPr id="253" name="Table 252"/>
          <p:cNvGraphicFramePr>
            <a:graphicFrameLocks noGrp="1"/>
          </p:cNvGraphicFramePr>
          <p:nvPr>
            <p:extLst>
              <p:ext uri="{D42A27DB-BD31-4B8C-83A1-F6EECF244321}">
                <p14:modId xmlns:p14="http://schemas.microsoft.com/office/powerpoint/2010/main" val="2298519831"/>
              </p:ext>
            </p:extLst>
          </p:nvPr>
        </p:nvGraphicFramePr>
        <p:xfrm>
          <a:off x="7643305" y="7749601"/>
          <a:ext cx="7236000" cy="575912"/>
        </p:xfrm>
        <a:graphic>
          <a:graphicData uri="http://schemas.openxmlformats.org/drawingml/2006/table">
            <a:tbl>
              <a:tblPr/>
              <a:tblGrid>
                <a:gridCol w="1809000">
                  <a:extLst>
                    <a:ext uri="{9D8B030D-6E8A-4147-A177-3AD203B41FA5}">
                      <a16:colId xmlns:a16="http://schemas.microsoft.com/office/drawing/2014/main" val="20000"/>
                    </a:ext>
                  </a:extLst>
                </a:gridCol>
                <a:gridCol w="1809000">
                  <a:extLst>
                    <a:ext uri="{9D8B030D-6E8A-4147-A177-3AD203B41FA5}">
                      <a16:colId xmlns:a16="http://schemas.microsoft.com/office/drawing/2014/main" val="20001"/>
                    </a:ext>
                  </a:extLst>
                </a:gridCol>
                <a:gridCol w="1809000">
                  <a:extLst>
                    <a:ext uri="{9D8B030D-6E8A-4147-A177-3AD203B41FA5}">
                      <a16:colId xmlns:a16="http://schemas.microsoft.com/office/drawing/2014/main" val="20002"/>
                    </a:ext>
                  </a:extLst>
                </a:gridCol>
                <a:gridCol w="1809000">
                  <a:extLst>
                    <a:ext uri="{9D8B030D-6E8A-4147-A177-3AD203B41FA5}">
                      <a16:colId xmlns:a16="http://schemas.microsoft.com/office/drawing/2014/main" val="20003"/>
                    </a:ext>
                  </a:extLst>
                </a:gridCol>
              </a:tblGrid>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r>
                        <a:rPr lang="en-AU" sz="800" dirty="0">
                          <a:effectLst/>
                          <a:latin typeface="+mn-lt"/>
                          <a:ea typeface="Times New Roman"/>
                        </a:rPr>
                        <a:t>Data analysis</a:t>
                      </a: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r>
                        <a:rPr lang="en-AU" sz="800" dirty="0">
                          <a:effectLst/>
                          <a:latin typeface="+mn-lt"/>
                          <a:ea typeface="Times New Roman"/>
                        </a:rPr>
                        <a:t>Process Mapping</a:t>
                      </a: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r>
                        <a:rPr lang="en-AU" sz="800" dirty="0">
                          <a:effectLst/>
                          <a:latin typeface="+mn-lt"/>
                          <a:ea typeface="Times New Roman"/>
                        </a:rPr>
                        <a:t>Patients</a:t>
                      </a:r>
                      <a:r>
                        <a:rPr lang="en-AU" sz="800" baseline="0" dirty="0">
                          <a:effectLst/>
                          <a:latin typeface="+mn-lt"/>
                          <a:ea typeface="Times New Roman"/>
                        </a:rPr>
                        <a:t> interviews</a:t>
                      </a: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0"/>
                  </a:ext>
                </a:extLst>
              </a:tr>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1"/>
                  </a:ext>
                </a:extLst>
              </a:tr>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2"/>
                  </a:ext>
                </a:extLst>
              </a:tr>
              <a:tr h="14397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a:spcAft>
                          <a:spcPts val="0"/>
                        </a:spcAft>
                      </a:pPr>
                      <a:endParaRPr lang="en-AU" sz="800" dirty="0">
                        <a:effectLst/>
                        <a:latin typeface="+mn-lt"/>
                        <a:ea typeface="Times New Roman"/>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3"/>
                  </a:ext>
                </a:extLst>
              </a:tr>
            </a:tbl>
          </a:graphicData>
        </a:graphic>
      </p:graphicFrame>
      <p:grpSp>
        <p:nvGrpSpPr>
          <p:cNvPr id="254" name="Group 253"/>
          <p:cNvGrpSpPr/>
          <p:nvPr/>
        </p:nvGrpSpPr>
        <p:grpSpPr>
          <a:xfrm>
            <a:off x="7606780" y="4079461"/>
            <a:ext cx="7290000" cy="3420000"/>
            <a:chOff x="310132" y="1010928"/>
            <a:chExt cx="6060563" cy="2422079"/>
          </a:xfrm>
        </p:grpSpPr>
        <p:sp>
          <p:nvSpPr>
            <p:cNvPr id="255" name="Rectangle 254"/>
            <p:cNvSpPr/>
            <p:nvPr/>
          </p:nvSpPr>
          <p:spPr>
            <a:xfrm>
              <a:off x="310133" y="1010928"/>
              <a:ext cx="6060562" cy="172566"/>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Key Findings</a:t>
              </a:r>
            </a:p>
          </p:txBody>
        </p:sp>
        <p:sp>
          <p:nvSpPr>
            <p:cNvPr id="256" name="Rectangle 255"/>
            <p:cNvSpPr/>
            <p:nvPr/>
          </p:nvSpPr>
          <p:spPr>
            <a:xfrm>
              <a:off x="310132" y="1010928"/>
              <a:ext cx="6060562" cy="2422079"/>
            </a:xfrm>
            <a:prstGeom prst="rect">
              <a:avLst/>
            </a:prstGeom>
            <a:ln w="9525">
              <a:solidFill>
                <a:srgbClr val="00B193"/>
              </a:solidFill>
            </a:ln>
          </p:spPr>
          <p:txBody>
            <a:bodyPr wrap="square" lIns="0" tIns="0" rIns="0" bIns="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p:txBody>
        </p:sp>
      </p:grpSp>
      <p:graphicFrame>
        <p:nvGraphicFramePr>
          <p:cNvPr id="257" name="Table 256"/>
          <p:cNvGraphicFramePr>
            <a:graphicFrameLocks noGrp="1"/>
          </p:cNvGraphicFramePr>
          <p:nvPr>
            <p:extLst>
              <p:ext uri="{D42A27DB-BD31-4B8C-83A1-F6EECF244321}">
                <p14:modId xmlns:p14="http://schemas.microsoft.com/office/powerpoint/2010/main" val="1168683608"/>
              </p:ext>
            </p:extLst>
          </p:nvPr>
        </p:nvGraphicFramePr>
        <p:xfrm>
          <a:off x="7624797" y="4373393"/>
          <a:ext cx="7268280" cy="2528932"/>
        </p:xfrm>
        <a:graphic>
          <a:graphicData uri="http://schemas.openxmlformats.org/drawingml/2006/table">
            <a:tbl>
              <a:tblPr firstRow="1" bandRow="1"/>
              <a:tblGrid>
                <a:gridCol w="1141627">
                  <a:extLst>
                    <a:ext uri="{9D8B030D-6E8A-4147-A177-3AD203B41FA5}">
                      <a16:colId xmlns:a16="http://schemas.microsoft.com/office/drawing/2014/main" val="20000"/>
                    </a:ext>
                  </a:extLst>
                </a:gridCol>
                <a:gridCol w="938563">
                  <a:extLst>
                    <a:ext uri="{9D8B030D-6E8A-4147-A177-3AD203B41FA5}">
                      <a16:colId xmlns:a16="http://schemas.microsoft.com/office/drawing/2014/main" val="20001"/>
                    </a:ext>
                  </a:extLst>
                </a:gridCol>
                <a:gridCol w="294675">
                  <a:extLst>
                    <a:ext uri="{9D8B030D-6E8A-4147-A177-3AD203B41FA5}">
                      <a16:colId xmlns:a16="http://schemas.microsoft.com/office/drawing/2014/main" val="20002"/>
                    </a:ext>
                  </a:extLst>
                </a:gridCol>
                <a:gridCol w="33528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397615">
                  <a:extLst>
                    <a:ext uri="{9D8B030D-6E8A-4147-A177-3AD203B41FA5}">
                      <a16:colId xmlns:a16="http://schemas.microsoft.com/office/drawing/2014/main" val="20005"/>
                    </a:ext>
                  </a:extLst>
                </a:gridCol>
              </a:tblGrid>
              <a:tr h="208132">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Issue / Focus Area</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Measure</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dirty="0">
                          <a:solidFill>
                            <a:schemeClr val="accent2"/>
                          </a:solidFill>
                        </a:rPr>
                        <a:t>Root cause analysis</a:t>
                      </a: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algn="ctr"/>
                      <a:r>
                        <a:rPr lang="en-AU" sz="800" baseline="0" dirty="0">
                          <a:solidFill>
                            <a:schemeClr val="accent2"/>
                          </a:solidFill>
                        </a:rPr>
                        <a:t>Impact</a:t>
                      </a:r>
                      <a:endParaRPr lang="en-AU" sz="800" dirty="0">
                        <a:solidFill>
                          <a:schemeClr val="accent2"/>
                        </a:solidFill>
                      </a:endParaRPr>
                    </a:p>
                  </a:txBody>
                  <a:tcP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AU" sz="800" b="1" dirty="0">
                          <a:solidFill>
                            <a:schemeClr val="accent2"/>
                          </a:solidFill>
                        </a:rPr>
                        <a:t>Priority</a:t>
                      </a:r>
                    </a:p>
                  </a:txBody>
                  <a:tcPr marL="0" marR="0" marT="0"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99572">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1200" b="0" i="0" u="none" strike="noStrike" dirty="0">
                        <a:solidFill>
                          <a:schemeClr val="accent1"/>
                        </a:solidFill>
                        <a:effectLst/>
                        <a:latin typeface="Wingdings"/>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1200" b="0" i="0" u="none" strike="noStrike" dirty="0">
                        <a:solidFill>
                          <a:srgbClr val="FF0000"/>
                        </a:solidFill>
                        <a:effectLst/>
                        <a:latin typeface="Wingdings"/>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1200" b="0" i="0" u="none" strike="noStrike" dirty="0">
                        <a:solidFill>
                          <a:srgbClr val="FF0000"/>
                        </a:solidFill>
                        <a:effectLst/>
                        <a:latin typeface="Wingdings"/>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vMerge="1">
                  <a:txBody>
                    <a:bodyPr/>
                    <a:lstStyle/>
                    <a:p>
                      <a:endParaRPr lang="en-AU"/>
                    </a:p>
                  </a:txBody>
                  <a:tcPr/>
                </a:tc>
                <a:tc vMerge="1">
                  <a:txBody>
                    <a:bodyPr/>
                    <a:lstStyle/>
                    <a:p>
                      <a:endParaRPr lang="en-AU"/>
                    </a:p>
                  </a:txBody>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ctr"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pPr algn="l" fontAlgn="ctr"/>
                      <a:endParaRPr lang="en-AU" sz="800" b="0" i="0" u="none" strike="noStrike" dirty="0">
                        <a:effectLst/>
                        <a:latin typeface="Arial"/>
                      </a:endParaRPr>
                    </a:p>
                  </a:txBody>
                  <a:tcPr marL="9525" marR="9525" marT="9525" marB="0"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AU" sz="800" dirty="0"/>
                    </a:p>
                  </a:txBody>
                  <a:tcPr anchor="ctr">
                    <a:lnL w="12700" cap="flat" cmpd="sng" algn="ctr">
                      <a:solidFill>
                        <a:srgbClr val="5E6061"/>
                      </a:solidFill>
                      <a:prstDash val="solid"/>
                      <a:round/>
                      <a:headEnd type="none" w="med" len="med"/>
                      <a:tailEnd type="none" w="med" len="med"/>
                    </a:lnL>
                    <a:lnR w="12700" cap="flat" cmpd="sng" algn="ctr">
                      <a:solidFill>
                        <a:srgbClr val="5E6061"/>
                      </a:solidFill>
                      <a:prstDash val="solid"/>
                      <a:round/>
                      <a:headEnd type="none" w="med" len="med"/>
                      <a:tailEnd type="none" w="med" len="med"/>
                    </a:lnR>
                    <a:lnT w="12700" cap="flat" cmpd="sng" algn="ctr">
                      <a:solidFill>
                        <a:srgbClr val="5E6061"/>
                      </a:solidFill>
                      <a:prstDash val="solid"/>
                      <a:round/>
                      <a:headEnd type="none" w="med" len="med"/>
                      <a:tailEnd type="none" w="med" len="med"/>
                    </a:lnT>
                    <a:lnB w="12700" cap="flat" cmpd="sng" algn="ctr">
                      <a:solidFill>
                        <a:srgbClr val="5E60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grpSp>
        <p:nvGrpSpPr>
          <p:cNvPr id="258" name="Group 257"/>
          <p:cNvGrpSpPr/>
          <p:nvPr/>
        </p:nvGrpSpPr>
        <p:grpSpPr>
          <a:xfrm>
            <a:off x="184609" y="2808251"/>
            <a:ext cx="7272000" cy="7162457"/>
            <a:chOff x="184611" y="2716575"/>
            <a:chExt cx="6776181" cy="8200227"/>
          </a:xfrm>
        </p:grpSpPr>
        <p:sp>
          <p:nvSpPr>
            <p:cNvPr id="259" name="Rectangle 258"/>
            <p:cNvSpPr/>
            <p:nvPr/>
          </p:nvSpPr>
          <p:spPr>
            <a:xfrm>
              <a:off x="184611" y="2716575"/>
              <a:ext cx="6774328" cy="288512"/>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Case for Change and Key Diagnostic Data </a:t>
              </a:r>
            </a:p>
          </p:txBody>
        </p:sp>
        <p:sp>
          <p:nvSpPr>
            <p:cNvPr id="260" name="Rectangle 259"/>
            <p:cNvSpPr/>
            <p:nvPr/>
          </p:nvSpPr>
          <p:spPr>
            <a:xfrm>
              <a:off x="185592" y="2729368"/>
              <a:ext cx="6775200" cy="8187434"/>
            </a:xfrm>
            <a:prstGeom prst="rect">
              <a:avLst/>
            </a:prstGeom>
            <a:ln w="9525">
              <a:solidFill>
                <a:srgbClr val="00B193"/>
              </a:solidFill>
            </a:ln>
          </p:spPr>
          <p:txBody>
            <a:bodyPr wrap="square" lIns="72000" tIns="288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p:txBody>
        </p:sp>
      </p:grpSp>
      <p:grpSp>
        <p:nvGrpSpPr>
          <p:cNvPr id="261" name="Group 260"/>
          <p:cNvGrpSpPr/>
          <p:nvPr/>
        </p:nvGrpSpPr>
        <p:grpSpPr>
          <a:xfrm>
            <a:off x="7616305" y="7480300"/>
            <a:ext cx="7290000" cy="832211"/>
            <a:chOff x="182622" y="5376541"/>
            <a:chExt cx="6815747" cy="889043"/>
          </a:xfrm>
        </p:grpSpPr>
        <p:sp>
          <p:nvSpPr>
            <p:cNvPr id="262" name="Rectangle 261"/>
            <p:cNvSpPr/>
            <p:nvPr/>
          </p:nvSpPr>
          <p:spPr>
            <a:xfrm>
              <a:off x="182622" y="5376541"/>
              <a:ext cx="6815747" cy="270002"/>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Diagnostic Activities</a:t>
              </a:r>
            </a:p>
          </p:txBody>
        </p:sp>
        <p:sp>
          <p:nvSpPr>
            <p:cNvPr id="263" name="Rectangle 262"/>
            <p:cNvSpPr/>
            <p:nvPr/>
          </p:nvSpPr>
          <p:spPr>
            <a:xfrm>
              <a:off x="185591" y="5646542"/>
              <a:ext cx="6803874" cy="619042"/>
            </a:xfrm>
            <a:prstGeom prst="rect">
              <a:avLst/>
            </a:prstGeom>
            <a:ln w="9525">
              <a:solidFill>
                <a:srgbClr val="00B193"/>
              </a:solidFill>
            </a:ln>
          </p:spPr>
          <p:txBody>
            <a:bodyPr wrap="square" lIns="72000" tIns="72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ysClr val="windowText" lastClr="000000"/>
                  </a:solidFill>
                  <a:effectLst/>
                  <a:uLnTx/>
                  <a:uFillTx/>
                </a:rPr>
                <a:t> </a:t>
              </a:r>
            </a:p>
          </p:txBody>
        </p:sp>
      </p:grpSp>
      <p:grpSp>
        <p:nvGrpSpPr>
          <p:cNvPr id="264" name="Group 263"/>
          <p:cNvGrpSpPr/>
          <p:nvPr/>
        </p:nvGrpSpPr>
        <p:grpSpPr>
          <a:xfrm>
            <a:off x="7611553" y="1701697"/>
            <a:ext cx="7299243" cy="2376000"/>
            <a:chOff x="183456" y="7038689"/>
            <a:chExt cx="7299243" cy="1945814"/>
          </a:xfrm>
        </p:grpSpPr>
        <p:sp>
          <p:nvSpPr>
            <p:cNvPr id="265" name="Rectangle 264"/>
            <p:cNvSpPr/>
            <p:nvPr/>
          </p:nvSpPr>
          <p:spPr>
            <a:xfrm>
              <a:off x="183456" y="7038689"/>
              <a:ext cx="7290000" cy="1945814"/>
            </a:xfrm>
            <a:prstGeom prst="rect">
              <a:avLst/>
            </a:prstGeom>
            <a:ln w="9525">
              <a:solidFill>
                <a:srgbClr val="00B193"/>
              </a:solidFill>
            </a:ln>
          </p:spPr>
          <p:txBody>
            <a:bodyPr wrap="square" lIns="72000" tIns="288000" rIns="72000" bIns="72000" numCol="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00000"/>
                </a:solidFill>
                <a:effectLst/>
                <a:uLnTx/>
                <a:uFillTx/>
              </a:endParaRPr>
            </a:p>
          </p:txBody>
        </p:sp>
        <p:grpSp>
          <p:nvGrpSpPr>
            <p:cNvPr id="266" name="Group 265"/>
            <p:cNvGrpSpPr/>
            <p:nvPr/>
          </p:nvGrpSpPr>
          <p:grpSpPr>
            <a:xfrm>
              <a:off x="189600" y="7038693"/>
              <a:ext cx="7293099" cy="751184"/>
              <a:chOff x="189259" y="7097501"/>
              <a:chExt cx="6793984" cy="573735"/>
            </a:xfrm>
          </p:grpSpPr>
          <p:sp>
            <p:nvSpPr>
              <p:cNvPr id="267" name="Rectangle 266"/>
              <p:cNvSpPr/>
              <p:nvPr/>
            </p:nvSpPr>
            <p:spPr>
              <a:xfrm>
                <a:off x="189259" y="7097501"/>
                <a:ext cx="6791097" cy="157623"/>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a:t>
                </a:r>
                <a:r>
                  <a:rPr kumimoji="0" lang="en-AU" sz="1200" b="1"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Key Messages</a:t>
                </a:r>
              </a:p>
            </p:txBody>
          </p:sp>
          <p:sp>
            <p:nvSpPr>
              <p:cNvPr id="268" name="TextBox 267"/>
              <p:cNvSpPr txBox="1"/>
              <p:nvPr/>
            </p:nvSpPr>
            <p:spPr>
              <a:xfrm>
                <a:off x="4426170" y="7228461"/>
                <a:ext cx="2557073" cy="442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a:ln>
                      <a:noFill/>
                    </a:ln>
                    <a:solidFill>
                      <a:srgbClr val="00B193"/>
                    </a:solidFill>
                    <a:effectLst/>
                    <a:uLnTx/>
                    <a:uFillTx/>
                  </a:rPr>
                  <a:t>Stakeholders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00000"/>
                  </a:solidFill>
                  <a:effectLst/>
                  <a:uLnTx/>
                  <a:uFillTx/>
                </a:endParaRPr>
              </a:p>
            </p:txBody>
          </p:sp>
          <p:sp>
            <p:nvSpPr>
              <p:cNvPr id="269" name="TextBox 268"/>
              <p:cNvSpPr txBox="1"/>
              <p:nvPr/>
            </p:nvSpPr>
            <p:spPr>
              <a:xfrm>
                <a:off x="208249" y="7232609"/>
                <a:ext cx="4187544" cy="17184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a:ln>
                      <a:noFill/>
                    </a:ln>
                    <a:solidFill>
                      <a:srgbClr val="00B193"/>
                    </a:solidFill>
                    <a:effectLst/>
                    <a:uLnTx/>
                    <a:uFillTx/>
                  </a:rPr>
                  <a:t>Patients</a:t>
                </a:r>
                <a:endParaRPr kumimoji="0" lang="en-AU" sz="1200" b="0" i="0" u="none" strike="noStrike" kern="0" cap="none" spc="0" normalizeH="0" baseline="0" noProof="0" dirty="0">
                  <a:ln>
                    <a:noFill/>
                  </a:ln>
                  <a:solidFill>
                    <a:srgbClr val="000000"/>
                  </a:solidFill>
                  <a:effectLst/>
                  <a:uLnTx/>
                  <a:uFillTx/>
                </a:endParaRPr>
              </a:p>
            </p:txBody>
          </p:sp>
        </p:grpSp>
      </p:grpSp>
      <p:grpSp>
        <p:nvGrpSpPr>
          <p:cNvPr id="271" name="Group 270"/>
          <p:cNvGrpSpPr/>
          <p:nvPr/>
        </p:nvGrpSpPr>
        <p:grpSpPr>
          <a:xfrm>
            <a:off x="7616305" y="8312511"/>
            <a:ext cx="7292065" cy="1512000"/>
            <a:chOff x="7647694" y="8324408"/>
            <a:chExt cx="7292065" cy="1326360"/>
          </a:xfrm>
        </p:grpSpPr>
        <p:sp>
          <p:nvSpPr>
            <p:cNvPr id="272" name="Rectangle 271"/>
            <p:cNvSpPr/>
            <p:nvPr/>
          </p:nvSpPr>
          <p:spPr>
            <a:xfrm>
              <a:off x="7647694" y="8324408"/>
              <a:ext cx="7290000" cy="235961"/>
            </a:xfrm>
            <a:prstGeom prst="rect">
              <a:avLst/>
            </a:prstGeom>
            <a:solidFill>
              <a:srgbClr val="00B193"/>
            </a:solidFill>
            <a:ln w="9525" cap="flat" cmpd="sng" algn="ctr">
              <a:solidFill>
                <a:srgbClr val="00B193"/>
              </a:solid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Project Risks and Issues</a:t>
              </a:r>
            </a:p>
          </p:txBody>
        </p:sp>
        <p:sp>
          <p:nvSpPr>
            <p:cNvPr id="273" name="Rectangle 272"/>
            <p:cNvSpPr/>
            <p:nvPr/>
          </p:nvSpPr>
          <p:spPr>
            <a:xfrm>
              <a:off x="7649759" y="8324408"/>
              <a:ext cx="7290000" cy="1326360"/>
            </a:xfrm>
            <a:prstGeom prst="rect">
              <a:avLst/>
            </a:prstGeom>
            <a:ln w="9525">
              <a:solidFill>
                <a:srgbClr val="00B193"/>
              </a:solidFill>
            </a:ln>
          </p:spPr>
          <p:txBody>
            <a:bodyPr wrap="square" lIns="72000" tIns="72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0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200" b="0" i="0" u="none" strike="noStrike" kern="0" cap="none" spc="0" normalizeH="0" baseline="0" noProof="0" dirty="0">
                <a:ln>
                  <a:noFill/>
                </a:ln>
                <a:solidFill>
                  <a:sysClr val="windowText" lastClr="000000"/>
                </a:solidFill>
                <a:effectLst/>
                <a:uLnTx/>
                <a:uFillTx/>
              </a:endParaRPr>
            </a:p>
          </p:txBody>
        </p:sp>
      </p:grpSp>
      <p:grpSp>
        <p:nvGrpSpPr>
          <p:cNvPr id="274" name="Group 273"/>
          <p:cNvGrpSpPr/>
          <p:nvPr/>
        </p:nvGrpSpPr>
        <p:grpSpPr>
          <a:xfrm>
            <a:off x="7617420" y="9820779"/>
            <a:ext cx="7297295" cy="611876"/>
            <a:chOff x="7634606" y="9782178"/>
            <a:chExt cx="7297295" cy="611876"/>
          </a:xfrm>
        </p:grpSpPr>
        <p:sp>
          <p:nvSpPr>
            <p:cNvPr id="275" name="Rectangle 274"/>
            <p:cNvSpPr/>
            <p:nvPr/>
          </p:nvSpPr>
          <p:spPr>
            <a:xfrm>
              <a:off x="7641901" y="9782178"/>
              <a:ext cx="7290000" cy="252000"/>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Variance to Scope</a:t>
              </a:r>
            </a:p>
          </p:txBody>
        </p:sp>
        <p:sp>
          <p:nvSpPr>
            <p:cNvPr id="276" name="Rectangle 275"/>
            <p:cNvSpPr/>
            <p:nvPr/>
          </p:nvSpPr>
          <p:spPr>
            <a:xfrm>
              <a:off x="7634606" y="9798019"/>
              <a:ext cx="7290000" cy="596035"/>
            </a:xfrm>
            <a:prstGeom prst="rect">
              <a:avLst/>
            </a:prstGeom>
            <a:ln w="9525">
              <a:solidFill>
                <a:srgbClr val="00B193"/>
              </a:solidFill>
            </a:ln>
          </p:spPr>
          <p:txBody>
            <a:bodyPr wrap="square" lIns="72000" tIns="288000" rIns="72000" bIns="7200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p:txBody>
        </p:sp>
      </p:grpSp>
      <p:grpSp>
        <p:nvGrpSpPr>
          <p:cNvPr id="277" name="Group 276"/>
          <p:cNvGrpSpPr/>
          <p:nvPr/>
        </p:nvGrpSpPr>
        <p:grpSpPr>
          <a:xfrm>
            <a:off x="184609" y="886373"/>
            <a:ext cx="7272000" cy="1921877"/>
            <a:chOff x="-207625" y="1800058"/>
            <a:chExt cx="6003557" cy="1535248"/>
          </a:xfrm>
        </p:grpSpPr>
        <p:sp>
          <p:nvSpPr>
            <p:cNvPr id="278" name="Rectangle 277"/>
            <p:cNvSpPr/>
            <p:nvPr/>
          </p:nvSpPr>
          <p:spPr>
            <a:xfrm>
              <a:off x="-207625" y="1800059"/>
              <a:ext cx="6003557" cy="242423"/>
            </a:xfrm>
            <a:prstGeom prst="rect">
              <a:avLst/>
            </a:prstGeom>
            <a:solidFill>
              <a:srgbClr val="00B193"/>
            </a:solidFill>
            <a:ln w="25400" cap="flat" cmpd="sng" algn="ctr">
              <a:noFill/>
              <a:prstDash val="solid"/>
            </a:ln>
            <a:effectLst/>
          </p:spPr>
          <p:txBody>
            <a:bodyPr lIns="124947" tIns="93665" rIns="59321" bIns="9366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srgbClr val="FFFFFF"/>
                  </a:solidFill>
                  <a:effectLst/>
                  <a:uLnTx/>
                  <a:uFillTx/>
                  <a:latin typeface="Arial"/>
                  <a:sym typeface="Wingdings"/>
                </a:rPr>
                <a:t></a:t>
              </a:r>
              <a:r>
                <a:rPr kumimoji="0" lang="en-AU" sz="1400" b="1" i="0" u="none" strike="noStrike" kern="0" cap="none" spc="0" normalizeH="0" baseline="0" noProof="0" dirty="0">
                  <a:ln>
                    <a:noFill/>
                  </a:ln>
                  <a:solidFill>
                    <a:srgbClr val="FFFFFF"/>
                  </a:solidFill>
                  <a:effectLst/>
                  <a:uLnTx/>
                  <a:uFillTx/>
                  <a:latin typeface="Arial"/>
                  <a:sym typeface="Wingdings"/>
                </a:rPr>
                <a:t> </a:t>
              </a:r>
              <a:r>
                <a:rPr kumimoji="0" lang="en-AU" sz="1200" b="1" i="0" u="none" strike="noStrike" kern="0" cap="none" spc="0" normalizeH="0" baseline="0" noProof="0" dirty="0">
                  <a:ln>
                    <a:noFill/>
                  </a:ln>
                  <a:solidFill>
                    <a:srgbClr val="FFFFFF"/>
                  </a:solidFill>
                  <a:effectLst/>
                  <a:uLnTx/>
                  <a:uFillTx/>
                  <a:latin typeface="Arial"/>
                </a:rPr>
                <a:t>Goal and Objective</a:t>
              </a:r>
            </a:p>
          </p:txBody>
        </p:sp>
        <p:sp>
          <p:nvSpPr>
            <p:cNvPr id="279" name="Rectangle 278"/>
            <p:cNvSpPr/>
            <p:nvPr/>
          </p:nvSpPr>
          <p:spPr>
            <a:xfrm>
              <a:off x="-207625" y="1800058"/>
              <a:ext cx="6003557" cy="1535248"/>
            </a:xfrm>
            <a:prstGeom prst="rect">
              <a:avLst/>
            </a:prstGeom>
            <a:ln w="12700">
              <a:solidFill>
                <a:srgbClr val="00B193"/>
              </a:solidFill>
            </a:ln>
          </p:spPr>
          <p:txBody>
            <a:bodyPr wrap="square" lIns="72000" tIns="288000" rIns="72000" bIns="72000">
              <a:noAutofit/>
            </a:bodyPr>
            <a:lstStyle/>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endParaRPr lang="en-AU" sz="800" kern="0" dirty="0">
                <a:solidFill>
                  <a:sysClr val="windowText" lastClr="000000"/>
                </a:solidFill>
              </a:endParaRPr>
            </a:p>
            <a:p>
              <a:pPr lvl="0" defTabSz="914400">
                <a:defRPr/>
              </a:pPr>
              <a:r>
                <a:rPr lang="en-AU" sz="800" kern="0" dirty="0">
                  <a:solidFill>
                    <a:sysClr val="windowText" lastClr="000000"/>
                  </a:solidFill>
                </a:rPr>
                <a:t>Goal</a:t>
              </a:r>
            </a:p>
            <a:p>
              <a:pPr lvl="0" defTabSz="914400">
                <a:defRPr/>
              </a:pPr>
              <a:r>
                <a:rPr lang="en-AU" sz="800" kern="0" dirty="0">
                  <a:solidFill>
                    <a:sysClr val="windowText" lastClr="000000"/>
                  </a:solidFill>
                </a:rPr>
                <a:t>Objectives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800" b="0" i="0" u="none" strike="noStrike" kern="0" cap="none" spc="0" normalizeH="0" baseline="0" noProof="0" dirty="0">
                <a:ln>
                  <a:noFill/>
                </a:ln>
                <a:solidFill>
                  <a:sysClr val="windowText" lastClr="000000"/>
                </a:solidFill>
                <a:effectLst/>
                <a:uLnTx/>
                <a:uFillTx/>
              </a:endParaRPr>
            </a:p>
          </p:txBody>
        </p:sp>
      </p:grpSp>
      <p:sp>
        <p:nvSpPr>
          <p:cNvPr id="280" name="AutoShape 6"/>
          <p:cNvSpPr>
            <a:spLocks noChangeArrowheads="1"/>
          </p:cNvSpPr>
          <p:nvPr/>
        </p:nvSpPr>
        <p:spPr bwMode="auto">
          <a:xfrm>
            <a:off x="8609108" y="1062215"/>
            <a:ext cx="1351781" cy="360000"/>
          </a:xfrm>
          <a:prstGeom prst="homePlate">
            <a:avLst>
              <a:gd name="adj" fmla="val 49205"/>
            </a:avLst>
          </a:prstGeom>
          <a:noFill/>
          <a:ln w="9525">
            <a:solidFill>
              <a:srgbClr val="B20838"/>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Initiation</a:t>
            </a:r>
          </a:p>
        </p:txBody>
      </p:sp>
      <p:sp>
        <p:nvSpPr>
          <p:cNvPr id="281" name="AutoShape 7"/>
          <p:cNvSpPr>
            <a:spLocks noChangeArrowheads="1"/>
          </p:cNvSpPr>
          <p:nvPr/>
        </p:nvSpPr>
        <p:spPr bwMode="auto">
          <a:xfrm>
            <a:off x="11084424" y="1062215"/>
            <a:ext cx="1351781" cy="360000"/>
          </a:xfrm>
          <a:prstGeom prst="chevron">
            <a:avLst>
              <a:gd name="adj" fmla="val 49094"/>
            </a:avLst>
          </a:prstGeom>
          <a:noFill/>
          <a:ln w="9525">
            <a:solidFill>
              <a:srgbClr val="492F92"/>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Solutions</a:t>
            </a:r>
          </a:p>
        </p:txBody>
      </p:sp>
      <p:sp>
        <p:nvSpPr>
          <p:cNvPr id="282" name="AutoShape 71"/>
          <p:cNvSpPr>
            <a:spLocks noChangeArrowheads="1"/>
          </p:cNvSpPr>
          <p:nvPr/>
        </p:nvSpPr>
        <p:spPr bwMode="auto">
          <a:xfrm>
            <a:off x="12322082" y="1062215"/>
            <a:ext cx="1350023" cy="360000"/>
          </a:xfrm>
          <a:prstGeom prst="chevron">
            <a:avLst>
              <a:gd name="adj" fmla="val 49094"/>
            </a:avLst>
          </a:prstGeom>
          <a:noFill/>
          <a:ln w="9525">
            <a:solidFill>
              <a:srgbClr val="5D9732"/>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Implementation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Planning</a:t>
            </a:r>
          </a:p>
        </p:txBody>
      </p:sp>
      <p:sp>
        <p:nvSpPr>
          <p:cNvPr id="283" name="AutoShape 74"/>
          <p:cNvSpPr>
            <a:spLocks noChangeArrowheads="1"/>
          </p:cNvSpPr>
          <p:nvPr/>
        </p:nvSpPr>
        <p:spPr bwMode="auto">
          <a:xfrm>
            <a:off x="13557982" y="1062215"/>
            <a:ext cx="1351781" cy="360000"/>
          </a:xfrm>
          <a:prstGeom prst="chevron">
            <a:avLst>
              <a:gd name="adj" fmla="val 49094"/>
            </a:avLst>
          </a:prstGeom>
          <a:noFill/>
          <a:ln w="9525">
            <a:solidFill>
              <a:srgbClr val="4E84C4"/>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3E4041"/>
                </a:solidFill>
                <a:effectLst/>
                <a:uLnTx/>
                <a:uFillTx/>
                <a:latin typeface="Calibri"/>
              </a:rPr>
              <a:t>Evaluation</a:t>
            </a:r>
          </a:p>
        </p:txBody>
      </p:sp>
      <p:sp>
        <p:nvSpPr>
          <p:cNvPr id="284" name="AutoShape 82"/>
          <p:cNvSpPr>
            <a:spLocks noChangeArrowheads="1"/>
          </p:cNvSpPr>
          <p:nvPr/>
        </p:nvSpPr>
        <p:spPr bwMode="auto">
          <a:xfrm>
            <a:off x="9846766" y="1062215"/>
            <a:ext cx="1351781" cy="360000"/>
          </a:xfrm>
          <a:prstGeom prst="chevron">
            <a:avLst>
              <a:gd name="adj" fmla="val 49094"/>
            </a:avLst>
          </a:prstGeom>
          <a:solidFill>
            <a:srgbClr val="00B193"/>
          </a:solidFill>
          <a:ln w="9525">
            <a:no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FFFFFF"/>
                </a:solidFill>
                <a:effectLst/>
                <a:uLnTx/>
                <a:uFillTx/>
                <a:latin typeface="Calibri"/>
              </a:rPr>
              <a:t>Diagnostics</a:t>
            </a:r>
          </a:p>
        </p:txBody>
      </p:sp>
      <p:sp>
        <p:nvSpPr>
          <p:cNvPr id="286" name="TextBox 285"/>
          <p:cNvSpPr txBox="1"/>
          <p:nvPr/>
        </p:nvSpPr>
        <p:spPr>
          <a:xfrm>
            <a:off x="8609108" y="828499"/>
            <a:ext cx="6331578" cy="230832"/>
          </a:xfrm>
          <a:prstGeom prst="rect">
            <a:avLst/>
          </a:prstGeom>
          <a:noFill/>
        </p:spPr>
        <p:txBody>
          <a:bodyPr wrap="square" numCol="1" spcCol="36000" rtlCol="0">
            <a:spAutoFit/>
          </a:bodyPr>
          <a:lstStyle/>
          <a:p>
            <a:pPr marL="174625"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0" i="0" u="none" strike="noStrike" kern="0" cap="none" spc="0" normalizeH="0" baseline="0" noProof="0" dirty="0">
                <a:ln>
                  <a:noFill/>
                </a:ln>
                <a:solidFill>
                  <a:sysClr val="windowText" lastClr="000000"/>
                </a:solidFill>
                <a:effectLst/>
                <a:uLnTx/>
                <a:uFillTx/>
              </a:rPr>
              <a:t>x	</a:t>
            </a:r>
            <a:r>
              <a:rPr kumimoji="0" lang="en-AU" sz="900" b="1" i="0" u="none" strike="noStrike" kern="0" cap="none" spc="0" normalizeH="0" baseline="0" noProof="0" dirty="0">
                <a:ln>
                  <a:noFill/>
                </a:ln>
                <a:solidFill>
                  <a:sysClr val="windowText" lastClr="000000"/>
                </a:solidFill>
                <a:effectLst/>
                <a:uLnTx/>
                <a:uFillTx/>
              </a:rPr>
              <a:t>x</a:t>
            </a:r>
            <a:r>
              <a:rPr kumimoji="0" lang="en-AU" sz="900" b="0" i="0" u="none" strike="noStrike" kern="0" cap="none" spc="0" normalizeH="0" baseline="0" noProof="0" dirty="0">
                <a:ln>
                  <a:noFill/>
                </a:ln>
                <a:solidFill>
                  <a:sysClr val="windowText" lastClr="000000"/>
                </a:solidFill>
                <a:effectLst/>
                <a:uLnTx/>
                <a:uFillTx/>
              </a:rPr>
              <a:t>	x	x	x	</a:t>
            </a:r>
          </a:p>
        </p:txBody>
      </p:sp>
      <p:pic>
        <p:nvPicPr>
          <p:cNvPr id="287" name="Picture 28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258" y="308455"/>
            <a:ext cx="2461935" cy="360000"/>
          </a:xfrm>
          <a:prstGeom prst="rect">
            <a:avLst/>
          </a:prstGeom>
        </p:spPr>
      </p:pic>
      <p:sp>
        <p:nvSpPr>
          <p:cNvPr id="288" name="TextBox 287"/>
          <p:cNvSpPr txBox="1"/>
          <p:nvPr/>
        </p:nvSpPr>
        <p:spPr>
          <a:xfrm>
            <a:off x="8609108" y="1440182"/>
            <a:ext cx="6331578" cy="230832"/>
          </a:xfrm>
          <a:prstGeom prst="rect">
            <a:avLst/>
          </a:prstGeom>
          <a:noFill/>
        </p:spPr>
        <p:txBody>
          <a:bodyPr wrap="square" numCol="1" spcCol="36000" rtlCol="0">
            <a:spAutoFit/>
          </a:bodyPr>
          <a:lstStyle/>
          <a:p>
            <a:pPr marL="174625"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1" i="0" u="none" strike="noStrike" kern="0" cap="none" spc="0" normalizeH="0" baseline="0" noProof="0" dirty="0">
                <a:ln>
                  <a:noFill/>
                </a:ln>
                <a:solidFill>
                  <a:sysClr val="windowText" lastClr="000000"/>
                </a:solidFill>
                <a:effectLst/>
                <a:uLnTx/>
                <a:uFillTx/>
              </a:rPr>
              <a:t>x</a:t>
            </a:r>
            <a:r>
              <a:rPr kumimoji="0" lang="en-AU" sz="900" b="0" i="0" u="none" strike="noStrike" kern="0" cap="none" spc="0" normalizeH="0" baseline="0" noProof="0" dirty="0">
                <a:ln>
                  <a:noFill/>
                </a:ln>
                <a:solidFill>
                  <a:sysClr val="windowText" lastClr="000000"/>
                </a:solidFill>
                <a:effectLst/>
                <a:uLnTx/>
                <a:uFillTx/>
              </a:rPr>
              <a:t>	x	x	x	x</a:t>
            </a:r>
          </a:p>
        </p:txBody>
      </p:sp>
      <p:sp>
        <p:nvSpPr>
          <p:cNvPr id="289" name="TextBox 288"/>
          <p:cNvSpPr txBox="1"/>
          <p:nvPr/>
        </p:nvSpPr>
        <p:spPr>
          <a:xfrm>
            <a:off x="7550724" y="815994"/>
            <a:ext cx="1273962" cy="230832"/>
          </a:xfrm>
          <a:prstGeom prst="rect">
            <a:avLst/>
          </a:prstGeom>
          <a:noFill/>
        </p:spPr>
        <p:txBody>
          <a:bodyPr wrap="square" numCol="1" spcCol="36000" rtlCol="0">
            <a:spAutoFit/>
          </a:bodyPr>
          <a:lstStyle/>
          <a:p>
            <a:pPr marL="0"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0" i="0" u="none" strike="noStrike" kern="0" cap="none" spc="0" normalizeH="0" baseline="0" noProof="0" dirty="0">
                <a:ln>
                  <a:noFill/>
                </a:ln>
                <a:solidFill>
                  <a:sysClr val="windowText" lastClr="000000"/>
                </a:solidFill>
                <a:effectLst/>
                <a:uLnTx/>
                <a:uFillTx/>
              </a:rPr>
              <a:t>Planned Dates </a:t>
            </a:r>
          </a:p>
        </p:txBody>
      </p:sp>
      <p:sp>
        <p:nvSpPr>
          <p:cNvPr id="290" name="TextBox 289"/>
          <p:cNvSpPr txBox="1"/>
          <p:nvPr/>
        </p:nvSpPr>
        <p:spPr>
          <a:xfrm>
            <a:off x="7550724" y="1440181"/>
            <a:ext cx="1273962" cy="230832"/>
          </a:xfrm>
          <a:prstGeom prst="rect">
            <a:avLst/>
          </a:prstGeom>
          <a:noFill/>
        </p:spPr>
        <p:txBody>
          <a:bodyPr wrap="square" numCol="1" spcCol="36000" rtlCol="0">
            <a:spAutoFit/>
          </a:bodyPr>
          <a:lstStyle/>
          <a:p>
            <a:pPr marL="0" marR="0" lvl="0" indent="0" defTabSz="1711325" eaLnBrk="1" fontAlgn="auto" latinLnBrk="0" hangingPunct="1">
              <a:lnSpc>
                <a:spcPct val="100000"/>
              </a:lnSpc>
              <a:spcBef>
                <a:spcPts val="0"/>
              </a:spcBef>
              <a:spcAft>
                <a:spcPts val="0"/>
              </a:spcAft>
              <a:buClrTx/>
              <a:buSzTx/>
              <a:buFontTx/>
              <a:buNone/>
              <a:tabLst>
                <a:tab pos="1524000" algn="l"/>
                <a:tab pos="2786063" algn="l"/>
                <a:tab pos="4035425" algn="l"/>
                <a:tab pos="5297488" algn="l"/>
                <a:tab pos="6459538" algn="l"/>
              </a:tabLst>
              <a:defRPr/>
            </a:pPr>
            <a:r>
              <a:rPr kumimoji="0" lang="en-AU" sz="900" b="0" i="0" u="none" strike="noStrike" kern="0" cap="none" spc="0" normalizeH="0" baseline="0" noProof="0" dirty="0">
                <a:ln>
                  <a:noFill/>
                </a:ln>
                <a:solidFill>
                  <a:sysClr val="windowText" lastClr="000000"/>
                </a:solidFill>
                <a:effectLst/>
                <a:uLnTx/>
                <a:uFillTx/>
              </a:rPr>
              <a:t>Actual Dates </a:t>
            </a:r>
          </a:p>
        </p:txBody>
      </p:sp>
      <p:sp>
        <p:nvSpPr>
          <p:cNvPr id="291" name="Text Box 2"/>
          <p:cNvSpPr txBox="1">
            <a:spLocks noChangeArrowheads="1"/>
          </p:cNvSpPr>
          <p:nvPr/>
        </p:nvSpPr>
        <p:spPr bwMode="auto">
          <a:xfrm>
            <a:off x="262573" y="1218413"/>
            <a:ext cx="3600000" cy="432000"/>
          </a:xfrm>
          <a:prstGeom prst="rect">
            <a:avLst/>
          </a:prstGeom>
          <a:solidFill>
            <a:srgbClr val="58595B">
              <a:lumMod val="20000"/>
              <a:lumOff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AU" sz="800" b="1" i="0" u="none" strike="noStrike" kern="0" cap="none" spc="0" normalizeH="0" baseline="0" noProof="0" dirty="0">
                <a:ln>
                  <a:noFill/>
                </a:ln>
                <a:solidFill>
                  <a:srgbClr val="000000"/>
                </a:solidFill>
                <a:effectLst/>
                <a:uLnTx/>
                <a:uFillTx/>
                <a:latin typeface="Arial"/>
                <a:cs typeface="Arial" pitchFamily="34" charset="0"/>
              </a:rPr>
              <a:t>Current Performance:</a:t>
            </a:r>
            <a:r>
              <a:rPr kumimoji="0" lang="en-AU" sz="800" b="0" i="0" u="none" strike="noStrike" kern="0" cap="none" spc="0" normalizeH="0" baseline="0" noProof="0" dirty="0">
                <a:ln>
                  <a:noFill/>
                </a:ln>
                <a:solidFill>
                  <a:srgbClr val="000000"/>
                </a:solidFill>
                <a:effectLst/>
                <a:uLnTx/>
                <a:uFillTx/>
                <a:latin typeface="Arial"/>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5E6061"/>
              </a:solidFill>
              <a:effectLst/>
              <a:uLnTx/>
              <a:uFillTx/>
              <a:latin typeface="Arial"/>
              <a:cs typeface="Arial" pitchFamily="34" charset="0"/>
            </a:endParaRPr>
          </a:p>
        </p:txBody>
      </p:sp>
      <p:sp>
        <p:nvSpPr>
          <p:cNvPr id="292" name="Text Box 3"/>
          <p:cNvSpPr txBox="1">
            <a:spLocks noChangeArrowheads="1"/>
          </p:cNvSpPr>
          <p:nvPr/>
        </p:nvSpPr>
        <p:spPr bwMode="auto">
          <a:xfrm>
            <a:off x="262573" y="1696934"/>
            <a:ext cx="3600000" cy="432000"/>
          </a:xfrm>
          <a:prstGeom prst="rect">
            <a:avLst/>
          </a:prstGeom>
          <a:solidFill>
            <a:srgbClr val="00B193">
              <a:lumMod val="20000"/>
              <a:lumOff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AU" sz="800" b="1" i="0" u="none" strike="noStrike" kern="0" cap="none" spc="0" normalizeH="0" baseline="0" noProof="0" dirty="0">
                <a:ln>
                  <a:noFill/>
                </a:ln>
                <a:solidFill>
                  <a:srgbClr val="000000"/>
                </a:solidFill>
                <a:effectLst/>
                <a:uLnTx/>
                <a:uFillTx/>
                <a:latin typeface="Arial"/>
                <a:cs typeface="Arial" pitchFamily="34" charset="0"/>
              </a:rPr>
              <a:t>Expected Outcome:</a:t>
            </a:r>
            <a:r>
              <a:rPr kumimoji="0" lang="en-AU" sz="800" b="0" i="0" u="none" strike="noStrike" kern="0" cap="none" spc="0" normalizeH="0" baseline="0" noProof="0" dirty="0">
                <a:ln>
                  <a:noFill/>
                </a:ln>
                <a:solidFill>
                  <a:srgbClr val="000000"/>
                </a:solidFill>
                <a:effectLst/>
                <a:uLnTx/>
                <a:uFillTx/>
                <a:latin typeface="Arial"/>
                <a:cs typeface="Arial" pitchFamily="34" charset="0"/>
              </a:rPr>
              <a:t> </a:t>
            </a:r>
          </a:p>
        </p:txBody>
      </p:sp>
      <p:sp>
        <p:nvSpPr>
          <p:cNvPr id="293" name="Text Box 4"/>
          <p:cNvSpPr txBox="1">
            <a:spLocks noChangeArrowheads="1"/>
          </p:cNvSpPr>
          <p:nvPr/>
        </p:nvSpPr>
        <p:spPr bwMode="auto">
          <a:xfrm>
            <a:off x="3696969" y="1467650"/>
            <a:ext cx="3600000" cy="432000"/>
          </a:xfrm>
          <a:prstGeom prst="rect">
            <a:avLst/>
          </a:prstGeom>
          <a:solidFill>
            <a:srgbClr val="4E84C4">
              <a:lumMod val="20000"/>
              <a:lumOff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AU" sz="800" b="1" i="0" u="none" strike="noStrike" kern="0" cap="none" spc="0" normalizeH="0" baseline="0" noProof="0" dirty="0">
                <a:ln>
                  <a:noFill/>
                </a:ln>
                <a:solidFill>
                  <a:srgbClr val="000000"/>
                </a:solidFill>
                <a:effectLst/>
                <a:uLnTx/>
                <a:uFillTx/>
                <a:latin typeface="Arial"/>
                <a:cs typeface="Arial" pitchFamily="34" charset="0"/>
              </a:rPr>
              <a:t>Gap</a:t>
            </a:r>
            <a:r>
              <a:rPr kumimoji="0" lang="en-AU" sz="800" b="1" i="0" u="none" strike="noStrike" kern="0" cap="none" spc="0" normalizeH="0" baseline="0" noProof="0" dirty="0">
                <a:ln>
                  <a:noFill/>
                </a:ln>
                <a:solidFill>
                  <a:srgbClr val="5E6061"/>
                </a:solidFill>
                <a:effectLst/>
                <a:uLnTx/>
                <a:uFillTx/>
                <a:latin typeface="Arial"/>
                <a:cs typeface="Arial" pitchFamily="34" charset="0"/>
              </a:rPr>
              <a:t>:</a:t>
            </a:r>
            <a:r>
              <a:rPr kumimoji="0" lang="en-AU" sz="800" b="0" i="0" u="none" strike="noStrike" kern="0" cap="none" spc="0" normalizeH="0" baseline="0" noProof="0" dirty="0">
                <a:ln>
                  <a:noFill/>
                </a:ln>
                <a:solidFill>
                  <a:srgbClr val="5E6061"/>
                </a:solidFill>
                <a:effectLst/>
                <a:uLnTx/>
                <a:uFillTx/>
                <a:latin typeface="Arial"/>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5E6061"/>
              </a:solidFill>
              <a:effectLst/>
              <a:uLnTx/>
              <a:uFillTx/>
              <a:latin typeface="Arial"/>
              <a:cs typeface="Arial" pitchFamily="34" charset="0"/>
            </a:endParaRPr>
          </a:p>
        </p:txBody>
      </p:sp>
      <p:sp>
        <p:nvSpPr>
          <p:cNvPr id="294" name="AutoShape 5"/>
          <p:cNvSpPr>
            <a:spLocks noChangeArrowheads="1"/>
          </p:cNvSpPr>
          <p:nvPr/>
        </p:nvSpPr>
        <p:spPr bwMode="auto">
          <a:xfrm rot="5400000">
            <a:off x="3264319" y="1414459"/>
            <a:ext cx="425450" cy="571500"/>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aphicFrame>
        <p:nvGraphicFramePr>
          <p:cNvPr id="309" name="Chart 308"/>
          <p:cNvGraphicFramePr/>
          <p:nvPr>
            <p:extLst>
              <p:ext uri="{D42A27DB-BD31-4B8C-83A1-F6EECF244321}">
                <p14:modId xmlns:p14="http://schemas.microsoft.com/office/powerpoint/2010/main" val="3684415017"/>
              </p:ext>
            </p:extLst>
          </p:nvPr>
        </p:nvGraphicFramePr>
        <p:xfrm>
          <a:off x="372584" y="8011051"/>
          <a:ext cx="3400843" cy="19357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11" name="Table 310"/>
          <p:cNvGraphicFramePr>
            <a:graphicFrameLocks noGrp="1"/>
          </p:cNvGraphicFramePr>
          <p:nvPr>
            <p:extLst>
              <p:ext uri="{D42A27DB-BD31-4B8C-83A1-F6EECF244321}">
                <p14:modId xmlns:p14="http://schemas.microsoft.com/office/powerpoint/2010/main" val="1830929048"/>
              </p:ext>
            </p:extLst>
          </p:nvPr>
        </p:nvGraphicFramePr>
        <p:xfrm>
          <a:off x="7645369" y="8547100"/>
          <a:ext cx="7236001" cy="1131684"/>
        </p:xfrm>
        <a:graphic>
          <a:graphicData uri="http://schemas.openxmlformats.org/drawingml/2006/table">
            <a:tbl>
              <a:tblPr firstRow="1" bandRow="1"/>
              <a:tblGrid>
                <a:gridCol w="2465882">
                  <a:extLst>
                    <a:ext uri="{9D8B030D-6E8A-4147-A177-3AD203B41FA5}">
                      <a16:colId xmlns:a16="http://schemas.microsoft.com/office/drawing/2014/main" val="20000"/>
                    </a:ext>
                  </a:extLst>
                </a:gridCol>
                <a:gridCol w="713476">
                  <a:extLst>
                    <a:ext uri="{9D8B030D-6E8A-4147-A177-3AD203B41FA5}">
                      <a16:colId xmlns:a16="http://schemas.microsoft.com/office/drawing/2014/main" val="20001"/>
                    </a:ext>
                  </a:extLst>
                </a:gridCol>
                <a:gridCol w="800808">
                  <a:extLst>
                    <a:ext uri="{9D8B030D-6E8A-4147-A177-3AD203B41FA5}">
                      <a16:colId xmlns:a16="http://schemas.microsoft.com/office/drawing/2014/main" val="20002"/>
                    </a:ext>
                  </a:extLst>
                </a:gridCol>
                <a:gridCol w="3255835">
                  <a:extLst>
                    <a:ext uri="{9D8B030D-6E8A-4147-A177-3AD203B41FA5}">
                      <a16:colId xmlns:a16="http://schemas.microsoft.com/office/drawing/2014/main" val="20003"/>
                    </a:ext>
                  </a:extLst>
                </a:gridCol>
              </a:tblGrid>
              <a:tr h="128401">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Description</a:t>
                      </a:r>
                    </a:p>
                  </a:txBody>
                  <a:tcPr>
                    <a:lnL w="12700" cmpd="sng">
                      <a:solidFill>
                        <a:srgbClr val="FFFFFF"/>
                      </a:solidFill>
                    </a:lnL>
                    <a:lnR w="3175" cap="flat" cmpd="sng" algn="ctr">
                      <a:solidFill>
                        <a:srgbClr val="FFFFFF">
                          <a:lumMod val="95000"/>
                        </a:srgbClr>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Rating</a:t>
                      </a:r>
                    </a:p>
                  </a:txBody>
                  <a:tcPr>
                    <a:lnL w="3175" cap="flat" cmpd="sng" algn="ctr">
                      <a:solidFill>
                        <a:srgbClr val="FFFFFF">
                          <a:lumMod val="95000"/>
                        </a:srgbClr>
                      </a:solidFill>
                      <a:prstDash val="solid"/>
                      <a:round/>
                      <a:headEnd type="none" w="med" len="med"/>
                      <a:tailEnd type="none" w="med" len="med"/>
                    </a:lnL>
                    <a:lnR w="3175" cap="flat" cmpd="sng" algn="ctr">
                      <a:solidFill>
                        <a:srgbClr val="FFFFFF">
                          <a:lumMod val="95000"/>
                        </a:srgbClr>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Owner</a:t>
                      </a:r>
                    </a:p>
                  </a:txBody>
                  <a:tcPr>
                    <a:lnL w="3175" cap="flat" cmpd="sng" algn="ctr">
                      <a:solidFill>
                        <a:srgbClr val="FFFFFF">
                          <a:lumMod val="95000"/>
                        </a:srgbClr>
                      </a:solidFill>
                      <a:prstDash val="solid"/>
                      <a:round/>
                      <a:headEnd type="none" w="med" len="med"/>
                      <a:tailEnd type="none" w="med" len="med"/>
                    </a:lnL>
                    <a:lnR w="3175" cap="flat" cmpd="sng" algn="ctr">
                      <a:solidFill>
                        <a:srgbClr val="FFFFFF">
                          <a:lumMod val="95000"/>
                        </a:srgbClr>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a:txBody>
                    <a:bodyPr/>
                    <a:lstStyle>
                      <a:lvl1pPr marL="0" algn="l" defTabSz="1475128" rtl="0" eaLnBrk="1" latinLnBrk="0" hangingPunct="1">
                        <a:defRPr sz="2900" b="1" kern="1200">
                          <a:solidFill>
                            <a:schemeClr val="lt1"/>
                          </a:solidFill>
                          <a:latin typeface="Arial"/>
                          <a:ea typeface=""/>
                          <a:cs typeface=""/>
                        </a:defRPr>
                      </a:lvl1pPr>
                      <a:lvl2pPr marL="737564" algn="l" defTabSz="1475128" rtl="0" eaLnBrk="1" latinLnBrk="0" hangingPunct="1">
                        <a:defRPr sz="2900" b="1" kern="1200">
                          <a:solidFill>
                            <a:schemeClr val="lt1"/>
                          </a:solidFill>
                          <a:latin typeface="Arial"/>
                          <a:ea typeface=""/>
                          <a:cs typeface=""/>
                        </a:defRPr>
                      </a:lvl2pPr>
                      <a:lvl3pPr marL="1475128" algn="l" defTabSz="1475128" rtl="0" eaLnBrk="1" latinLnBrk="0" hangingPunct="1">
                        <a:defRPr sz="2900" b="1" kern="1200">
                          <a:solidFill>
                            <a:schemeClr val="lt1"/>
                          </a:solidFill>
                          <a:latin typeface="Arial"/>
                          <a:ea typeface=""/>
                          <a:cs typeface=""/>
                        </a:defRPr>
                      </a:lvl3pPr>
                      <a:lvl4pPr marL="2212693" algn="l" defTabSz="1475128" rtl="0" eaLnBrk="1" latinLnBrk="0" hangingPunct="1">
                        <a:defRPr sz="2900" b="1" kern="1200">
                          <a:solidFill>
                            <a:schemeClr val="lt1"/>
                          </a:solidFill>
                          <a:latin typeface="Arial"/>
                          <a:ea typeface=""/>
                          <a:cs typeface=""/>
                        </a:defRPr>
                      </a:lvl4pPr>
                      <a:lvl5pPr marL="2950257" algn="l" defTabSz="1475128" rtl="0" eaLnBrk="1" latinLnBrk="0" hangingPunct="1">
                        <a:defRPr sz="2900" b="1" kern="1200">
                          <a:solidFill>
                            <a:schemeClr val="lt1"/>
                          </a:solidFill>
                          <a:latin typeface="Arial"/>
                          <a:ea typeface=""/>
                          <a:cs typeface=""/>
                        </a:defRPr>
                      </a:lvl5pPr>
                      <a:lvl6pPr marL="3687821" algn="l" defTabSz="1475128" rtl="0" eaLnBrk="1" latinLnBrk="0" hangingPunct="1">
                        <a:defRPr sz="2900" b="1" kern="1200">
                          <a:solidFill>
                            <a:schemeClr val="lt1"/>
                          </a:solidFill>
                          <a:latin typeface="Arial"/>
                          <a:ea typeface=""/>
                          <a:cs typeface=""/>
                        </a:defRPr>
                      </a:lvl6pPr>
                      <a:lvl7pPr marL="4425385" algn="l" defTabSz="1475128" rtl="0" eaLnBrk="1" latinLnBrk="0" hangingPunct="1">
                        <a:defRPr sz="2900" b="1" kern="1200">
                          <a:solidFill>
                            <a:schemeClr val="lt1"/>
                          </a:solidFill>
                          <a:latin typeface="Arial"/>
                          <a:ea typeface=""/>
                          <a:cs typeface=""/>
                        </a:defRPr>
                      </a:lvl7pPr>
                      <a:lvl8pPr marL="5162949" algn="l" defTabSz="1475128" rtl="0" eaLnBrk="1" latinLnBrk="0" hangingPunct="1">
                        <a:defRPr sz="2900" b="1" kern="1200">
                          <a:solidFill>
                            <a:schemeClr val="lt1"/>
                          </a:solidFill>
                          <a:latin typeface="Arial"/>
                          <a:ea typeface=""/>
                          <a:cs typeface=""/>
                        </a:defRPr>
                      </a:lvl8pPr>
                      <a:lvl9pPr marL="5900513" algn="l" defTabSz="1475128" rtl="0" eaLnBrk="1" latinLnBrk="0" hangingPunct="1">
                        <a:defRPr sz="2900" b="1" kern="1200">
                          <a:solidFill>
                            <a:schemeClr val="lt1"/>
                          </a:solidFill>
                          <a:latin typeface="Arial"/>
                          <a:ea typeface=""/>
                          <a:cs typeface=""/>
                        </a:defRPr>
                      </a:lvl9pPr>
                    </a:lstStyle>
                    <a:p>
                      <a:pPr marL="0" algn="ctr" defTabSz="1474076" rtl="0" eaLnBrk="1" latinLnBrk="0" hangingPunct="1"/>
                      <a:r>
                        <a:rPr lang="en-AU" sz="800" b="1" kern="1200" dirty="0">
                          <a:solidFill>
                            <a:schemeClr val="accent2"/>
                          </a:solidFill>
                          <a:latin typeface="+mn-lt"/>
                          <a:ea typeface="+mn-ea"/>
                          <a:cs typeface="+mn-cs"/>
                        </a:rPr>
                        <a:t>Mitigation</a:t>
                      </a:r>
                    </a:p>
                  </a:txBody>
                  <a:tcPr>
                    <a:lnL w="3175" cap="flat" cmpd="sng" algn="ctr">
                      <a:solidFill>
                        <a:srgbClr val="FFFFFF">
                          <a:lumMod val="95000"/>
                        </a:srgbClr>
                      </a:solidFill>
                      <a:prstDash val="solid"/>
                      <a:round/>
                      <a:headEnd type="none" w="med" len="med"/>
                      <a:tailEnd type="none" w="med" len="med"/>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30610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extLst>
                  <a:ext uri="{0D108BD9-81ED-4DB2-BD59-A6C34878D82A}">
                    <a16:rowId xmlns:a16="http://schemas.microsoft.com/office/drawing/2014/main" val="10001"/>
                  </a:ext>
                </a:extLst>
              </a:tr>
              <a:tr h="30610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20000"/>
                      </a:srgbClr>
                    </a:solidFill>
                  </a:tcPr>
                </a:tc>
                <a:extLst>
                  <a:ext uri="{0D108BD9-81ED-4DB2-BD59-A6C34878D82A}">
                    <a16:rowId xmlns:a16="http://schemas.microsoft.com/office/drawing/2014/main" val="10002"/>
                  </a:ext>
                </a:extLst>
              </a:tr>
              <a:tr h="306108">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tc>
                  <a:txBody>
                    <a:bodyPr/>
                    <a:lstStyle>
                      <a:lvl1pPr marL="0" algn="l" defTabSz="1475128" rtl="0" eaLnBrk="1" latinLnBrk="0" hangingPunct="1">
                        <a:defRPr sz="2900" kern="1200">
                          <a:solidFill>
                            <a:schemeClr val="dk1"/>
                          </a:solidFill>
                          <a:latin typeface="Arial"/>
                          <a:ea typeface=""/>
                          <a:cs typeface=""/>
                        </a:defRPr>
                      </a:lvl1pPr>
                      <a:lvl2pPr marL="737564" algn="l" defTabSz="1475128" rtl="0" eaLnBrk="1" latinLnBrk="0" hangingPunct="1">
                        <a:defRPr sz="2900" kern="1200">
                          <a:solidFill>
                            <a:schemeClr val="dk1"/>
                          </a:solidFill>
                          <a:latin typeface="Arial"/>
                          <a:ea typeface=""/>
                          <a:cs typeface=""/>
                        </a:defRPr>
                      </a:lvl2pPr>
                      <a:lvl3pPr marL="1475128" algn="l" defTabSz="1475128" rtl="0" eaLnBrk="1" latinLnBrk="0" hangingPunct="1">
                        <a:defRPr sz="2900" kern="1200">
                          <a:solidFill>
                            <a:schemeClr val="dk1"/>
                          </a:solidFill>
                          <a:latin typeface="Arial"/>
                          <a:ea typeface=""/>
                          <a:cs typeface=""/>
                        </a:defRPr>
                      </a:lvl3pPr>
                      <a:lvl4pPr marL="2212693" algn="l" defTabSz="1475128" rtl="0" eaLnBrk="1" latinLnBrk="0" hangingPunct="1">
                        <a:defRPr sz="2900" kern="1200">
                          <a:solidFill>
                            <a:schemeClr val="dk1"/>
                          </a:solidFill>
                          <a:latin typeface="Arial"/>
                          <a:ea typeface=""/>
                          <a:cs typeface=""/>
                        </a:defRPr>
                      </a:lvl4pPr>
                      <a:lvl5pPr marL="2950257" algn="l" defTabSz="1475128" rtl="0" eaLnBrk="1" latinLnBrk="0" hangingPunct="1">
                        <a:defRPr sz="2900" kern="1200">
                          <a:solidFill>
                            <a:schemeClr val="dk1"/>
                          </a:solidFill>
                          <a:latin typeface="Arial"/>
                          <a:ea typeface=""/>
                          <a:cs typeface=""/>
                        </a:defRPr>
                      </a:lvl5pPr>
                      <a:lvl6pPr marL="3687821" algn="l" defTabSz="1475128" rtl="0" eaLnBrk="1" latinLnBrk="0" hangingPunct="1">
                        <a:defRPr sz="2900" kern="1200">
                          <a:solidFill>
                            <a:schemeClr val="dk1"/>
                          </a:solidFill>
                          <a:latin typeface="Arial"/>
                          <a:ea typeface=""/>
                          <a:cs typeface=""/>
                        </a:defRPr>
                      </a:lvl6pPr>
                      <a:lvl7pPr marL="4425385" algn="l" defTabSz="1475128" rtl="0" eaLnBrk="1" latinLnBrk="0" hangingPunct="1">
                        <a:defRPr sz="2900" kern="1200">
                          <a:solidFill>
                            <a:schemeClr val="dk1"/>
                          </a:solidFill>
                          <a:latin typeface="Arial"/>
                          <a:ea typeface=""/>
                          <a:cs typeface=""/>
                        </a:defRPr>
                      </a:lvl7pPr>
                      <a:lvl8pPr marL="5162949" algn="l" defTabSz="1475128" rtl="0" eaLnBrk="1" latinLnBrk="0" hangingPunct="1">
                        <a:defRPr sz="2900" kern="1200">
                          <a:solidFill>
                            <a:schemeClr val="dk1"/>
                          </a:solidFill>
                          <a:latin typeface="Arial"/>
                          <a:ea typeface=""/>
                          <a:cs typeface=""/>
                        </a:defRPr>
                      </a:lvl8pPr>
                      <a:lvl9pPr marL="5900513" algn="l" defTabSz="1475128" rtl="0" eaLnBrk="1" latinLnBrk="0" hangingPunct="1">
                        <a:defRPr sz="2900" kern="1200">
                          <a:solidFill>
                            <a:schemeClr val="dk1"/>
                          </a:solidFill>
                          <a:latin typeface="Arial"/>
                          <a:ea typeface=""/>
                          <a:cs typeface=""/>
                        </a:defRPr>
                      </a:lvl9pPr>
                    </a:lstStyle>
                    <a:p>
                      <a:endParaRPr lang="en-AU" sz="8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193">
                        <a:tint val="40000"/>
                      </a:srgbClr>
                    </a:solidFill>
                  </a:tcPr>
                </a:tc>
                <a:extLst>
                  <a:ext uri="{0D108BD9-81ED-4DB2-BD59-A6C34878D82A}">
                    <a16:rowId xmlns:a16="http://schemas.microsoft.com/office/drawing/2014/main" val="10003"/>
                  </a:ext>
                </a:extLst>
              </a:tr>
            </a:tbl>
          </a:graphicData>
        </a:graphic>
      </p:graphicFrame>
      <p:sp>
        <p:nvSpPr>
          <p:cNvPr id="61" name="Rectangle 60"/>
          <p:cNvSpPr/>
          <p:nvPr/>
        </p:nvSpPr>
        <p:spPr>
          <a:xfrm>
            <a:off x="92305" y="668455"/>
            <a:ext cx="1392520" cy="21544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800" b="1" i="0" u="none" strike="noStrike" kern="0" cap="none" spc="0" normalizeH="0" baseline="0" noProof="0" dirty="0">
                <a:ln>
                  <a:noFill/>
                </a:ln>
                <a:solidFill>
                  <a:sysClr val="windowText" lastClr="000000"/>
                </a:solidFill>
                <a:effectLst/>
                <a:uLnTx/>
                <a:uFillTx/>
              </a:rPr>
              <a:t>CHR DOC VERSION: 1</a:t>
            </a:r>
            <a:endParaRPr kumimoji="0" lang="en-AU" sz="800" b="0" i="0" u="none" strike="noStrike" kern="0" cap="none" spc="0" normalizeH="0" baseline="0" noProof="0" dirty="0">
              <a:ln>
                <a:noFill/>
              </a:ln>
              <a:solidFill>
                <a:sysClr val="windowText" lastClr="000000"/>
              </a:solidFill>
              <a:effectLst/>
              <a:uLnTx/>
              <a:uFillTx/>
            </a:endParaRPr>
          </a:p>
        </p:txBody>
      </p:sp>
      <p:sp>
        <p:nvSpPr>
          <p:cNvPr id="62" name="Rectangle 61"/>
          <p:cNvSpPr/>
          <p:nvPr/>
        </p:nvSpPr>
        <p:spPr>
          <a:xfrm>
            <a:off x="1266687" y="653067"/>
            <a:ext cx="1337226" cy="2308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800" b="1" i="0" u="none" strike="noStrike" kern="0" cap="none" spc="0" normalizeH="0" baseline="0" noProof="0" dirty="0">
                <a:ln>
                  <a:noFill/>
                </a:ln>
                <a:solidFill>
                  <a:sysClr val="windowText" lastClr="000000"/>
                </a:solidFill>
                <a:effectLst/>
                <a:uLnTx/>
                <a:uFillTx/>
              </a:rPr>
              <a:t>Diagnostics</a:t>
            </a:r>
            <a:r>
              <a:rPr kumimoji="0" lang="en-AU" sz="900" b="1" i="0" u="none" strike="noStrike" kern="0" cap="none" spc="0" normalizeH="0" baseline="0" noProof="0" dirty="0">
                <a:ln>
                  <a:noFill/>
                </a:ln>
                <a:solidFill>
                  <a:sysClr val="windowText" lastClr="000000"/>
                </a:solidFill>
                <a:effectLst/>
                <a:uLnTx/>
                <a:uFillTx/>
              </a:rPr>
              <a:t> Report Date:</a:t>
            </a:r>
            <a:r>
              <a:rPr kumimoji="0" lang="en-AU" sz="900" b="0" i="0" u="none" strike="noStrike" kern="0" cap="none" spc="0" normalizeH="0" baseline="0" noProof="0" dirty="0">
                <a:ln>
                  <a:noFill/>
                </a:ln>
                <a:solidFill>
                  <a:sysClr val="windowText" lastClr="000000"/>
                </a:solidFill>
                <a:effectLst/>
                <a:uLnTx/>
                <a:uFillTx/>
              </a:rPr>
              <a:t> </a:t>
            </a:r>
          </a:p>
        </p:txBody>
      </p:sp>
      <p:sp>
        <p:nvSpPr>
          <p:cNvPr id="52" name="Rounded Rectangular Callout 51"/>
          <p:cNvSpPr/>
          <p:nvPr/>
        </p:nvSpPr>
        <p:spPr>
          <a:xfrm>
            <a:off x="4132262" y="9390079"/>
            <a:ext cx="2215580" cy="556700"/>
          </a:xfrm>
          <a:prstGeom prst="wedgeRoundRectCallout">
            <a:avLst>
              <a:gd name="adj1" fmla="val -28101"/>
              <a:gd name="adj2" fmla="val 7336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Name / title and approval date.</a:t>
            </a:r>
          </a:p>
          <a:p>
            <a:pPr algn="ctr"/>
            <a:r>
              <a:rPr lang="en-AU" sz="900" dirty="0"/>
              <a:t>Approval from sponsor represents validation by steering committee. </a:t>
            </a:r>
          </a:p>
        </p:txBody>
      </p:sp>
      <p:sp>
        <p:nvSpPr>
          <p:cNvPr id="53" name="Rounded Rectangular Callout 52"/>
          <p:cNvSpPr/>
          <p:nvPr/>
        </p:nvSpPr>
        <p:spPr>
          <a:xfrm>
            <a:off x="7879304" y="9836620"/>
            <a:ext cx="2432613" cy="666254"/>
          </a:xfrm>
          <a:prstGeom prst="wedgeRoundRectCallout">
            <a:avLst>
              <a:gd name="adj1" fmla="val 58614"/>
              <a:gd name="adj2" fmla="val 2065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Use this section to highlight any change in your scope / objectives from the initiation phase + approval process. </a:t>
            </a:r>
          </a:p>
          <a:p>
            <a:pPr algn="ctr"/>
            <a:r>
              <a:rPr lang="en-AU" sz="900" dirty="0"/>
              <a:t>Delete this section if N/A</a:t>
            </a:r>
          </a:p>
        </p:txBody>
      </p:sp>
      <p:sp>
        <p:nvSpPr>
          <p:cNvPr id="54" name="Rounded Rectangular Callout 53"/>
          <p:cNvSpPr/>
          <p:nvPr/>
        </p:nvSpPr>
        <p:spPr>
          <a:xfrm>
            <a:off x="9231177" y="8928100"/>
            <a:ext cx="2399060" cy="666254"/>
          </a:xfrm>
          <a:prstGeom prst="wedgeRoundRectCallout">
            <a:avLst>
              <a:gd name="adj1" fmla="val 57460"/>
              <a:gd name="adj2" fmla="val 2065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Present key risks from  your risk register and actionable mitigation strategies. Your risk register should be regularly updated and discussed with your sponsor</a:t>
            </a:r>
          </a:p>
        </p:txBody>
      </p:sp>
      <p:sp>
        <p:nvSpPr>
          <p:cNvPr id="55" name="Rounded Rectangular Callout 54"/>
          <p:cNvSpPr/>
          <p:nvPr/>
        </p:nvSpPr>
        <p:spPr>
          <a:xfrm>
            <a:off x="12742862" y="7499461"/>
            <a:ext cx="2108020" cy="958837"/>
          </a:xfrm>
          <a:prstGeom prst="wedgeRoundRectCallout">
            <a:avLst>
              <a:gd name="adj1" fmla="val -62919"/>
              <a:gd name="adj2" fmla="val 10675"/>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List all the activities undertaken during the diagnostics phase, and the sample  size in brackets. You should keep records of the results and be able to provide further information if required</a:t>
            </a:r>
          </a:p>
        </p:txBody>
      </p:sp>
      <p:sp>
        <p:nvSpPr>
          <p:cNvPr id="56" name="Rounded Rectangular Callout 55"/>
          <p:cNvSpPr/>
          <p:nvPr/>
        </p:nvSpPr>
        <p:spPr>
          <a:xfrm>
            <a:off x="7637462" y="6261100"/>
            <a:ext cx="2323427" cy="1219200"/>
          </a:xfrm>
          <a:prstGeom prst="wedgeRoundRectCallout">
            <a:avLst>
              <a:gd name="adj1" fmla="val -26716"/>
              <a:gd name="adj2" fmla="val -6736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Key issues identified / major areas of focus prioritised. These issues are the ones that will be taken to the solutions phase. Keep a separate record of your issues log. These issues must be supported by your key diagnostics data and  key messages. </a:t>
            </a:r>
          </a:p>
          <a:p>
            <a:pPr algn="ctr"/>
            <a:r>
              <a:rPr lang="en-AU" sz="900" dirty="0"/>
              <a:t>Changes in focus areas will impact on the objective.</a:t>
            </a:r>
          </a:p>
        </p:txBody>
      </p:sp>
      <p:sp>
        <p:nvSpPr>
          <p:cNvPr id="57" name="Rounded Rectangular Callout 56"/>
          <p:cNvSpPr/>
          <p:nvPr/>
        </p:nvSpPr>
        <p:spPr>
          <a:xfrm>
            <a:off x="8915065" y="5366236"/>
            <a:ext cx="1302855" cy="666254"/>
          </a:xfrm>
          <a:prstGeom prst="wedgeRoundRectCallout">
            <a:avLst>
              <a:gd name="adj1" fmla="val -29994"/>
              <a:gd name="adj2" fmla="val -8175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Impact of these issues on project’s objective(s)</a:t>
            </a:r>
          </a:p>
        </p:txBody>
      </p:sp>
      <p:sp>
        <p:nvSpPr>
          <p:cNvPr id="58" name="Rounded Rectangular Callout 57"/>
          <p:cNvSpPr/>
          <p:nvPr/>
        </p:nvSpPr>
        <p:spPr>
          <a:xfrm>
            <a:off x="11269716" y="6061938"/>
            <a:ext cx="1633002" cy="808761"/>
          </a:xfrm>
          <a:prstGeom prst="wedgeRoundRectCallout">
            <a:avLst>
              <a:gd name="adj1" fmla="val -30402"/>
              <a:gd name="adj2" fmla="val -7439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Present key root cause analysis  for each issue (record complete list separately)</a:t>
            </a:r>
          </a:p>
        </p:txBody>
      </p:sp>
      <p:sp>
        <p:nvSpPr>
          <p:cNvPr id="59" name="Rounded Rectangular Callout 58"/>
          <p:cNvSpPr/>
          <p:nvPr/>
        </p:nvSpPr>
        <p:spPr>
          <a:xfrm>
            <a:off x="13059832" y="6653061"/>
            <a:ext cx="1591854" cy="666254"/>
          </a:xfrm>
          <a:prstGeom prst="wedgeRoundRectCallout">
            <a:avLst>
              <a:gd name="adj1" fmla="val -11292"/>
              <a:gd name="adj2" fmla="val -9734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Impact of these root causes on key issue. You can use different metrics to support this</a:t>
            </a:r>
          </a:p>
        </p:txBody>
      </p:sp>
      <p:sp>
        <p:nvSpPr>
          <p:cNvPr id="60" name="Rounded Rectangular Callout 59"/>
          <p:cNvSpPr/>
          <p:nvPr/>
        </p:nvSpPr>
        <p:spPr>
          <a:xfrm>
            <a:off x="12590463" y="4794745"/>
            <a:ext cx="1988654" cy="994715"/>
          </a:xfrm>
          <a:prstGeom prst="wedgeRoundRectCallout">
            <a:avLst>
              <a:gd name="adj1" fmla="val 60835"/>
              <a:gd name="adj2" fmla="val 1710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Use prioritisation matrix to classify root causes. You can highlight each row in the appropriate colour (red for high priority, green for medium priority and grey for low priority)</a:t>
            </a:r>
          </a:p>
        </p:txBody>
      </p:sp>
      <p:sp>
        <p:nvSpPr>
          <p:cNvPr id="64" name="Rounded Rectangular Callout 63"/>
          <p:cNvSpPr/>
          <p:nvPr/>
        </p:nvSpPr>
        <p:spPr>
          <a:xfrm>
            <a:off x="4665662" y="850900"/>
            <a:ext cx="2788958" cy="2050352"/>
          </a:xfrm>
          <a:prstGeom prst="wedgeRoundRectCallout">
            <a:avLst>
              <a:gd name="adj1" fmla="val -59674"/>
              <a:gd name="adj2" fmla="val 31798"/>
              <a:gd name="adj3" fmla="val 16667"/>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en-AU" sz="900" dirty="0"/>
              <a:t>Objectives are: </a:t>
            </a:r>
          </a:p>
          <a:p>
            <a:pPr marL="171450" indent="-171450" algn="ctr">
              <a:buFont typeface="Arial" panose="020B0604020202020204" pitchFamily="34" charset="0"/>
              <a:buChar char="•"/>
            </a:pPr>
            <a:r>
              <a:rPr lang="en-AU" sz="900" dirty="0"/>
              <a:t>Outcome-based</a:t>
            </a:r>
          </a:p>
          <a:p>
            <a:pPr marL="171450" indent="-171450" algn="ctr">
              <a:buFont typeface="Arial" panose="020B0604020202020204" pitchFamily="34" charset="0"/>
              <a:buChar char="•"/>
            </a:pPr>
            <a:r>
              <a:rPr lang="en-AU" sz="900" dirty="0"/>
              <a:t>Focused on achieving the IHI triple aim</a:t>
            </a:r>
          </a:p>
          <a:p>
            <a:pPr marL="171450" indent="-171450" algn="ctr">
              <a:buFont typeface="Arial" panose="020B0604020202020204" pitchFamily="34" charset="0"/>
              <a:buChar char="•"/>
            </a:pPr>
            <a:r>
              <a:rPr lang="en-AU" sz="900" dirty="0"/>
              <a:t>Concise</a:t>
            </a:r>
          </a:p>
          <a:p>
            <a:pPr marL="171450" indent="-171450" algn="ctr">
              <a:buFont typeface="Arial" panose="020B0604020202020204" pitchFamily="34" charset="0"/>
              <a:buChar char="•"/>
            </a:pPr>
            <a:r>
              <a:rPr lang="en-AU" sz="900" dirty="0"/>
              <a:t>Measurable.</a:t>
            </a:r>
          </a:p>
          <a:p>
            <a:pPr marL="171450" indent="-171450" algn="ctr">
              <a:buFont typeface="Arial" panose="020B0604020202020204" pitchFamily="34" charset="0"/>
              <a:buChar char="•"/>
            </a:pPr>
            <a:r>
              <a:rPr lang="en-AU" sz="900" dirty="0"/>
              <a:t>Making no statement of the causes of the problem.</a:t>
            </a:r>
          </a:p>
          <a:p>
            <a:pPr algn="ctr"/>
            <a:r>
              <a:rPr lang="en-AU" sz="900" dirty="0"/>
              <a:t>Objectives can be written or graphed on an  SPC chart.</a:t>
            </a:r>
          </a:p>
          <a:p>
            <a:pPr algn="ctr"/>
            <a:r>
              <a:rPr lang="en-AU" sz="900" dirty="0"/>
              <a:t>If you have more than one measure, the main measure is the one impacted by a change in others:</a:t>
            </a:r>
          </a:p>
          <a:p>
            <a:pPr algn="ctr"/>
            <a:endParaRPr lang="en-AU" sz="900" dirty="0"/>
          </a:p>
          <a:p>
            <a:pPr algn="ctr"/>
            <a:endParaRPr lang="en-AU" sz="900" dirty="0"/>
          </a:p>
          <a:p>
            <a:pPr algn="ctr"/>
            <a:endParaRPr lang="en-AU" sz="900" dirty="0"/>
          </a:p>
          <a:p>
            <a:pPr algn="ctr"/>
            <a:endParaRPr lang="en-AU" sz="900" dirty="0"/>
          </a:p>
          <a:p>
            <a:pPr algn="ctr"/>
            <a:endParaRPr lang="en-AU" sz="900" dirty="0"/>
          </a:p>
          <a:p>
            <a:pPr algn="ctr"/>
            <a:endParaRPr lang="en-AU" sz="900" dirty="0"/>
          </a:p>
        </p:txBody>
      </p:sp>
      <p:sp>
        <p:nvSpPr>
          <p:cNvPr id="65" name="Rounded Rectangular Callout 64"/>
          <p:cNvSpPr/>
          <p:nvPr/>
        </p:nvSpPr>
        <p:spPr>
          <a:xfrm>
            <a:off x="3832375" y="5699362"/>
            <a:ext cx="3141466" cy="1089263"/>
          </a:xfrm>
          <a:prstGeom prst="wedgeRoundRectCallout">
            <a:avLst>
              <a:gd name="adj1" fmla="val -59674"/>
              <a:gd name="adj2" fmla="val 31798"/>
              <a:gd name="adj3" fmla="val 16667"/>
            </a:avLst>
          </a:prstGeom>
        </p:spPr>
        <p:style>
          <a:lnRef idx="2">
            <a:schemeClr val="accent1"/>
          </a:lnRef>
          <a:fillRef idx="1">
            <a:schemeClr val="lt1"/>
          </a:fillRef>
          <a:effectRef idx="0">
            <a:schemeClr val="accent1"/>
          </a:effectRef>
          <a:fontRef idx="minor">
            <a:schemeClr val="dk1"/>
          </a:fontRef>
        </p:style>
        <p:txBody>
          <a:bodyPr lIns="0" rIns="0" rtlCol="0" anchor="ctr"/>
          <a:lstStyle/>
          <a:p>
            <a:pPr marL="171450" indent="-171450" algn="ctr">
              <a:buFont typeface="Arial" panose="020B0604020202020204" pitchFamily="34" charset="0"/>
              <a:buChar char="•"/>
            </a:pPr>
            <a:r>
              <a:rPr lang="en-AU" sz="900" dirty="0"/>
              <a:t>Show the main issues using data.</a:t>
            </a:r>
          </a:p>
          <a:p>
            <a:pPr marL="171450" indent="-171450" algn="ctr">
              <a:buFont typeface="Arial" panose="020B0604020202020204" pitchFamily="34" charset="0"/>
              <a:buChar char="•"/>
            </a:pPr>
            <a:r>
              <a:rPr lang="en-AU" sz="900" dirty="0"/>
              <a:t>Use visual cues and graphs. Don’t forget to highlight graphs' key messages. </a:t>
            </a:r>
          </a:p>
          <a:p>
            <a:pPr marL="171450" indent="-171450" algn="ctr">
              <a:buFont typeface="Arial" panose="020B0604020202020204" pitchFamily="34" charset="0"/>
              <a:buChar char="•"/>
            </a:pPr>
            <a:r>
              <a:rPr lang="en-AU" sz="900" dirty="0"/>
              <a:t>Include process map/s and highlight key issues / focus areas.</a:t>
            </a:r>
          </a:p>
          <a:p>
            <a:pPr marL="171450" indent="-171450" algn="ctr">
              <a:buFont typeface="Arial" panose="020B0604020202020204" pitchFamily="34" charset="0"/>
              <a:buChar char="•"/>
            </a:pPr>
            <a:r>
              <a:rPr lang="en-AU" sz="900" dirty="0"/>
              <a:t>If you would like to present more data / pictures of your activities, etc., you can include an appendix.</a:t>
            </a:r>
          </a:p>
        </p:txBody>
      </p:sp>
      <p:sp>
        <p:nvSpPr>
          <p:cNvPr id="66" name="Rounded Rectangular Callout 65"/>
          <p:cNvSpPr/>
          <p:nvPr/>
        </p:nvSpPr>
        <p:spPr>
          <a:xfrm>
            <a:off x="12165870" y="2618960"/>
            <a:ext cx="2068002" cy="1077818"/>
          </a:xfrm>
          <a:prstGeom prst="wedgeRoundRectCallout">
            <a:avLst>
              <a:gd name="adj1" fmla="val -23866"/>
              <a:gd name="adj2" fmla="val -6249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Quantify main comments and feedback from stakeholders. If relevant, break down by specialty / groups, etc. </a:t>
            </a:r>
          </a:p>
          <a:p>
            <a:pPr algn="ctr"/>
            <a:r>
              <a:rPr lang="en-AU" sz="900" dirty="0"/>
              <a:t>Include sample of stakeholders consulted. </a:t>
            </a:r>
          </a:p>
        </p:txBody>
      </p:sp>
      <p:sp>
        <p:nvSpPr>
          <p:cNvPr id="67" name="Rounded Rectangular Callout 66"/>
          <p:cNvSpPr/>
          <p:nvPr/>
        </p:nvSpPr>
        <p:spPr>
          <a:xfrm>
            <a:off x="9086194" y="241300"/>
            <a:ext cx="2451445" cy="655515"/>
          </a:xfrm>
          <a:prstGeom prst="wedgeRoundRectCallout">
            <a:avLst>
              <a:gd name="adj1" fmla="val -22660"/>
              <a:gd name="adj2" fmla="val 6465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1000" dirty="0"/>
              <a:t>Highlight planned dates versus actual dates. Any delay should be highlighted in the risks/variance to scope section below and have mitigation strategies.</a:t>
            </a:r>
          </a:p>
        </p:txBody>
      </p:sp>
      <p:sp>
        <p:nvSpPr>
          <p:cNvPr id="68" name="Rounded Rectangular Callout 67"/>
          <p:cNvSpPr/>
          <p:nvPr/>
        </p:nvSpPr>
        <p:spPr>
          <a:xfrm>
            <a:off x="3277444" y="7308354"/>
            <a:ext cx="2215580" cy="556700"/>
          </a:xfrm>
          <a:prstGeom prst="wedgeRoundRectCallout">
            <a:avLst>
              <a:gd name="adj1" fmla="val -35605"/>
              <a:gd name="adj2" fmla="val 7976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Click on the Pareto chart to open Excel. You can then plug your data directly in the spreadsheet</a:t>
            </a:r>
          </a:p>
        </p:txBody>
      </p:sp>
      <p:sp>
        <p:nvSpPr>
          <p:cNvPr id="69" name="Rounded Rectangular Callout 68"/>
          <p:cNvSpPr/>
          <p:nvPr/>
        </p:nvSpPr>
        <p:spPr>
          <a:xfrm>
            <a:off x="3141662" y="269276"/>
            <a:ext cx="3531767" cy="429224"/>
          </a:xfrm>
          <a:prstGeom prst="wedgeRoundRectCallout">
            <a:avLst>
              <a:gd name="adj1" fmla="val -23709"/>
              <a:gd name="adj2" fmla="val 34879"/>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sz="3000" dirty="0">
                <a:solidFill>
                  <a:schemeClr val="accent1"/>
                </a:solidFill>
              </a:rPr>
              <a:t>Instructions</a:t>
            </a:r>
          </a:p>
        </p:txBody>
      </p:sp>
      <p:cxnSp>
        <p:nvCxnSpPr>
          <p:cNvPr id="71" name="Straight Connector 70"/>
          <p:cNvCxnSpPr/>
          <p:nvPr/>
        </p:nvCxnSpPr>
        <p:spPr>
          <a:xfrm>
            <a:off x="12133262" y="1900963"/>
            <a:ext cx="0" cy="2134137"/>
          </a:xfrm>
          <a:prstGeom prst="line">
            <a:avLst/>
          </a:prstGeom>
          <a:noFill/>
          <a:ln w="9525" cap="flat" cmpd="sng" algn="ctr">
            <a:solidFill>
              <a:srgbClr val="00B193">
                <a:shade val="95000"/>
                <a:satMod val="105000"/>
              </a:srgbClr>
            </a:solidFill>
            <a:prstDash val="solid"/>
          </a:ln>
          <a:effectLst/>
        </p:spPr>
      </p:cxnSp>
      <p:graphicFrame>
        <p:nvGraphicFramePr>
          <p:cNvPr id="72" name="Chart 71"/>
          <p:cNvGraphicFramePr/>
          <p:nvPr>
            <p:extLst>
              <p:ext uri="{D42A27DB-BD31-4B8C-83A1-F6EECF244321}">
                <p14:modId xmlns:p14="http://schemas.microsoft.com/office/powerpoint/2010/main" val="4086410992"/>
              </p:ext>
            </p:extLst>
          </p:nvPr>
        </p:nvGraphicFramePr>
        <p:xfrm>
          <a:off x="7647493" y="2055433"/>
          <a:ext cx="2857921" cy="1979667"/>
        </p:xfrm>
        <a:graphic>
          <a:graphicData uri="http://schemas.openxmlformats.org/drawingml/2006/chart">
            <c:chart xmlns:c="http://schemas.openxmlformats.org/drawingml/2006/chart" xmlns:r="http://schemas.openxmlformats.org/officeDocument/2006/relationships" r:id="rId6"/>
          </a:graphicData>
        </a:graphic>
      </p:graphicFrame>
      <p:sp>
        <p:nvSpPr>
          <p:cNvPr id="63" name="Rounded Rectangular Callout 62"/>
          <p:cNvSpPr/>
          <p:nvPr/>
        </p:nvSpPr>
        <p:spPr>
          <a:xfrm>
            <a:off x="8475661" y="3060251"/>
            <a:ext cx="3429001" cy="915960"/>
          </a:xfrm>
          <a:prstGeom prst="wedgeRoundRectCallout">
            <a:avLst>
              <a:gd name="adj1" fmla="val 11769"/>
              <a:gd name="adj2" fmla="val -68226"/>
              <a:gd name="adj3" fmla="val 16667"/>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a:t>Present main patients’ feedback. You can use the 8 dimensions of care / results from stories or surveys / quotes/ process map to support your analysis. Keep a record of interviews separately. </a:t>
            </a:r>
          </a:p>
          <a:p>
            <a:pPr algn="ctr"/>
            <a:r>
              <a:rPr lang="en-AU" sz="900" dirty="0"/>
              <a:t>Include sample of patients consulted. </a:t>
            </a:r>
          </a:p>
        </p:txBody>
      </p:sp>
      <p:sp>
        <p:nvSpPr>
          <p:cNvPr id="2" name="Rectangle 1"/>
          <p:cNvSpPr/>
          <p:nvPr/>
        </p:nvSpPr>
        <p:spPr>
          <a:xfrm>
            <a:off x="5884862" y="2127541"/>
            <a:ext cx="685800" cy="167860"/>
          </a:xfrm>
          <a:prstGeom prst="rect">
            <a:avLst/>
          </a:prstGeom>
          <a:ln w="6350"/>
        </p:spPr>
        <p:style>
          <a:lnRef idx="2">
            <a:schemeClr val="accent2"/>
          </a:lnRef>
          <a:fillRef idx="1">
            <a:schemeClr val="lt1"/>
          </a:fillRef>
          <a:effectRef idx="0">
            <a:schemeClr val="accent2"/>
          </a:effectRef>
          <a:fontRef idx="minor">
            <a:schemeClr val="dk1"/>
          </a:fontRef>
        </p:style>
        <p:txBody>
          <a:bodyPr lIns="0" rIns="0" rtlCol="0" anchor="ctr"/>
          <a:lstStyle/>
          <a:p>
            <a:pPr algn="ctr"/>
            <a:r>
              <a:rPr lang="en-AU" sz="800" dirty="0"/>
              <a:t>Main measure</a:t>
            </a:r>
          </a:p>
        </p:txBody>
      </p:sp>
      <p:sp>
        <p:nvSpPr>
          <p:cNvPr id="70" name="Rectangle 69"/>
          <p:cNvSpPr/>
          <p:nvPr/>
        </p:nvSpPr>
        <p:spPr>
          <a:xfrm>
            <a:off x="5374341" y="2395891"/>
            <a:ext cx="685800" cy="167860"/>
          </a:xfrm>
          <a:prstGeom prst="rect">
            <a:avLst/>
          </a:prstGeom>
          <a:ln w="6350"/>
        </p:spPr>
        <p:style>
          <a:lnRef idx="2">
            <a:schemeClr val="accent2"/>
          </a:lnRef>
          <a:fillRef idx="1">
            <a:schemeClr val="lt1"/>
          </a:fillRef>
          <a:effectRef idx="0">
            <a:schemeClr val="accent2"/>
          </a:effectRef>
          <a:fontRef idx="minor">
            <a:schemeClr val="dk1"/>
          </a:fontRef>
        </p:style>
        <p:txBody>
          <a:bodyPr lIns="0" rIns="0" rtlCol="0" anchor="ctr"/>
          <a:lstStyle/>
          <a:p>
            <a:pPr algn="ctr"/>
            <a:r>
              <a:rPr lang="en-AU" sz="800" dirty="0"/>
              <a:t>Sub measure</a:t>
            </a:r>
          </a:p>
        </p:txBody>
      </p:sp>
      <p:sp>
        <p:nvSpPr>
          <p:cNvPr id="73" name="Rectangle 72"/>
          <p:cNvSpPr/>
          <p:nvPr/>
        </p:nvSpPr>
        <p:spPr>
          <a:xfrm>
            <a:off x="5031441" y="2664240"/>
            <a:ext cx="720000" cy="167860"/>
          </a:xfrm>
          <a:prstGeom prst="rect">
            <a:avLst/>
          </a:prstGeom>
          <a:ln w="6350"/>
        </p:spPr>
        <p:style>
          <a:lnRef idx="2">
            <a:schemeClr val="accent2"/>
          </a:lnRef>
          <a:fillRef idx="1">
            <a:schemeClr val="lt1"/>
          </a:fillRef>
          <a:effectRef idx="0">
            <a:schemeClr val="accent2"/>
          </a:effectRef>
          <a:fontRef idx="minor">
            <a:schemeClr val="dk1"/>
          </a:fontRef>
        </p:style>
        <p:txBody>
          <a:bodyPr lIns="0" rIns="0" rtlCol="0" anchor="ctr"/>
          <a:lstStyle/>
          <a:p>
            <a:pPr algn="ctr"/>
            <a:r>
              <a:rPr lang="en-AU" sz="800" dirty="0"/>
              <a:t>Process measure</a:t>
            </a:r>
          </a:p>
        </p:txBody>
      </p:sp>
      <p:cxnSp>
        <p:nvCxnSpPr>
          <p:cNvPr id="4" name="Elbow Connector 3"/>
          <p:cNvCxnSpPr>
            <a:stCxn id="2" idx="2"/>
            <a:endCxn id="70" idx="0"/>
          </p:cNvCxnSpPr>
          <p:nvPr/>
        </p:nvCxnSpPr>
        <p:spPr>
          <a:xfrm rot="5400000">
            <a:off x="5922257" y="2090386"/>
            <a:ext cx="100490" cy="510521"/>
          </a:xfrm>
          <a:prstGeom prst="bentConnector3">
            <a:avLst/>
          </a:prstGeom>
        </p:spPr>
        <p:style>
          <a:lnRef idx="1">
            <a:schemeClr val="dk1"/>
          </a:lnRef>
          <a:fillRef idx="0">
            <a:schemeClr val="dk1"/>
          </a:fillRef>
          <a:effectRef idx="0">
            <a:schemeClr val="dk1"/>
          </a:effectRef>
          <a:fontRef idx="minor">
            <a:schemeClr val="tx1"/>
          </a:fontRef>
        </p:style>
      </p:cxnSp>
      <p:cxnSp>
        <p:nvCxnSpPr>
          <p:cNvPr id="6" name="Elbow Connector 5"/>
          <p:cNvCxnSpPr>
            <a:stCxn id="70" idx="2"/>
            <a:endCxn id="73" idx="0"/>
          </p:cNvCxnSpPr>
          <p:nvPr/>
        </p:nvCxnSpPr>
        <p:spPr>
          <a:xfrm rot="5400000">
            <a:off x="5504097" y="2451095"/>
            <a:ext cx="100489" cy="325800"/>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78" name="Rectangle 77"/>
          <p:cNvSpPr/>
          <p:nvPr/>
        </p:nvSpPr>
        <p:spPr>
          <a:xfrm>
            <a:off x="6327204" y="2395891"/>
            <a:ext cx="685800" cy="167860"/>
          </a:xfrm>
          <a:prstGeom prst="rect">
            <a:avLst/>
          </a:prstGeom>
          <a:ln w="6350"/>
        </p:spPr>
        <p:style>
          <a:lnRef idx="2">
            <a:schemeClr val="accent2"/>
          </a:lnRef>
          <a:fillRef idx="1">
            <a:schemeClr val="lt1"/>
          </a:fillRef>
          <a:effectRef idx="0">
            <a:schemeClr val="accent2"/>
          </a:effectRef>
          <a:fontRef idx="minor">
            <a:schemeClr val="dk1"/>
          </a:fontRef>
        </p:style>
        <p:txBody>
          <a:bodyPr lIns="0" rIns="0" rtlCol="0" anchor="ctr"/>
          <a:lstStyle/>
          <a:p>
            <a:pPr algn="ctr"/>
            <a:r>
              <a:rPr lang="en-AU" sz="800" dirty="0"/>
              <a:t>Sub measure</a:t>
            </a:r>
          </a:p>
        </p:txBody>
      </p:sp>
      <p:sp>
        <p:nvSpPr>
          <p:cNvPr id="80" name="Rectangle 79"/>
          <p:cNvSpPr/>
          <p:nvPr/>
        </p:nvSpPr>
        <p:spPr>
          <a:xfrm>
            <a:off x="5808662" y="2664240"/>
            <a:ext cx="720000" cy="167860"/>
          </a:xfrm>
          <a:prstGeom prst="rect">
            <a:avLst/>
          </a:prstGeom>
          <a:ln w="6350"/>
        </p:spPr>
        <p:style>
          <a:lnRef idx="2">
            <a:schemeClr val="accent2"/>
          </a:lnRef>
          <a:fillRef idx="1">
            <a:schemeClr val="lt1"/>
          </a:fillRef>
          <a:effectRef idx="0">
            <a:schemeClr val="accent2"/>
          </a:effectRef>
          <a:fontRef idx="minor">
            <a:schemeClr val="dk1"/>
          </a:fontRef>
        </p:style>
        <p:txBody>
          <a:bodyPr lIns="0" rIns="0" rtlCol="0" anchor="ctr"/>
          <a:lstStyle/>
          <a:p>
            <a:pPr algn="ctr"/>
            <a:r>
              <a:rPr lang="en-AU" sz="800" dirty="0"/>
              <a:t>Process measure</a:t>
            </a:r>
          </a:p>
        </p:txBody>
      </p:sp>
      <p:cxnSp>
        <p:nvCxnSpPr>
          <p:cNvPr id="12" name="Elbow Connector 11"/>
          <p:cNvCxnSpPr>
            <a:stCxn id="70" idx="2"/>
            <a:endCxn id="80" idx="0"/>
          </p:cNvCxnSpPr>
          <p:nvPr/>
        </p:nvCxnSpPr>
        <p:spPr>
          <a:xfrm rot="16200000" flipH="1">
            <a:off x="5892707" y="2388284"/>
            <a:ext cx="100489" cy="451421"/>
          </a:xfrm>
          <a:prstGeom prst="bentConnector3">
            <a:avLst/>
          </a:prstGeom>
        </p:spPr>
        <p:style>
          <a:lnRef idx="1">
            <a:schemeClr val="dk1"/>
          </a:lnRef>
          <a:fillRef idx="0">
            <a:schemeClr val="dk1"/>
          </a:fillRef>
          <a:effectRef idx="0">
            <a:schemeClr val="dk1"/>
          </a:effectRef>
          <a:fontRef idx="minor">
            <a:schemeClr val="tx1"/>
          </a:fontRef>
        </p:style>
      </p:cxnSp>
      <p:cxnSp>
        <p:nvCxnSpPr>
          <p:cNvPr id="14" name="Elbow Connector 13"/>
          <p:cNvCxnSpPr>
            <a:stCxn id="2" idx="2"/>
            <a:endCxn id="78" idx="0"/>
          </p:cNvCxnSpPr>
          <p:nvPr/>
        </p:nvCxnSpPr>
        <p:spPr>
          <a:xfrm rot="16200000" flipH="1">
            <a:off x="6398688" y="2124475"/>
            <a:ext cx="100490" cy="442342"/>
          </a:xfrm>
          <a:prstGeom prst="bentConnector3">
            <a:avLst/>
          </a:prstGeom>
        </p:spPr>
        <p:style>
          <a:lnRef idx="1">
            <a:schemeClr val="dk1"/>
          </a:lnRef>
          <a:fillRef idx="0">
            <a:schemeClr val="dk1"/>
          </a:fillRef>
          <a:effectRef idx="0">
            <a:schemeClr val="dk1"/>
          </a:effectRef>
          <a:fontRef idx="minor">
            <a:schemeClr val="tx1"/>
          </a:fontRef>
        </p:style>
      </p:cxnSp>
      <p:sp>
        <p:nvSpPr>
          <p:cNvPr id="85" name="Rounded Rectangular Callout 84"/>
          <p:cNvSpPr/>
          <p:nvPr/>
        </p:nvSpPr>
        <p:spPr>
          <a:xfrm>
            <a:off x="1266687" y="3289300"/>
            <a:ext cx="3141466" cy="911993"/>
          </a:xfrm>
          <a:prstGeom prst="wedgeRoundRectCallout">
            <a:avLst>
              <a:gd name="adj1" fmla="val -59674"/>
              <a:gd name="adj2" fmla="val 31798"/>
              <a:gd name="adj3" fmla="val 16667"/>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en-AU" sz="900" dirty="0"/>
              <a:t>Briefly present  your case for change (why are we changing, what are the benefits and the consequences of not changing?). This section should communicate the pain/urgency to make a change. Highlight connections between data using lines, circles, etc.</a:t>
            </a:r>
          </a:p>
          <a:p>
            <a:pPr algn="ctr"/>
            <a:r>
              <a:rPr lang="en-AU" sz="900" dirty="0"/>
              <a:t>Use killer facts.</a:t>
            </a:r>
          </a:p>
        </p:txBody>
      </p:sp>
      <p:sp>
        <p:nvSpPr>
          <p:cNvPr id="3" name="Rectangle 2"/>
          <p:cNvSpPr/>
          <p:nvPr/>
        </p:nvSpPr>
        <p:spPr>
          <a:xfrm>
            <a:off x="474662" y="5366236"/>
            <a:ext cx="1905000" cy="12868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100" dirty="0"/>
              <a:t>To print on A3, go to print &gt; printer properties &gt; page size and select A3.</a:t>
            </a:r>
          </a:p>
          <a:p>
            <a:pPr algn="ctr"/>
            <a:r>
              <a:rPr lang="en-AU" sz="1100" dirty="0"/>
              <a:t>Delete the instructions slide once you have completed your report.</a:t>
            </a:r>
          </a:p>
        </p:txBody>
      </p:sp>
    </p:spTree>
    <p:extLst>
      <p:ext uri="{BB962C8B-B14F-4D97-AF65-F5344CB8AC3E}">
        <p14:creationId xmlns:p14="http://schemas.microsoft.com/office/powerpoint/2010/main" val="9784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8262" y="4051300"/>
            <a:ext cx="10363200" cy="1107996"/>
          </a:xfrm>
          <a:prstGeom prst="rect">
            <a:avLst/>
          </a:prstGeom>
          <a:noFill/>
        </p:spPr>
        <p:txBody>
          <a:bodyPr wrap="square" rtlCol="0">
            <a:spAutoFit/>
          </a:bodyPr>
          <a:lstStyle/>
          <a:p>
            <a:pPr algn="ctr"/>
            <a:r>
              <a:rPr lang="en-AU" sz="6600" dirty="0"/>
              <a:t>Example </a:t>
            </a:r>
          </a:p>
        </p:txBody>
      </p:sp>
    </p:spTree>
    <p:extLst>
      <p:ext uri="{BB962C8B-B14F-4D97-AF65-F5344CB8AC3E}">
        <p14:creationId xmlns:p14="http://schemas.microsoft.com/office/powerpoint/2010/main" val="368768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62" y="165100"/>
            <a:ext cx="15028863" cy="10287000"/>
          </a:xfrm>
          <a:prstGeom prst="rect">
            <a:avLst/>
          </a:prstGeom>
        </p:spPr>
      </p:pic>
      <p:sp>
        <p:nvSpPr>
          <p:cNvPr id="3" name="TextBox 2">
            <a:extLst>
              <a:ext uri="{FF2B5EF4-FFF2-40B4-BE49-F238E27FC236}">
                <a16:creationId xmlns:a16="http://schemas.microsoft.com/office/drawing/2014/main" id="{ECD3E0BE-7E2B-1001-B0F0-255A449E27AC}"/>
              </a:ext>
            </a:extLst>
          </p:cNvPr>
          <p:cNvSpPr txBox="1"/>
          <p:nvPr/>
        </p:nvSpPr>
        <p:spPr>
          <a:xfrm>
            <a:off x="10075861" y="10312856"/>
            <a:ext cx="4903787" cy="215444"/>
          </a:xfrm>
          <a:prstGeom prst="rect">
            <a:avLst/>
          </a:prstGeom>
          <a:noFill/>
        </p:spPr>
        <p:txBody>
          <a:bodyPr wrap="square" rtlCol="0">
            <a:spAutoFit/>
          </a:bodyPr>
          <a:lstStyle/>
          <a:p>
            <a:pPr marL="79375" algn="r">
              <a:spcBef>
                <a:spcPts val="315"/>
              </a:spcBef>
              <a:spcAft>
                <a:spcPts val="0"/>
              </a:spcAft>
            </a:pPr>
            <a:r>
              <a:rPr lang="en-AU" sz="800" dirty="0">
                <a:solidFill>
                  <a:srgbClr val="414042"/>
                </a:solidFill>
                <a:effectLst/>
                <a:latin typeface="Arial" panose="020B0604020202020204" pitchFamily="34" charset="0"/>
                <a:ea typeface="Public Sans Light" pitchFamily="2" charset="0"/>
                <a:cs typeface="Public Sans Light" pitchFamily="2" charset="0"/>
              </a:rPr>
              <a:t>Published Oct 2015.</a:t>
            </a:r>
            <a:r>
              <a:rPr lang="en-AU" sz="800" spc="-5"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Next review 2025 ©</a:t>
            </a:r>
            <a:r>
              <a:rPr lang="en-AU" sz="800" spc="10"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State of</a:t>
            </a:r>
            <a:r>
              <a:rPr lang="en-AU" sz="800" spc="20"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NSW</a:t>
            </a:r>
            <a:r>
              <a:rPr lang="en-AU" sz="800" spc="20"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(Agency</a:t>
            </a:r>
            <a:r>
              <a:rPr lang="en-AU" sz="800" spc="20"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for</a:t>
            </a:r>
            <a:r>
              <a:rPr lang="en-AU" sz="800" spc="20"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Clinical</a:t>
            </a:r>
            <a:r>
              <a:rPr lang="en-AU" sz="800" spc="20"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Innovation)</a:t>
            </a:r>
            <a:r>
              <a:rPr lang="en-AU" sz="800" spc="25" dirty="0">
                <a:solidFill>
                  <a:srgbClr val="414042"/>
                </a:solidFill>
                <a:effectLst/>
                <a:latin typeface="Arial" panose="020B0604020202020204" pitchFamily="34" charset="0"/>
                <a:ea typeface="Public Sans Light" pitchFamily="2" charset="0"/>
                <a:cs typeface="Public Sans Light" pitchFamily="2" charset="0"/>
              </a:rPr>
              <a:t> </a:t>
            </a:r>
            <a:r>
              <a:rPr lang="en-AU" sz="800" dirty="0">
                <a:solidFill>
                  <a:srgbClr val="414042"/>
                </a:solidFill>
                <a:effectLst/>
                <a:latin typeface="Arial" panose="020B0604020202020204" pitchFamily="34" charset="0"/>
                <a:ea typeface="Public Sans Light" pitchFamily="2" charset="0"/>
                <a:cs typeface="Public Sans Light" pitchFamily="2" charset="0"/>
              </a:rPr>
              <a:t>CC-ND-</a:t>
            </a:r>
            <a:r>
              <a:rPr lang="en-AU" sz="800" spc="-25" dirty="0">
                <a:solidFill>
                  <a:srgbClr val="414042"/>
                </a:solidFill>
                <a:effectLst/>
                <a:latin typeface="Arial" panose="020B0604020202020204" pitchFamily="34" charset="0"/>
                <a:ea typeface="Public Sans Light" pitchFamily="2" charset="0"/>
                <a:cs typeface="Public Sans Light" pitchFamily="2" charset="0"/>
              </a:rPr>
              <a:t>BY</a:t>
            </a:r>
            <a:endParaRPr lang="en-AU" sz="800" dirty="0">
              <a:effectLst/>
              <a:latin typeface="Public Sans Light" pitchFamily="2" charset="0"/>
              <a:ea typeface="Public Sans Light" pitchFamily="2" charset="0"/>
              <a:cs typeface="Public Sans Light" pitchFamily="2" charset="0"/>
            </a:endParaRPr>
          </a:p>
        </p:txBody>
      </p:sp>
    </p:spTree>
    <p:extLst>
      <p:ext uri="{BB962C8B-B14F-4D97-AF65-F5344CB8AC3E}">
        <p14:creationId xmlns:p14="http://schemas.microsoft.com/office/powerpoint/2010/main" val="2596474533"/>
      </p:ext>
    </p:extLst>
  </p:cSld>
  <p:clrMapOvr>
    <a:masterClrMapping/>
  </p:clrMapOvr>
</p:sld>
</file>

<file path=ppt/theme/theme1.xml><?xml version="1.0" encoding="utf-8"?>
<a:theme xmlns:a="http://schemas.openxmlformats.org/drawingml/2006/main" name="Office Theme">
  <a:themeElements>
    <a:clrScheme name="Redesign">
      <a:dk1>
        <a:sysClr val="windowText" lastClr="000000"/>
      </a:dk1>
      <a:lt1>
        <a:sysClr val="window" lastClr="FFFFFF"/>
      </a:lt1>
      <a:dk2>
        <a:srgbClr val="4E84C4"/>
      </a:dk2>
      <a:lt2>
        <a:srgbClr val="7E8082"/>
      </a:lt2>
      <a:accent1>
        <a:srgbClr val="B20838"/>
      </a:accent1>
      <a:accent2>
        <a:srgbClr val="00B193"/>
      </a:accent2>
      <a:accent3>
        <a:srgbClr val="492F92"/>
      </a:accent3>
      <a:accent4>
        <a:srgbClr val="5D9732"/>
      </a:accent4>
      <a:accent5>
        <a:srgbClr val="F58025"/>
      </a:accent5>
      <a:accent6>
        <a:srgbClr val="000000"/>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design">
    <a:dk1>
      <a:sysClr val="windowText" lastClr="000000"/>
    </a:dk1>
    <a:lt1>
      <a:sysClr val="window" lastClr="FFFFFF"/>
    </a:lt1>
    <a:dk2>
      <a:srgbClr val="4E84C4"/>
    </a:dk2>
    <a:lt2>
      <a:srgbClr val="7E8082"/>
    </a:lt2>
    <a:accent1>
      <a:srgbClr val="B20838"/>
    </a:accent1>
    <a:accent2>
      <a:srgbClr val="00B193"/>
    </a:accent2>
    <a:accent3>
      <a:srgbClr val="492F92"/>
    </a:accent3>
    <a:accent4>
      <a:srgbClr val="5D9732"/>
    </a:accent4>
    <a:accent5>
      <a:srgbClr val="F58025"/>
    </a:accent5>
    <a:accent6>
      <a:srgbClr val="000000"/>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Redesign">
    <a:dk1>
      <a:sysClr val="windowText" lastClr="000000"/>
    </a:dk1>
    <a:lt1>
      <a:sysClr val="window" lastClr="FFFFFF"/>
    </a:lt1>
    <a:dk2>
      <a:srgbClr val="4E84C4"/>
    </a:dk2>
    <a:lt2>
      <a:srgbClr val="7E8082"/>
    </a:lt2>
    <a:accent1>
      <a:srgbClr val="B20838"/>
    </a:accent1>
    <a:accent2>
      <a:srgbClr val="00B193"/>
    </a:accent2>
    <a:accent3>
      <a:srgbClr val="492F92"/>
    </a:accent3>
    <a:accent4>
      <a:srgbClr val="5D9732"/>
    </a:accent4>
    <a:accent5>
      <a:srgbClr val="F58025"/>
    </a:accent5>
    <a:accent6>
      <a:srgbClr val="000000"/>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1467</TotalTime>
  <Words>811</Words>
  <Application>Microsoft Office PowerPoint</Application>
  <PresentationFormat>Custom</PresentationFormat>
  <Paragraphs>165</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Public Sans Light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Diagnostics report template</dc:title>
  <dc:creator>NSW Agency for Clinical Innovation</dc:creator>
  <cp:lastModifiedBy>Bronwyn Potter (Agency for Clinical Innovation)</cp:lastModifiedBy>
  <cp:revision>137</cp:revision>
  <cp:lastPrinted>2014-03-28T03:29:54Z</cp:lastPrinted>
  <dcterms:created xsi:type="dcterms:W3CDTF">2006-08-16T00:00:00Z</dcterms:created>
  <dcterms:modified xsi:type="dcterms:W3CDTF">2024-05-08T05:34:37Z</dcterms:modified>
</cp:coreProperties>
</file>