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 id="2147483699" r:id="rId5"/>
    <p:sldMasterId id="2147483703" r:id="rId6"/>
  </p:sldMasterIdLst>
  <p:notesMasterIdLst>
    <p:notesMasterId r:id="rId27"/>
  </p:notesMasterIdLst>
  <p:handoutMasterIdLst>
    <p:handoutMasterId r:id="rId28"/>
  </p:handoutMasterIdLst>
  <p:sldIdLst>
    <p:sldId id="1066" r:id="rId7"/>
    <p:sldId id="780" r:id="rId8"/>
    <p:sldId id="788" r:id="rId9"/>
    <p:sldId id="1062" r:id="rId10"/>
    <p:sldId id="410" r:id="rId11"/>
    <p:sldId id="574" r:id="rId12"/>
    <p:sldId id="1061" r:id="rId13"/>
    <p:sldId id="1054" r:id="rId14"/>
    <p:sldId id="1055" r:id="rId15"/>
    <p:sldId id="1056" r:id="rId16"/>
    <p:sldId id="576" r:id="rId17"/>
    <p:sldId id="577" r:id="rId18"/>
    <p:sldId id="578" r:id="rId19"/>
    <p:sldId id="580" r:id="rId20"/>
    <p:sldId id="1052" r:id="rId21"/>
    <p:sldId id="1057" r:id="rId22"/>
    <p:sldId id="1058" r:id="rId23"/>
    <p:sldId id="792" r:id="rId24"/>
    <p:sldId id="1065" r:id="rId25"/>
    <p:sldId id="1068" r:id="rId26"/>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Knight" initials="CK" lastIdx="1" clrIdx="0">
    <p:extLst>
      <p:ext uri="{19B8F6BF-5375-455C-9EA6-DF929625EA0E}">
        <p15:presenceInfo xmlns:p15="http://schemas.microsoft.com/office/powerpoint/2012/main" userId="S-1-5-21-3772680477-1142385537-1250377330-15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2" autoAdjust="0"/>
    <p:restoredTop sz="67506" autoAdjust="0"/>
  </p:normalViewPr>
  <p:slideViewPr>
    <p:cSldViewPr snapToGrid="0" snapToObjects="1">
      <p:cViewPr varScale="1">
        <p:scale>
          <a:sx n="77" d="100"/>
          <a:sy n="77" d="100"/>
        </p:scale>
        <p:origin x="1620" y="78"/>
      </p:cViewPr>
      <p:guideLst>
        <p:guide orient="horz" pos="2137"/>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95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Work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dirty="0">
                <a:solidFill>
                  <a:schemeClr val="tx1"/>
                </a:solidFill>
              </a:rPr>
              <a:t>Percentage of people still committing to </a:t>
            </a:r>
            <a:br>
              <a:rPr lang="en-US" sz="2000" b="1" dirty="0">
                <a:solidFill>
                  <a:schemeClr val="tx1"/>
                </a:solidFill>
              </a:rPr>
            </a:br>
            <a:r>
              <a:rPr lang="en-US" sz="2000" b="1" dirty="0">
                <a:solidFill>
                  <a:schemeClr val="tx1"/>
                </a:solidFill>
              </a:rPr>
              <a:t>New Year's Resolutions throughout the year</a:t>
            </a:r>
          </a:p>
        </c:rich>
      </c:tx>
      <c:layout>
        <c:manualLayout>
          <c:xMode val="edge"/>
          <c:yMode val="edge"/>
          <c:x val="0.10146924068701939"/>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Sheet1!$B$2:$B$24</c:f>
              <c:strCache>
                <c:ptCount val="23"/>
                <c:pt idx="0">
                  <c:v>January</c:v>
                </c:pt>
                <c:pt idx="2">
                  <c:v>February</c:v>
                </c:pt>
                <c:pt idx="4">
                  <c:v>March</c:v>
                </c:pt>
                <c:pt idx="6">
                  <c:v>April</c:v>
                </c:pt>
                <c:pt idx="8">
                  <c:v>May</c:v>
                </c:pt>
                <c:pt idx="10">
                  <c:v>June</c:v>
                </c:pt>
                <c:pt idx="12">
                  <c:v>July</c:v>
                </c:pt>
                <c:pt idx="14">
                  <c:v>August</c:v>
                </c:pt>
                <c:pt idx="16">
                  <c:v>September</c:v>
                </c:pt>
                <c:pt idx="18">
                  <c:v>October</c:v>
                </c:pt>
                <c:pt idx="20">
                  <c:v>November</c:v>
                </c:pt>
                <c:pt idx="22">
                  <c:v>December</c:v>
                </c:pt>
              </c:strCache>
            </c:strRef>
          </c:cat>
          <c:val>
            <c:numRef>
              <c:f>Sheet1!$C$2:$C$24</c:f>
              <c:numCache>
                <c:formatCode>General</c:formatCode>
                <c:ptCount val="23"/>
                <c:pt idx="0">
                  <c:v>100</c:v>
                </c:pt>
                <c:pt idx="1">
                  <c:v>60</c:v>
                </c:pt>
                <c:pt idx="2">
                  <c:v>20</c:v>
                </c:pt>
                <c:pt idx="3">
                  <c:v>18</c:v>
                </c:pt>
                <c:pt idx="4">
                  <c:v>15</c:v>
                </c:pt>
                <c:pt idx="5">
                  <c:v>13</c:v>
                </c:pt>
                <c:pt idx="6">
                  <c:v>12</c:v>
                </c:pt>
                <c:pt idx="7">
                  <c:v>11</c:v>
                </c:pt>
                <c:pt idx="8">
                  <c:v>10</c:v>
                </c:pt>
                <c:pt idx="9">
                  <c:v>10</c:v>
                </c:pt>
                <c:pt idx="10">
                  <c:v>9.5</c:v>
                </c:pt>
                <c:pt idx="11">
                  <c:v>9</c:v>
                </c:pt>
                <c:pt idx="12">
                  <c:v>9</c:v>
                </c:pt>
                <c:pt idx="13">
                  <c:v>8.5</c:v>
                </c:pt>
                <c:pt idx="14">
                  <c:v>8</c:v>
                </c:pt>
                <c:pt idx="15">
                  <c:v>8</c:v>
                </c:pt>
                <c:pt idx="16">
                  <c:v>8</c:v>
                </c:pt>
                <c:pt idx="17">
                  <c:v>8</c:v>
                </c:pt>
                <c:pt idx="18">
                  <c:v>8</c:v>
                </c:pt>
                <c:pt idx="19">
                  <c:v>8</c:v>
                </c:pt>
                <c:pt idx="20">
                  <c:v>8</c:v>
                </c:pt>
                <c:pt idx="21">
                  <c:v>8</c:v>
                </c:pt>
                <c:pt idx="22">
                  <c:v>8</c:v>
                </c:pt>
              </c:numCache>
            </c:numRef>
          </c:val>
          <c:extLst>
            <c:ext xmlns:c16="http://schemas.microsoft.com/office/drawing/2014/chart" uri="{C3380CC4-5D6E-409C-BE32-E72D297353CC}">
              <c16:uniqueId val="{00000000-5858-504F-BAC8-9666E5B0787F}"/>
            </c:ext>
          </c:extLst>
        </c:ser>
        <c:dLbls>
          <c:showLegendKey val="0"/>
          <c:showVal val="0"/>
          <c:showCatName val="0"/>
          <c:showSerName val="0"/>
          <c:showPercent val="0"/>
          <c:showBubbleSize val="0"/>
        </c:dLbls>
        <c:gapWidth val="219"/>
        <c:overlap val="-27"/>
        <c:axId val="236149032"/>
        <c:axId val="236149424"/>
      </c:barChart>
      <c:catAx>
        <c:axId val="23614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149424"/>
        <c:crosses val="autoZero"/>
        <c:auto val="1"/>
        <c:lblAlgn val="ctr"/>
        <c:lblOffset val="100"/>
        <c:noMultiLvlLbl val="0"/>
      </c:catAx>
      <c:valAx>
        <c:axId val="236149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6149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0608" tIns="45304" rIns="90608" bIns="45304"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6332"/>
          </a:xfrm>
          <a:prstGeom prst="rect">
            <a:avLst/>
          </a:prstGeom>
        </p:spPr>
        <p:txBody>
          <a:bodyPr vert="horz" lIns="90608" tIns="45304" rIns="90608" bIns="45304" rtlCol="0"/>
          <a:lstStyle>
            <a:lvl1pPr algn="r">
              <a:defRPr sz="1200"/>
            </a:lvl1pPr>
          </a:lstStyle>
          <a:p>
            <a:fld id="{31ED7B34-EEDD-E24D-BD46-1597653B9BF8}" type="datetimeFigureOut">
              <a:rPr lang="en-US" smtClean="0"/>
              <a:t>5/23/2023</a:t>
            </a:fld>
            <a:endParaRPr lang="en-US"/>
          </a:p>
        </p:txBody>
      </p:sp>
      <p:sp>
        <p:nvSpPr>
          <p:cNvPr id="4" name="Footer Placeholder 3"/>
          <p:cNvSpPr>
            <a:spLocks noGrp="1"/>
          </p:cNvSpPr>
          <p:nvPr>
            <p:ph type="ftr" sz="quarter" idx="2"/>
          </p:nvPr>
        </p:nvSpPr>
        <p:spPr>
          <a:xfrm>
            <a:off x="1" y="9428584"/>
            <a:ext cx="2889938" cy="496332"/>
          </a:xfrm>
          <a:prstGeom prst="rect">
            <a:avLst/>
          </a:prstGeom>
        </p:spPr>
        <p:txBody>
          <a:bodyPr vert="horz" lIns="90608" tIns="45304" rIns="90608" bIns="45304"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0608" tIns="45304" rIns="90608" bIns="45304" rtlCol="0" anchor="b"/>
          <a:lstStyle>
            <a:lvl1pPr algn="r">
              <a:defRPr sz="1200"/>
            </a:lvl1pPr>
          </a:lstStyle>
          <a:p>
            <a:fld id="{83FD9064-53CC-654E-9ACC-F75C60F22DE4}" type="slidenum">
              <a:rPr lang="en-US" smtClean="0"/>
              <a:t>‹#›</a:t>
            </a:fld>
            <a:endParaRPr lang="en-US"/>
          </a:p>
        </p:txBody>
      </p:sp>
    </p:spTree>
    <p:extLst>
      <p:ext uri="{BB962C8B-B14F-4D97-AF65-F5344CB8AC3E}">
        <p14:creationId xmlns:p14="http://schemas.microsoft.com/office/powerpoint/2010/main" val="314447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9938" cy="496332"/>
          </a:xfrm>
          <a:prstGeom prst="rect">
            <a:avLst/>
          </a:prstGeom>
        </p:spPr>
        <p:txBody>
          <a:bodyPr vert="horz" lIns="90608" tIns="45304" rIns="90608" bIns="45304"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0608" tIns="45304" rIns="90608" bIns="45304" rtlCol="0"/>
          <a:lstStyle>
            <a:lvl1pPr algn="r">
              <a:defRPr sz="1200"/>
            </a:lvl1pPr>
          </a:lstStyle>
          <a:p>
            <a:fld id="{AC26B5D1-E978-3F4A-991B-C5331B632E8E}" type="datetimeFigureOut">
              <a:rPr lang="en-US" smtClean="0"/>
              <a:t>5/23/2023</a:t>
            </a:fld>
            <a:endParaRPr lang="en-US"/>
          </a:p>
        </p:txBody>
      </p:sp>
      <p:sp>
        <p:nvSpPr>
          <p:cNvPr id="4" name="Slide Image Placeholder 3"/>
          <p:cNvSpPr>
            <a:spLocks noGrp="1" noRot="1" noChangeAspect="1"/>
          </p:cNvSpPr>
          <p:nvPr>
            <p:ph type="sldImg" idx="2"/>
          </p:nvPr>
        </p:nvSpPr>
        <p:spPr>
          <a:xfrm>
            <a:off x="26988" y="744538"/>
            <a:ext cx="6615112" cy="3721100"/>
          </a:xfrm>
          <a:prstGeom prst="rect">
            <a:avLst/>
          </a:prstGeom>
          <a:noFill/>
          <a:ln w="12700">
            <a:solidFill>
              <a:prstClr val="black"/>
            </a:solidFill>
          </a:ln>
        </p:spPr>
        <p:txBody>
          <a:bodyPr vert="horz" lIns="90608" tIns="45304" rIns="90608" bIns="45304"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0608" tIns="45304" rIns="90608" bIns="45304"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28584"/>
            <a:ext cx="2889938" cy="496332"/>
          </a:xfrm>
          <a:prstGeom prst="rect">
            <a:avLst/>
          </a:prstGeom>
        </p:spPr>
        <p:txBody>
          <a:bodyPr vert="horz" lIns="90608" tIns="45304" rIns="90608" bIns="45304"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0608" tIns="45304" rIns="90608" bIns="45304" rtlCol="0" anchor="b"/>
          <a:lstStyle>
            <a:lvl1pPr algn="r">
              <a:defRPr sz="1200"/>
            </a:lvl1pPr>
          </a:lstStyle>
          <a:p>
            <a:fld id="{65B1F220-AC8F-0940-8CE6-971FDE532671}" type="slidenum">
              <a:rPr lang="en-US" smtClean="0"/>
              <a:t>‹#›</a:t>
            </a:fld>
            <a:endParaRPr lang="en-US"/>
          </a:p>
        </p:txBody>
      </p:sp>
    </p:spTree>
    <p:extLst>
      <p:ext uri="{BB962C8B-B14F-4D97-AF65-F5344CB8AC3E}">
        <p14:creationId xmlns:p14="http://schemas.microsoft.com/office/powerpoint/2010/main" val="1891100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54364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[USE</a:t>
            </a:r>
            <a:r>
              <a:rPr lang="en-AU" b="1" baseline="0" dirty="0"/>
              <a:t> WITH DISCRETION</a:t>
            </a:r>
            <a:r>
              <a:rPr lang="en-AU" b="1" dirty="0"/>
              <a:t>:  </a:t>
            </a:r>
            <a:r>
              <a:rPr lang="en-AU" dirty="0"/>
              <a:t>The ‘weight loss’ goal may be sensitive in some settings, and could be replaced with ‘healthy eating’, ‘physical activity or exercise’ instead.]</a:t>
            </a:r>
          </a:p>
          <a:p>
            <a:endParaRPr lang="en-AU" dirty="0"/>
          </a:p>
          <a:p>
            <a:endParaRPr lang="en-AU" dirty="0"/>
          </a:p>
          <a:p>
            <a:r>
              <a:rPr lang="en-AU" dirty="0"/>
              <a:t>Let’s look at one more goal: losing weight for a wedding in six months. Is this a specific goal? </a:t>
            </a:r>
          </a:p>
          <a:p>
            <a:endParaRPr lang="en-AU" dirty="0"/>
          </a:p>
          <a:p>
            <a:r>
              <a:rPr lang="en-AU" dirty="0"/>
              <a:t>[correct answer is NO]</a:t>
            </a:r>
          </a:p>
          <a:p>
            <a:endParaRPr lang="en-AU" dirty="0"/>
          </a:p>
          <a:p>
            <a:r>
              <a:rPr lang="en-AU" dirty="0"/>
              <a:t>How could you make it more specific?</a:t>
            </a:r>
          </a:p>
          <a:p>
            <a:r>
              <a:rPr lang="en-AU" dirty="0"/>
              <a:t> </a:t>
            </a:r>
          </a:p>
          <a:p>
            <a:r>
              <a:rPr lang="en-AU" dirty="0"/>
              <a:t>[An example could be to lose 8kg in 6 months]</a:t>
            </a:r>
          </a:p>
          <a:p>
            <a:endParaRPr lang="en-AU" dirty="0"/>
          </a:p>
          <a:p>
            <a:r>
              <a:rPr lang="en-AU" dirty="0"/>
              <a:t>And what sorts of plans can you develop to help achieve this goal?</a:t>
            </a:r>
          </a:p>
          <a:p>
            <a:r>
              <a:rPr lang="en-AU" dirty="0"/>
              <a:t> </a:t>
            </a:r>
          </a:p>
          <a:p>
            <a:r>
              <a:rPr lang="en-US" dirty="0"/>
              <a:t>[click to animate slide]</a:t>
            </a:r>
          </a:p>
          <a:p>
            <a:r>
              <a:rPr lang="en-AU" dirty="0"/>
              <a:t> </a:t>
            </a:r>
          </a:p>
          <a:p>
            <a:r>
              <a:rPr lang="en-AU" dirty="0"/>
              <a:t>You could have plans related to food intake or exercise to help achieve such a goal such as walking 10,000 steps a day.</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10</a:t>
            </a:fld>
            <a:endParaRPr lang="en-US"/>
          </a:p>
        </p:txBody>
      </p:sp>
    </p:spTree>
    <p:extLst>
      <p:ext uri="{BB962C8B-B14F-4D97-AF65-F5344CB8AC3E}">
        <p14:creationId xmlns:p14="http://schemas.microsoft.com/office/powerpoint/2010/main" val="35142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Goals can have different timeframes. We might set immediate, medium term and long term goals.</a:t>
            </a:r>
          </a:p>
          <a:p>
            <a:r>
              <a:rPr lang="en-AU" dirty="0"/>
              <a:t> </a:t>
            </a:r>
          </a:p>
          <a:p>
            <a:r>
              <a:rPr lang="en-AU" dirty="0"/>
              <a:t>What are some examples of immediate goals? Medium term goals? And long term goals?</a:t>
            </a:r>
          </a:p>
          <a:p>
            <a:r>
              <a:rPr lang="en-AU" dirty="0"/>
              <a:t> </a:t>
            </a:r>
          </a:p>
          <a:p>
            <a:pPr defTabSz="453039">
              <a:defRPr/>
            </a:pPr>
            <a:r>
              <a:rPr lang="en-US" dirty="0"/>
              <a:t>[click to animate slide for each example]</a:t>
            </a:r>
          </a:p>
          <a:p>
            <a:pPr defTabSz="453039">
              <a:defRPr/>
            </a:pPr>
            <a:endParaRPr lang="en-US" dirty="0"/>
          </a:p>
          <a:p>
            <a:r>
              <a:rPr lang="en-AU" dirty="0"/>
              <a:t>Examples:</a:t>
            </a:r>
          </a:p>
          <a:p>
            <a:r>
              <a:rPr lang="en-AU" dirty="0"/>
              <a:t> </a:t>
            </a:r>
          </a:p>
          <a:p>
            <a:pPr lvl="0"/>
            <a:r>
              <a:rPr lang="en-AU" dirty="0"/>
              <a:t>Immediate</a:t>
            </a:r>
          </a:p>
          <a:p>
            <a:pPr lvl="1"/>
            <a:r>
              <a:rPr lang="en-AU" strike="noStrike" dirty="0">
                <a:solidFill>
                  <a:srgbClr val="FF0000"/>
                </a:solidFill>
              </a:rPr>
              <a:t>Make</a:t>
            </a:r>
            <a:r>
              <a:rPr lang="en-AU" dirty="0">
                <a:solidFill>
                  <a:srgbClr val="FF0000"/>
                </a:solidFill>
              </a:rPr>
              <a:t> an</a:t>
            </a:r>
            <a:r>
              <a:rPr lang="en-AU" baseline="0" dirty="0">
                <a:solidFill>
                  <a:srgbClr val="FF0000"/>
                </a:solidFill>
              </a:rPr>
              <a:t> important phone call</a:t>
            </a:r>
            <a:endParaRPr lang="en-AU" dirty="0">
              <a:solidFill>
                <a:srgbClr val="FF0000"/>
              </a:solidFill>
            </a:endParaRPr>
          </a:p>
          <a:p>
            <a:r>
              <a:rPr lang="en-AU" dirty="0"/>
              <a:t> </a:t>
            </a:r>
          </a:p>
          <a:p>
            <a:pPr lvl="0"/>
            <a:r>
              <a:rPr lang="en-AU" dirty="0"/>
              <a:t>Medium term</a:t>
            </a:r>
          </a:p>
          <a:p>
            <a:pPr lvl="1"/>
            <a:r>
              <a:rPr lang="en-AU" dirty="0"/>
              <a:t>Go to party on Saturday night</a:t>
            </a:r>
          </a:p>
          <a:p>
            <a:r>
              <a:rPr lang="en-AU" dirty="0"/>
              <a:t> </a:t>
            </a:r>
          </a:p>
          <a:p>
            <a:pPr lvl="0"/>
            <a:r>
              <a:rPr lang="en-AU" dirty="0"/>
              <a:t>Long term</a:t>
            </a:r>
          </a:p>
          <a:p>
            <a:pPr lvl="1"/>
            <a:r>
              <a:rPr lang="en-AU" dirty="0"/>
              <a:t>Complete a TAFE course</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11</a:t>
            </a:fld>
            <a:endParaRPr lang="en-US"/>
          </a:p>
        </p:txBody>
      </p:sp>
    </p:spTree>
    <p:extLst>
      <p:ext uri="{BB962C8B-B14F-4D97-AF65-F5344CB8AC3E}">
        <p14:creationId xmlns:p14="http://schemas.microsoft.com/office/powerpoint/2010/main" val="3087337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39">
              <a:defRPr/>
            </a:pPr>
            <a:r>
              <a:rPr lang="en-US" dirty="0"/>
              <a:t>[click to animate slide]</a:t>
            </a:r>
          </a:p>
          <a:p>
            <a:r>
              <a:rPr lang="en-AU" dirty="0"/>
              <a:t>A plan is an intention about future actions in order to achieve a goal.</a:t>
            </a:r>
          </a:p>
          <a:p>
            <a:r>
              <a:rPr lang="en-AU" dirty="0"/>
              <a:t> </a:t>
            </a:r>
          </a:p>
          <a:p>
            <a:pPr defTabSz="453039">
              <a:defRPr/>
            </a:pPr>
            <a:r>
              <a:rPr lang="en-US" dirty="0"/>
              <a:t>[click to animate slide]</a:t>
            </a:r>
            <a:endParaRPr lang="en-AU" dirty="0"/>
          </a:p>
          <a:p>
            <a:r>
              <a:rPr lang="en-AU" dirty="0"/>
              <a:t>So, plans we might come up with if we are in a class or a meeting and need</a:t>
            </a:r>
            <a:r>
              <a:rPr lang="en-AU" baseline="0" dirty="0"/>
              <a:t> to make an important phone call </a:t>
            </a:r>
            <a:r>
              <a:rPr lang="en-AU" dirty="0"/>
              <a:t>might include:</a:t>
            </a:r>
          </a:p>
          <a:p>
            <a:pPr marL="169890" indent="-169890">
              <a:buFont typeface="Arial" panose="020B0604020202020204" pitchFamily="34" charset="0"/>
              <a:buChar char="•"/>
            </a:pPr>
            <a:r>
              <a:rPr lang="en-AU" dirty="0"/>
              <a:t>Wait until break time</a:t>
            </a:r>
          </a:p>
          <a:p>
            <a:pPr marL="169890" indent="-169890">
              <a:buFont typeface="Arial" panose="020B0604020202020204" pitchFamily="34" charset="0"/>
              <a:buChar char="•"/>
            </a:pPr>
            <a:r>
              <a:rPr lang="en-AU" dirty="0"/>
              <a:t>Ask facilitator/meeting</a:t>
            </a:r>
            <a:r>
              <a:rPr lang="en-AU" baseline="0" dirty="0"/>
              <a:t> chair</a:t>
            </a:r>
            <a:r>
              <a:rPr lang="en-AU" dirty="0"/>
              <a:t> if</a:t>
            </a:r>
            <a:r>
              <a:rPr lang="en-AU" baseline="0" dirty="0"/>
              <a:t> you can leave</a:t>
            </a:r>
            <a:endParaRPr lang="en-AU" dirty="0"/>
          </a:p>
          <a:p>
            <a:pPr marL="169890" indent="-169890">
              <a:buFont typeface="Arial" panose="020B0604020202020204" pitchFamily="34" charset="0"/>
              <a:buChar char="•"/>
            </a:pPr>
            <a:r>
              <a:rPr lang="en-AU" dirty="0"/>
              <a:t>Lie about having to do something</a:t>
            </a:r>
            <a:r>
              <a:rPr lang="en-AU" baseline="0" dirty="0"/>
              <a:t> else (</a:t>
            </a:r>
            <a:r>
              <a:rPr lang="en-AU" dirty="0"/>
              <a:t>and then make</a:t>
            </a:r>
            <a:r>
              <a:rPr lang="en-AU" baseline="0" dirty="0"/>
              <a:t> the call</a:t>
            </a:r>
            <a:r>
              <a:rPr lang="en-AU" dirty="0"/>
              <a:t>)</a:t>
            </a:r>
          </a:p>
          <a:p>
            <a:r>
              <a:rPr lang="en-AU" dirty="0"/>
              <a:t> </a:t>
            </a:r>
          </a:p>
          <a:p>
            <a:r>
              <a:rPr lang="en-AU" dirty="0"/>
              <a:t>These are possibly equally effective plans. Plan A may not work because the phone call is urgent</a:t>
            </a:r>
            <a:r>
              <a:rPr lang="en-AU" dirty="0">
                <a:solidFill>
                  <a:srgbClr val="FF0000"/>
                </a:solidFill>
              </a:rPr>
              <a:t>.</a:t>
            </a:r>
            <a:r>
              <a:rPr lang="en-AU" dirty="0"/>
              <a:t> We might not</a:t>
            </a:r>
            <a:r>
              <a:rPr lang="en-AU" baseline="0" dirty="0"/>
              <a:t> be comfortable to</a:t>
            </a:r>
            <a:r>
              <a:rPr lang="en-AU" dirty="0"/>
              <a:t> implement plan B (for whatever reason), and so we might choose plan C - not the most moral of the plans, but still an effective plan.</a:t>
            </a:r>
          </a:p>
        </p:txBody>
      </p:sp>
      <p:sp>
        <p:nvSpPr>
          <p:cNvPr id="4" name="Slide Number Placeholder 3"/>
          <p:cNvSpPr>
            <a:spLocks noGrp="1"/>
          </p:cNvSpPr>
          <p:nvPr>
            <p:ph type="sldNum" sz="quarter" idx="10"/>
          </p:nvPr>
        </p:nvSpPr>
        <p:spPr/>
        <p:txBody>
          <a:bodyPr/>
          <a:lstStyle/>
          <a:p>
            <a:fld id="{65B1F220-AC8F-0940-8CE6-971FDE532671}" type="slidenum">
              <a:rPr lang="en-US" smtClean="0"/>
              <a:t>12</a:t>
            </a:fld>
            <a:endParaRPr lang="en-US"/>
          </a:p>
        </p:txBody>
      </p:sp>
    </p:spTree>
    <p:extLst>
      <p:ext uri="{BB962C8B-B14F-4D97-AF65-F5344CB8AC3E}">
        <p14:creationId xmlns:p14="http://schemas.microsoft.com/office/powerpoint/2010/main" val="280091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strength of your plan often depends on the strength of your goal. Plans based on clear goals are more effective. So, it is important to first be able to imagine a clear goal before putting any plans in place.</a:t>
            </a:r>
          </a:p>
          <a:p>
            <a:r>
              <a:rPr lang="en-AU"/>
              <a:t> </a:t>
            </a:r>
            <a:endParaRPr lang="en-US" dirty="0"/>
          </a:p>
          <a:p>
            <a:r>
              <a:rPr lang="en-AU" dirty="0"/>
              <a:t>Plans must also be directly relevant to the goal. So the more clarity you have about the goal, the more effective your plan will be. If any part of the plan is not related to the goal, it will take longer to achieve that goal.</a:t>
            </a:r>
          </a:p>
        </p:txBody>
      </p:sp>
      <p:sp>
        <p:nvSpPr>
          <p:cNvPr id="4" name="Slide Number Placeholder 3"/>
          <p:cNvSpPr>
            <a:spLocks noGrp="1"/>
          </p:cNvSpPr>
          <p:nvPr>
            <p:ph type="sldNum" sz="quarter" idx="10"/>
          </p:nvPr>
        </p:nvSpPr>
        <p:spPr/>
        <p:txBody>
          <a:bodyPr/>
          <a:lstStyle/>
          <a:p>
            <a:fld id="{65B1F220-AC8F-0940-8CE6-971FDE532671}" type="slidenum">
              <a:rPr lang="en-US" smtClean="0"/>
              <a:t>13</a:t>
            </a:fld>
            <a:endParaRPr lang="en-US"/>
          </a:p>
        </p:txBody>
      </p:sp>
    </p:spTree>
    <p:extLst>
      <p:ext uri="{BB962C8B-B14F-4D97-AF65-F5344CB8AC3E}">
        <p14:creationId xmlns:p14="http://schemas.microsoft.com/office/powerpoint/2010/main" val="407455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small groups or pairs, come up with some plans for the goals described on the following slides: …. [write your</a:t>
            </a:r>
            <a:r>
              <a:rPr lang="en-US" baseline="0" dirty="0"/>
              <a:t> ideas on page 8 of the Participant Workbook]</a:t>
            </a:r>
            <a:endParaRPr lang="en-US" dirty="0"/>
          </a:p>
          <a:p>
            <a:endParaRPr lang="en-US" dirty="0"/>
          </a:p>
        </p:txBody>
      </p:sp>
      <p:sp>
        <p:nvSpPr>
          <p:cNvPr id="4" name="Slide Number Placeholder 3"/>
          <p:cNvSpPr>
            <a:spLocks noGrp="1"/>
          </p:cNvSpPr>
          <p:nvPr>
            <p:ph type="sldNum" sz="quarter" idx="10"/>
          </p:nvPr>
        </p:nvSpPr>
        <p:spPr/>
        <p:txBody>
          <a:bodyPr/>
          <a:lstStyle/>
          <a:p>
            <a:fld id="{65B1F220-AC8F-0940-8CE6-971FDE532671}" type="slidenum">
              <a:rPr lang="en-US" smtClean="0"/>
              <a:t>14</a:t>
            </a:fld>
            <a:endParaRPr lang="en-US"/>
          </a:p>
        </p:txBody>
      </p:sp>
    </p:spTree>
    <p:extLst>
      <p:ext uri="{BB962C8B-B14F-4D97-AF65-F5344CB8AC3E}">
        <p14:creationId xmlns:p14="http://schemas.microsoft.com/office/powerpoint/2010/main" val="55418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39">
              <a:defRPr/>
            </a:pPr>
            <a:r>
              <a:rPr lang="en-AU" dirty="0"/>
              <a:t>Attending a good friend’s party on Saturday night</a:t>
            </a:r>
          </a:p>
          <a:p>
            <a:pPr defTabSz="453039">
              <a:defRPr/>
            </a:pPr>
            <a:endParaRPr lang="en-AU" dirty="0"/>
          </a:p>
          <a:p>
            <a:pPr defTabSz="453039">
              <a:defRPr/>
            </a:pPr>
            <a:r>
              <a:rPr lang="en-AU" dirty="0"/>
              <a:t>[Allow a few minutes of discussion</a:t>
            </a:r>
            <a:r>
              <a:rPr lang="en-AU" baseline="0" dirty="0"/>
              <a:t> in small groups, then debrief the activity with the group at large as volunteered by the various small groups. Ideas can be written on page 8 of the participant workbook]</a:t>
            </a:r>
            <a:endParaRPr lang="en-AU" dirty="0"/>
          </a:p>
          <a:p>
            <a:pPr defTabSz="453039">
              <a:defRPr/>
            </a:pPr>
            <a:endParaRPr lang="en-AU" dirty="0"/>
          </a:p>
          <a:p>
            <a:pPr defTabSz="453039">
              <a:defRPr/>
            </a:pPr>
            <a:endParaRPr lang="en-AU" dirty="0"/>
          </a:p>
          <a:p>
            <a:pPr marL="0" marR="0" lvl="0" indent="0" algn="l" defTabSz="453039" rtl="0" eaLnBrk="1" fontAlgn="auto" latinLnBrk="0" hangingPunct="1">
              <a:lnSpc>
                <a:spcPct val="100000"/>
              </a:lnSpc>
              <a:spcBef>
                <a:spcPts val="0"/>
              </a:spcBef>
              <a:spcAft>
                <a:spcPts val="0"/>
              </a:spcAft>
              <a:buClrTx/>
              <a:buSzTx/>
              <a:buFontTx/>
              <a:buNone/>
              <a:tabLst/>
              <a:defRPr/>
            </a:pPr>
            <a:r>
              <a:rPr lang="en-AU" b="1" i="0" dirty="0"/>
              <a:t>[</a:t>
            </a:r>
            <a:r>
              <a:rPr lang="en-AU" sz="1200" b="1" i="0" kern="1200" dirty="0">
                <a:solidFill>
                  <a:schemeClr val="tx1"/>
                </a:solidFill>
                <a:effectLst/>
                <a:latin typeface="+mn-lt"/>
                <a:ea typeface="+mn-ea"/>
                <a:cs typeface="+mn-cs"/>
              </a:rPr>
              <a:t>USE WITH DISCRETION:</a:t>
            </a:r>
            <a:r>
              <a:rPr lang="en-AU" b="1" baseline="0" dirty="0"/>
              <a:t> </a:t>
            </a:r>
            <a:r>
              <a:rPr lang="en-AU" b="0" baseline="0" dirty="0"/>
              <a:t>The ‘going to a party’ goal may be sensitive in some settings or generate questions. For this example you may set the context as someone attending a party not intending to drink, but where others at the party may be drinking. Alternatively, this example can be omitted or replaced with ‘going to a dinner party’ or another more relevant example.</a:t>
            </a:r>
            <a:endParaRPr lang="en-AU" b="1" dirty="0"/>
          </a:p>
          <a:p>
            <a:pPr defTabSz="453039">
              <a:defRPr/>
            </a:pPr>
            <a:endParaRPr lang="en-AU" dirty="0"/>
          </a:p>
          <a:p>
            <a:pPr lvl="1" defTabSz="453039">
              <a:defRPr/>
            </a:pPr>
            <a:r>
              <a:rPr lang="en-AU" dirty="0"/>
              <a:t>If delivering this session to clients of a drug and alcohol service: </a:t>
            </a:r>
          </a:p>
          <a:p>
            <a:pPr lvl="1" defTabSz="453039">
              <a:defRPr/>
            </a:pPr>
            <a:endParaRPr lang="en-AU" dirty="0"/>
          </a:p>
          <a:p>
            <a:pPr lvl="1" defTabSz="453039">
              <a:defRPr/>
            </a:pPr>
            <a:r>
              <a:rPr lang="en-AU" dirty="0"/>
              <a:t>ASK YOURSELF: As a facilitator, do I avoid using this example, or do I work</a:t>
            </a:r>
            <a:r>
              <a:rPr lang="en-AU" baseline="0" dirty="0"/>
              <a:t> with the participants </a:t>
            </a:r>
            <a:r>
              <a:rPr lang="en-AU" dirty="0"/>
              <a:t>to develop some skills around that sensitive topic in order to take better actions or make better decisions when they need to?]</a:t>
            </a:r>
          </a:p>
          <a:p>
            <a:pPr marL="0" lvl="0" indent="0" defTabSz="453039">
              <a:buFont typeface="Arial" panose="020B0604020202020204" pitchFamily="34" charset="0"/>
              <a:buNone/>
              <a:defRPr/>
            </a:pPr>
            <a:endParaRPr lang="en-AU" dirty="0"/>
          </a:p>
          <a:p>
            <a:pPr marL="0" lvl="0" indent="0" defTabSz="453039">
              <a:buFont typeface="Arial" panose="020B0604020202020204" pitchFamily="34" charset="0"/>
              <a:buNone/>
              <a:defRPr/>
            </a:pPr>
            <a:endParaRPr lang="en-AU" dirty="0"/>
          </a:p>
          <a:p>
            <a:pPr marL="0" lvl="0" indent="0" defTabSz="453039">
              <a:buFont typeface="Arial" panose="020B0604020202020204" pitchFamily="34" charset="0"/>
              <a:buNone/>
              <a:defRPr/>
            </a:pPr>
            <a:r>
              <a:rPr lang="en-AU" b="1" dirty="0"/>
              <a:t>FACILITATOR TIPS</a:t>
            </a:r>
            <a:r>
              <a:rPr lang="en-AU" b="1" baseline="0" dirty="0"/>
              <a:t> (for </a:t>
            </a:r>
            <a:r>
              <a:rPr lang="en-AU" b="1" dirty="0"/>
              <a:t>dealing with participants that get caught up on the example):</a:t>
            </a:r>
          </a:p>
          <a:p>
            <a:pPr marL="0" lvl="0" indent="0" defTabSz="453039">
              <a:buFont typeface="Arial" panose="020B0604020202020204" pitchFamily="34" charset="0"/>
              <a:buNone/>
              <a:defRPr/>
            </a:pPr>
            <a:endParaRPr lang="en-AU" dirty="0"/>
          </a:p>
          <a:p>
            <a:pPr marL="171450" marR="0" lvl="0" indent="-171450" algn="l" defTabSz="453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Allow participants to reflect upon and understand the purpose of the exercise and the underlying</a:t>
            </a:r>
            <a:r>
              <a:rPr lang="en-AU" baseline="0" dirty="0"/>
              <a:t> messages</a:t>
            </a:r>
            <a:r>
              <a:rPr lang="en-AU" dirty="0"/>
              <a:t>. </a:t>
            </a:r>
          </a:p>
          <a:p>
            <a:pPr marL="457200" marR="0" lvl="1" indent="0" algn="l" defTabSz="453039"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t>(Answer: Planning a party or being invited to a party</a:t>
            </a:r>
            <a:r>
              <a:rPr lang="en-AU" baseline="0" dirty="0"/>
              <a:t> are real-life situations that will come up from time to time. By having a plan for that situation you </a:t>
            </a:r>
            <a:r>
              <a:rPr lang="en-AU" dirty="0"/>
              <a:t>will be better prepared to respond</a:t>
            </a:r>
            <a:r>
              <a:rPr lang="en-AU" baseline="0" dirty="0"/>
              <a:t> and make better decisions. Incorporate some of the other things that are important for Recovery Plans e.g. tell your sponsor, have a Plan B.</a:t>
            </a:r>
            <a:endParaRPr lang="en-AU" dirty="0"/>
          </a:p>
          <a:p>
            <a:pPr marL="171450" lvl="0" indent="-171450" defTabSz="453039">
              <a:buFont typeface="Arial" panose="020B0604020202020204" pitchFamily="34" charset="0"/>
              <a:buChar char="•"/>
              <a:defRPr/>
            </a:pPr>
            <a:endParaRPr lang="en-AU" dirty="0"/>
          </a:p>
          <a:p>
            <a:pPr marL="171450" lvl="0" indent="-171450" defTabSz="453039">
              <a:buFont typeface="Arial" panose="020B0604020202020204" pitchFamily="34" charset="0"/>
              <a:buChar char="•"/>
              <a:defRPr/>
            </a:pPr>
            <a:r>
              <a:rPr lang="en-AU" dirty="0"/>
              <a:t>[ASK: What part of the brain or you using when you are</a:t>
            </a:r>
            <a:r>
              <a:rPr lang="en-AU" baseline="0" dirty="0"/>
              <a:t> feeling challenged by a situation?</a:t>
            </a:r>
          </a:p>
          <a:p>
            <a:pPr marL="457200" lvl="1" indent="0" defTabSz="453039">
              <a:buFont typeface="Arial" panose="020B0604020202020204" pitchFamily="34" charset="0"/>
              <a:buNone/>
              <a:defRPr/>
            </a:pPr>
            <a:r>
              <a:rPr lang="en-AU" baseline="0" dirty="0"/>
              <a:t>(Answer: </a:t>
            </a:r>
            <a:r>
              <a:rPr lang="en-AU" dirty="0"/>
              <a:t>You are responding from the limbic system (past experiences). You are likely to</a:t>
            </a:r>
            <a:r>
              <a:rPr lang="en-AU" baseline="0" dirty="0"/>
              <a:t> </a:t>
            </a:r>
            <a:r>
              <a:rPr lang="en-AU" dirty="0"/>
              <a:t>be invited to a party or event</a:t>
            </a:r>
            <a:r>
              <a:rPr lang="en-AU" baseline="0" dirty="0"/>
              <a:t> where alcohol will be consumed (by others) </a:t>
            </a:r>
            <a:r>
              <a:rPr lang="en-AU" dirty="0"/>
              <a:t>and you will need to be prepared. For example, if someone offers you a drink, you could respond by asking for a soft drink instead.</a:t>
            </a:r>
          </a:p>
        </p:txBody>
      </p:sp>
      <p:sp>
        <p:nvSpPr>
          <p:cNvPr id="4" name="Slide Number Placeholder 3"/>
          <p:cNvSpPr>
            <a:spLocks noGrp="1"/>
          </p:cNvSpPr>
          <p:nvPr>
            <p:ph type="sldNum" sz="quarter" idx="10"/>
          </p:nvPr>
        </p:nvSpPr>
        <p:spPr/>
        <p:txBody>
          <a:bodyPr/>
          <a:lstStyle/>
          <a:p>
            <a:fld id="{65B1F220-AC8F-0940-8CE6-971FDE532671}" type="slidenum">
              <a:rPr lang="en-US" smtClean="0"/>
              <a:t>15</a:t>
            </a:fld>
            <a:endParaRPr lang="en-US"/>
          </a:p>
        </p:txBody>
      </p:sp>
    </p:spTree>
    <p:extLst>
      <p:ext uri="{BB962C8B-B14F-4D97-AF65-F5344CB8AC3E}">
        <p14:creationId xmlns:p14="http://schemas.microsoft.com/office/powerpoint/2010/main" val="1569523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39">
              <a:defRPr/>
            </a:pPr>
            <a:r>
              <a:rPr lang="en-US" dirty="0"/>
              <a:t>Completing a six-month TAFE course</a:t>
            </a:r>
          </a:p>
          <a:p>
            <a:pPr defTabSz="453039">
              <a:defRPr/>
            </a:pPr>
            <a:endParaRPr lang="en-US" dirty="0"/>
          </a:p>
          <a:p>
            <a:pPr marL="0" marR="0" lvl="0" indent="0" algn="l" defTabSz="453039" rtl="0" eaLnBrk="1" fontAlgn="auto" latinLnBrk="0" hangingPunct="1">
              <a:lnSpc>
                <a:spcPct val="100000"/>
              </a:lnSpc>
              <a:spcBef>
                <a:spcPts val="0"/>
              </a:spcBef>
              <a:spcAft>
                <a:spcPts val="0"/>
              </a:spcAft>
              <a:buClrTx/>
              <a:buSzTx/>
              <a:buFontTx/>
              <a:buNone/>
              <a:tabLst/>
              <a:defRPr/>
            </a:pPr>
            <a:r>
              <a:rPr lang="en-AU" dirty="0"/>
              <a:t>[Allow a few minutes of discussion</a:t>
            </a:r>
            <a:r>
              <a:rPr lang="en-AU" baseline="0" dirty="0"/>
              <a:t> in small groups, then debrief the activity with the group at large as volunteered by the various small groups.  Ideas can be recorded on page 8 of the participant workbook]</a:t>
            </a:r>
            <a:endParaRPr lang="en-AU" dirty="0"/>
          </a:p>
          <a:p>
            <a:pPr defTabSz="453039">
              <a:defRPr/>
            </a:pPr>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16</a:t>
            </a:fld>
            <a:endParaRPr lang="en-US"/>
          </a:p>
        </p:txBody>
      </p:sp>
    </p:spTree>
    <p:extLst>
      <p:ext uri="{BB962C8B-B14F-4D97-AF65-F5344CB8AC3E}">
        <p14:creationId xmlns:p14="http://schemas.microsoft.com/office/powerpoint/2010/main" val="1404863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Goals are listed on Page 9 of the Participant Workbook. The Brainwork Activity is to be completed on Page 10.)</a:t>
            </a:r>
          </a:p>
          <a:p>
            <a:endParaRPr lang="en-AU" dirty="0"/>
          </a:p>
          <a:p>
            <a:r>
              <a:rPr lang="en-AU" dirty="0"/>
              <a:t>Goal Menu</a:t>
            </a:r>
          </a:p>
          <a:p>
            <a:r>
              <a:rPr lang="en-AU" dirty="0"/>
              <a:t> </a:t>
            </a:r>
          </a:p>
          <a:p>
            <a:pPr marL="226520" indent="-226520">
              <a:buFont typeface="+mj-lt"/>
              <a:buAutoNum type="arabicPeriod"/>
            </a:pPr>
            <a:r>
              <a:rPr lang="en-AU" dirty="0"/>
              <a:t>I would like you to choose one of the 20 goals on the goal menu to work on over the next two weeks. </a:t>
            </a:r>
          </a:p>
          <a:p>
            <a:pPr marL="226520" indent="-226520">
              <a:buFont typeface="+mj-lt"/>
              <a:buAutoNum type="arabicPeriod"/>
            </a:pPr>
            <a:endParaRPr lang="en-AU" dirty="0"/>
          </a:p>
          <a:p>
            <a:pPr marL="226520" indent="-226520">
              <a:buFont typeface="+mj-lt"/>
              <a:buAutoNum type="arabicPeriod"/>
            </a:pPr>
            <a:r>
              <a:rPr lang="en-AU" dirty="0"/>
              <a:t>Once you have chosen your goal, make it more specific and write it out in more detail. For example, if you chose goal eight – to maintain dental hygiene, a more specific goal might be ‘to brush and floss my teeth every night before going to sleep’.</a:t>
            </a:r>
          </a:p>
          <a:p>
            <a:pPr marL="226520" indent="-226520">
              <a:buFont typeface="+mj-lt"/>
              <a:buAutoNum type="arabicPeriod"/>
            </a:pPr>
            <a:endParaRPr lang="en-AU" dirty="0"/>
          </a:p>
          <a:p>
            <a:pPr marL="226520" indent="-226520">
              <a:buFont typeface="+mj-lt"/>
              <a:buAutoNum type="arabicPeriod"/>
            </a:pPr>
            <a:r>
              <a:rPr lang="en-AU" dirty="0"/>
              <a:t>Indicate how often you do that now (e.g. how many times per day or week). For example, you might brush and floss your teeth only two nights per week on average at the moment.</a:t>
            </a:r>
          </a:p>
          <a:p>
            <a:pPr marL="226520" indent="-226520">
              <a:buFont typeface="+mj-lt"/>
              <a:buAutoNum type="arabicPeriod"/>
            </a:pPr>
            <a:endParaRPr lang="en-AU" dirty="0"/>
          </a:p>
          <a:p>
            <a:pPr marL="226520" indent="-226520">
              <a:buFont typeface="+mj-lt"/>
              <a:buAutoNum type="arabicPeriod"/>
            </a:pPr>
            <a:r>
              <a:rPr lang="en-AU" dirty="0"/>
              <a:t>Then indicate the most you could</a:t>
            </a:r>
            <a:r>
              <a:rPr lang="en-AU" b="1" dirty="0"/>
              <a:t> realistically </a:t>
            </a:r>
            <a:r>
              <a:rPr lang="en-AU" dirty="0"/>
              <a:t>do this – in this case it could be to brush and floss your teeth seven nights per week.</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17</a:t>
            </a:fld>
            <a:endParaRPr lang="en-US"/>
          </a:p>
        </p:txBody>
      </p:sp>
    </p:spTree>
    <p:extLst>
      <p:ext uri="{BB962C8B-B14F-4D97-AF65-F5344CB8AC3E}">
        <p14:creationId xmlns:p14="http://schemas.microsoft.com/office/powerpoint/2010/main" val="2556674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39">
              <a:defRPr/>
            </a:pPr>
            <a:r>
              <a:rPr lang="en-AU" dirty="0"/>
              <a:t>Complete your brainwork prediction form based on how much of your brainwork you predict you will do and write this down now.</a:t>
            </a:r>
          </a:p>
        </p:txBody>
      </p:sp>
      <p:sp>
        <p:nvSpPr>
          <p:cNvPr id="4" name="Slide Number Placeholder 3"/>
          <p:cNvSpPr>
            <a:spLocks noGrp="1"/>
          </p:cNvSpPr>
          <p:nvPr>
            <p:ph type="sldNum" sz="quarter" idx="10"/>
          </p:nvPr>
        </p:nvSpPr>
        <p:spPr/>
        <p:txBody>
          <a:bodyPr/>
          <a:lstStyle/>
          <a:p>
            <a:fld id="{65B1F220-AC8F-0940-8CE6-971FDE532671}" type="slidenum">
              <a:rPr lang="en-US" smtClean="0"/>
              <a:t>18</a:t>
            </a:fld>
            <a:endParaRPr lang="en-US"/>
          </a:p>
        </p:txBody>
      </p:sp>
    </p:spTree>
    <p:extLst>
      <p:ext uri="{BB962C8B-B14F-4D97-AF65-F5344CB8AC3E}">
        <p14:creationId xmlns:p14="http://schemas.microsoft.com/office/powerpoint/2010/main" val="889650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5B1F220-AC8F-0940-8CE6-971FDE532671}" type="slidenum">
              <a:rPr lang="en-US" smtClean="0"/>
              <a:t>19</a:t>
            </a:fld>
            <a:endParaRPr lang="en-US"/>
          </a:p>
        </p:txBody>
      </p:sp>
    </p:spTree>
    <p:extLst>
      <p:ext uri="{BB962C8B-B14F-4D97-AF65-F5344CB8AC3E}">
        <p14:creationId xmlns:p14="http://schemas.microsoft.com/office/powerpoint/2010/main" val="2445384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type of attention refers to the ability to focus on two or more things at once?</a:t>
            </a:r>
          </a:p>
          <a:p>
            <a:r>
              <a:rPr lang="en-AU" dirty="0"/>
              <a:t>[Answer: divided attention.]</a:t>
            </a:r>
          </a:p>
          <a:p>
            <a:r>
              <a:rPr lang="en-AU" dirty="0"/>
              <a:t> </a:t>
            </a:r>
          </a:p>
          <a:p>
            <a:r>
              <a:rPr lang="en-AU" dirty="0"/>
              <a:t>What type of attention keeps you from getting distracted?</a:t>
            </a:r>
          </a:p>
          <a:p>
            <a:r>
              <a:rPr lang="en-AU" dirty="0"/>
              <a:t>[Answer: focused attention.]</a:t>
            </a:r>
          </a:p>
          <a:p>
            <a:r>
              <a:rPr lang="en-AU" dirty="0"/>
              <a:t> </a:t>
            </a:r>
          </a:p>
          <a:p>
            <a:r>
              <a:rPr lang="en-AU" dirty="0"/>
              <a:t>Why do we use the term ‘pay attention’?</a:t>
            </a:r>
          </a:p>
          <a:p>
            <a:r>
              <a:rPr lang="en-AU" dirty="0"/>
              <a:t>[Answer: because there is a limited amount to ‘spend’.]</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2</a:t>
            </a:fld>
            <a:endParaRPr lang="en-US"/>
          </a:p>
        </p:txBody>
      </p:sp>
    </p:spTree>
    <p:extLst>
      <p:ext uri="{BB962C8B-B14F-4D97-AF65-F5344CB8AC3E}">
        <p14:creationId xmlns:p14="http://schemas.microsoft.com/office/powerpoint/2010/main" val="176651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[Facilitator Tip: </a:t>
            </a:r>
            <a:r>
              <a:rPr lang="en-AU" baseline="0" dirty="0"/>
              <a:t>Ask participants </a:t>
            </a:r>
            <a:r>
              <a:rPr lang="en-AU" dirty="0"/>
              <a:t>to open their notebooks, and volunteer examples of when they have used Attention Strategies in the past or describe a situation when they would use the strategy</a:t>
            </a:r>
            <a:r>
              <a:rPr lang="en-AU" baseline="0" dirty="0"/>
              <a:t> in the future.</a:t>
            </a:r>
            <a:endParaRPr lang="en-AU" dirty="0"/>
          </a:p>
          <a:p>
            <a:endParaRPr lang="en-AU" dirty="0"/>
          </a:p>
          <a:p>
            <a:r>
              <a:rPr lang="en-AU" dirty="0"/>
              <a:t>Circle on your Brainwork Prediction Form how much of your brainwork you completed.</a:t>
            </a:r>
          </a:p>
          <a:p>
            <a:r>
              <a:rPr lang="en-AU" dirty="0"/>
              <a:t>How well did you predict your own behaviour? </a:t>
            </a:r>
          </a:p>
          <a:p>
            <a:endParaRPr lang="en-AU" dirty="0"/>
          </a:p>
          <a:p>
            <a:r>
              <a:rPr lang="en-AU" dirty="0"/>
              <a:t>[Provide assistance to anyone unclear on how to do this but do not spend too long on it.] </a:t>
            </a:r>
          </a:p>
          <a:p>
            <a:endParaRPr lang="en-AU" dirty="0"/>
          </a:p>
          <a:p>
            <a:r>
              <a:rPr lang="en-AU" dirty="0"/>
              <a:t>[If you find that participants are not accurately predicting their ability to complete their brainwork, praise them for their effort rather than the result. You can remind them that what they get out of the program is directly related to what they put in – and that means coming to each session/module, participating and completing brainwork tasks.]</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3</a:t>
            </a:fld>
            <a:endParaRPr lang="en-US"/>
          </a:p>
        </p:txBody>
      </p:sp>
    </p:spTree>
    <p:extLst>
      <p:ext uri="{BB962C8B-B14F-4D97-AF65-F5344CB8AC3E}">
        <p14:creationId xmlns:p14="http://schemas.microsoft.com/office/powerpoint/2010/main" val="1297380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session, we discussed how </a:t>
            </a:r>
            <a:r>
              <a:rPr lang="en-US" b="1" dirty="0"/>
              <a:t>behaviour</a:t>
            </a:r>
            <a:r>
              <a:rPr lang="en-US" dirty="0"/>
              <a:t> can be influenced by an environmental trigger (a stimulus) or</a:t>
            </a:r>
            <a:r>
              <a:rPr lang="en-US" baseline="0" dirty="0"/>
              <a:t> </a:t>
            </a:r>
            <a:r>
              <a:rPr lang="en-US" dirty="0"/>
              <a:t>emotional reactions. We also discussed how </a:t>
            </a:r>
            <a:r>
              <a:rPr lang="en-US" b="1" dirty="0"/>
              <a:t>thoughts</a:t>
            </a:r>
            <a:r>
              <a:rPr lang="en-US" dirty="0"/>
              <a:t> can help over-ride the triggers or control our </a:t>
            </a:r>
            <a:r>
              <a:rPr lang="en-US" b="1" dirty="0"/>
              <a:t>emotions</a:t>
            </a:r>
            <a:r>
              <a:rPr lang="en-US" dirty="0"/>
              <a:t>.</a:t>
            </a:r>
          </a:p>
          <a:p>
            <a:endParaRPr lang="en-US" dirty="0"/>
          </a:p>
          <a:p>
            <a:r>
              <a:rPr lang="en-US" dirty="0"/>
              <a:t>[click to animate slide]</a:t>
            </a:r>
          </a:p>
          <a:p>
            <a:endParaRPr lang="en-US" dirty="0"/>
          </a:p>
          <a:p>
            <a:r>
              <a:rPr lang="en-US" dirty="0"/>
              <a:t>When we respond instinctively or react to things that happen around us in the </a:t>
            </a:r>
            <a:r>
              <a:rPr lang="en-US" b="1" dirty="0"/>
              <a:t>present</a:t>
            </a:r>
            <a:r>
              <a:rPr lang="en-US" dirty="0"/>
              <a:t> moment, we are mainly only using our reptilian brains. </a:t>
            </a:r>
          </a:p>
          <a:p>
            <a:endParaRPr lang="en-US" dirty="0"/>
          </a:p>
          <a:p>
            <a:r>
              <a:rPr lang="en-US" dirty="0"/>
              <a:t>[click to animate slide]</a:t>
            </a:r>
          </a:p>
          <a:p>
            <a:endParaRPr lang="en-US" dirty="0"/>
          </a:p>
          <a:p>
            <a:r>
              <a:rPr lang="en-US" dirty="0"/>
              <a:t>When we react to what has happened to us in the </a:t>
            </a:r>
            <a:r>
              <a:rPr lang="en-US" b="1" dirty="0"/>
              <a:t>past</a:t>
            </a:r>
            <a:r>
              <a:rPr lang="en-US" dirty="0"/>
              <a:t>, we are mainly using our limbic system.</a:t>
            </a:r>
          </a:p>
          <a:p>
            <a:endParaRPr lang="en-US" dirty="0"/>
          </a:p>
          <a:p>
            <a:r>
              <a:rPr lang="en-US" dirty="0"/>
              <a:t>[click to animate slide]</a:t>
            </a:r>
          </a:p>
          <a:p>
            <a:endParaRPr lang="en-US" dirty="0"/>
          </a:p>
          <a:p>
            <a:r>
              <a:rPr lang="en-US" dirty="0"/>
              <a:t>However, when we think about what it is we would like to happen in the </a:t>
            </a:r>
            <a:r>
              <a:rPr lang="en-US" b="1" dirty="0"/>
              <a:t>future</a:t>
            </a:r>
            <a:r>
              <a:rPr lang="en-US" dirty="0"/>
              <a:t>, we are using our neocortex, or human brain, in particular the frontal lobes. </a:t>
            </a:r>
          </a:p>
          <a:p>
            <a:endParaRPr lang="en-AU" dirty="0"/>
          </a:p>
        </p:txBody>
      </p:sp>
      <p:sp>
        <p:nvSpPr>
          <p:cNvPr id="4" name="Slide Number Placeholder 3"/>
          <p:cNvSpPr>
            <a:spLocks noGrp="1"/>
          </p:cNvSpPr>
          <p:nvPr>
            <p:ph type="sldNum" sz="quarter" idx="10"/>
          </p:nvPr>
        </p:nvSpPr>
        <p:spPr/>
        <p:txBody>
          <a:bodyPr/>
          <a:lstStyle/>
          <a:p>
            <a:fld id="{65B1F220-AC8F-0940-8CE6-971FDE532671}" type="slidenum">
              <a:rPr lang="en-US" smtClean="0"/>
              <a:t>4</a:t>
            </a:fld>
            <a:endParaRPr lang="en-US"/>
          </a:p>
        </p:txBody>
      </p:sp>
    </p:spTree>
    <p:extLst>
      <p:ext uri="{BB962C8B-B14F-4D97-AF65-F5344CB8AC3E}">
        <p14:creationId xmlns:p14="http://schemas.microsoft.com/office/powerpoint/2010/main" val="315680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3039">
              <a:defRPr/>
            </a:pPr>
            <a:r>
              <a:rPr lang="en-AU" dirty="0"/>
              <a:t>The frontal lobes are the last part of the brain to develop.  Often they do not fully mature until our late 20s or early to mid 30s. </a:t>
            </a:r>
          </a:p>
          <a:p>
            <a:endParaRPr lang="en-AU" dirty="0"/>
          </a:p>
          <a:p>
            <a:r>
              <a:rPr lang="en-AU" dirty="0"/>
              <a:t>The good news is that we can change how well our frontal lobes work, and that is what most of the rest of this program will focus on.</a:t>
            </a:r>
          </a:p>
        </p:txBody>
      </p:sp>
      <p:sp>
        <p:nvSpPr>
          <p:cNvPr id="4" name="Slide Number Placeholder 3"/>
          <p:cNvSpPr>
            <a:spLocks noGrp="1"/>
          </p:cNvSpPr>
          <p:nvPr>
            <p:ph type="sldNum" sz="quarter" idx="10"/>
          </p:nvPr>
        </p:nvSpPr>
        <p:spPr/>
        <p:txBody>
          <a:bodyPr/>
          <a:lstStyle/>
          <a:p>
            <a:fld id="{65B1F220-AC8F-0940-8CE6-971FDE532671}" type="slidenum">
              <a:rPr lang="en-US" smtClean="0"/>
              <a:t>5</a:t>
            </a:fld>
            <a:endParaRPr lang="en-US"/>
          </a:p>
        </p:txBody>
      </p:sp>
    </p:spTree>
    <p:extLst>
      <p:ext uri="{BB962C8B-B14F-4D97-AF65-F5344CB8AC3E}">
        <p14:creationId xmlns:p14="http://schemas.microsoft.com/office/powerpoint/2010/main" val="308642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[click to animate slide] - </a:t>
            </a:r>
            <a:r>
              <a:rPr lang="en-AU" dirty="0"/>
              <a:t>Our frontal lobes essentially help us see into the future</a:t>
            </a:r>
            <a:r>
              <a:rPr lang="en-AU" baseline="0" dirty="0"/>
              <a:t> a</a:t>
            </a:r>
            <a:r>
              <a:rPr lang="en-AU" dirty="0"/>
              <a:t>nd help us set goals.</a:t>
            </a:r>
          </a:p>
          <a:p>
            <a:endParaRPr lang="en-AU" dirty="0"/>
          </a:p>
          <a:p>
            <a:r>
              <a:rPr lang="en-AU" dirty="0"/>
              <a:t> </a:t>
            </a:r>
            <a:r>
              <a:rPr lang="en-US" dirty="0"/>
              <a:t>[click to animate slide] - </a:t>
            </a:r>
            <a:r>
              <a:rPr lang="en-AU" dirty="0"/>
              <a:t>They also help us be mindful of the future when we are in the present moment,</a:t>
            </a:r>
            <a:r>
              <a:rPr lang="en-AU" baseline="0" dirty="0"/>
              <a:t> a</a:t>
            </a:r>
            <a:r>
              <a:rPr lang="en-AU" dirty="0"/>
              <a:t>nd make plans.</a:t>
            </a:r>
          </a:p>
          <a:p>
            <a:endParaRPr lang="en-AU" dirty="0"/>
          </a:p>
          <a:p>
            <a:r>
              <a:rPr lang="en-AU" dirty="0"/>
              <a:t> </a:t>
            </a:r>
          </a:p>
          <a:p>
            <a:r>
              <a:rPr lang="en-AU" dirty="0"/>
              <a:t> </a:t>
            </a:r>
          </a:p>
        </p:txBody>
      </p:sp>
      <p:sp>
        <p:nvSpPr>
          <p:cNvPr id="4" name="Slide Number Placeholder 3"/>
          <p:cNvSpPr>
            <a:spLocks noGrp="1"/>
          </p:cNvSpPr>
          <p:nvPr>
            <p:ph type="sldNum" sz="quarter" idx="10"/>
          </p:nvPr>
        </p:nvSpPr>
        <p:spPr/>
        <p:txBody>
          <a:bodyPr/>
          <a:lstStyle/>
          <a:p>
            <a:fld id="{65B1F220-AC8F-0940-8CE6-971FDE532671}" type="slidenum">
              <a:rPr lang="en-US" smtClean="0"/>
              <a:t>6</a:t>
            </a:fld>
            <a:endParaRPr lang="en-US"/>
          </a:p>
        </p:txBody>
      </p:sp>
    </p:spTree>
    <p:extLst>
      <p:ext uri="{BB962C8B-B14F-4D97-AF65-F5344CB8AC3E}">
        <p14:creationId xmlns:p14="http://schemas.microsoft.com/office/powerpoint/2010/main" val="3386837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1100"/>
          </a:xfrm>
        </p:spPr>
      </p:sp>
      <p:sp>
        <p:nvSpPr>
          <p:cNvPr id="3" name="Notes Placeholder 2"/>
          <p:cNvSpPr>
            <a:spLocks noGrp="1"/>
          </p:cNvSpPr>
          <p:nvPr>
            <p:ph type="body" idx="1"/>
          </p:nvPr>
        </p:nvSpPr>
        <p:spPr/>
        <p:txBody>
          <a:bodyPr/>
          <a:lstStyle/>
          <a:p>
            <a:r>
              <a:rPr lang="en-US" dirty="0"/>
              <a:t>Speaking of goals. How many of you have ever made a new year’s resolution? </a:t>
            </a:r>
          </a:p>
          <a:p>
            <a:r>
              <a:rPr lang="en-US" dirty="0"/>
              <a:t>Out of all the people who</a:t>
            </a:r>
            <a:r>
              <a:rPr lang="en-US" baseline="0" dirty="0"/>
              <a:t> have made a new year’s resolution, what percentage of them commit to their resolutions throughout the year? </a:t>
            </a:r>
          </a:p>
          <a:p>
            <a:endParaRPr lang="en-US" baseline="0" dirty="0"/>
          </a:p>
          <a:p>
            <a:r>
              <a:rPr lang="en-US" baseline="0" dirty="0"/>
              <a:t>[Ask for estimates.]</a:t>
            </a:r>
          </a:p>
          <a:p>
            <a:endParaRPr lang="en-US" baseline="0" dirty="0"/>
          </a:p>
          <a:p>
            <a:r>
              <a:rPr lang="en-US" dirty="0"/>
              <a:t>[click to animate slide]</a:t>
            </a:r>
          </a:p>
          <a:p>
            <a:endParaRPr lang="en-US" baseline="0" dirty="0"/>
          </a:p>
          <a:p>
            <a:r>
              <a:rPr lang="en-US" baseline="0" dirty="0"/>
              <a:t>The evidence suggests that by Valentine’s Day, only six weeks later, 80% of resolution setters are no longer pursuing their goals!</a:t>
            </a:r>
          </a:p>
          <a:p>
            <a:r>
              <a:rPr lang="en-US" baseline="0" dirty="0"/>
              <a:t>And fewer than 10% are still pursuing their goals by the end of the year.</a:t>
            </a:r>
          </a:p>
          <a:p>
            <a:r>
              <a:rPr lang="en-US" baseline="0" dirty="0"/>
              <a:t>This is because a goal is not enough to keep a person committed to a new course of actions. What else do they need?</a:t>
            </a:r>
          </a:p>
          <a:p>
            <a:endParaRPr lang="en-US" baseline="0" dirty="0"/>
          </a:p>
          <a:p>
            <a:r>
              <a:rPr lang="en-US" baseline="0" dirty="0"/>
              <a:t>[Correct answer: a plan.]</a:t>
            </a:r>
          </a:p>
          <a:p>
            <a:endParaRPr lang="en-US" baseline="0" dirty="0"/>
          </a:p>
          <a:p>
            <a:r>
              <a:rPr lang="en-US" baseline="0" dirty="0"/>
              <a:t>And if you don’t have a plan, you know what they say, </a:t>
            </a:r>
          </a:p>
          <a:p>
            <a:endParaRPr lang="en-US" baseline="0" dirty="0"/>
          </a:p>
          <a:p>
            <a:r>
              <a:rPr lang="en-US" dirty="0"/>
              <a:t>[click to animate slide] - </a:t>
            </a:r>
            <a:r>
              <a:rPr lang="en-US" baseline="0" dirty="0"/>
              <a:t>“If you fail to plan, you plan to fail” (incidentally this was credited to Benjamin Franklin).</a:t>
            </a:r>
            <a:endParaRPr lang="en-US" dirty="0"/>
          </a:p>
        </p:txBody>
      </p:sp>
      <p:sp>
        <p:nvSpPr>
          <p:cNvPr id="4" name="Slide Number Placeholder 3"/>
          <p:cNvSpPr>
            <a:spLocks noGrp="1"/>
          </p:cNvSpPr>
          <p:nvPr>
            <p:ph type="sldNum" sz="quarter" idx="10"/>
          </p:nvPr>
        </p:nvSpPr>
        <p:spPr/>
        <p:txBody>
          <a:bodyPr/>
          <a:lstStyle/>
          <a:p>
            <a:fld id="{65B1F220-AC8F-0940-8CE6-971FDE532671}" type="slidenum">
              <a:rPr lang="en-US" smtClean="0"/>
              <a:t>7</a:t>
            </a:fld>
            <a:endParaRPr lang="en-US"/>
          </a:p>
        </p:txBody>
      </p:sp>
    </p:spTree>
    <p:extLst>
      <p:ext uri="{BB962C8B-B14F-4D97-AF65-F5344CB8AC3E}">
        <p14:creationId xmlns:p14="http://schemas.microsoft.com/office/powerpoint/2010/main" val="91080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t>[IMPORTANT</a:t>
            </a:r>
            <a:r>
              <a:rPr lang="en-AU" b="1" baseline="0" dirty="0"/>
              <a:t> TO NOTE: </a:t>
            </a:r>
            <a:r>
              <a:rPr lang="en-AU" b="0" baseline="0" dirty="0"/>
              <a:t>Facilitators may take a flexible approach to the activities/examples on slides 8-16 by choosing to omit an example or replace it with an alternative example. Consider the time restraints, and sensitivities of the participants. Tips for responding to some of the examples are included in the notes section of these slides]</a:t>
            </a:r>
          </a:p>
          <a:p>
            <a:pPr marL="0" indent="0">
              <a:buFont typeface="Arial" panose="020B0604020202020204" pitchFamily="34" charset="0"/>
              <a:buNone/>
            </a:pPr>
            <a:endParaRPr lang="en-AU" b="1" dirty="0"/>
          </a:p>
          <a:p>
            <a:pPr marL="0" indent="0">
              <a:buFont typeface="Arial" panose="020B0604020202020204" pitchFamily="34" charset="0"/>
              <a:buNone/>
            </a:pPr>
            <a:r>
              <a:rPr lang="en-AU" b="1" dirty="0"/>
              <a:t>[FOR</a:t>
            </a:r>
            <a:r>
              <a:rPr lang="en-AU" b="1" baseline="0" dirty="0"/>
              <a:t> EXAMPLE:  </a:t>
            </a:r>
            <a:r>
              <a:rPr lang="en-AU" b="0" baseline="0" dirty="0"/>
              <a:t>The ‘weight loss’ goal may be sensitive in some settings, and could be replaced with ‘healthy eating’, ‘physical activity or exercise’ instead.]</a:t>
            </a:r>
            <a:endParaRPr lang="en-AU" b="1" dirty="0"/>
          </a:p>
          <a:p>
            <a:endParaRPr lang="en-AU" b="1" dirty="0"/>
          </a:p>
          <a:p>
            <a:endParaRPr lang="en-AU" b="1" dirty="0"/>
          </a:p>
          <a:p>
            <a:r>
              <a:rPr lang="en-AU" b="1" dirty="0"/>
              <a:t>GAP</a:t>
            </a:r>
            <a:r>
              <a:rPr lang="en-AU" dirty="0"/>
              <a:t> stands for Goal and Plan.</a:t>
            </a:r>
          </a:p>
          <a:p>
            <a:r>
              <a:rPr lang="en-AU" dirty="0"/>
              <a:t> </a:t>
            </a:r>
          </a:p>
          <a:p>
            <a:r>
              <a:rPr lang="en-AU" dirty="0"/>
              <a:t>We first need to set a goal, like to pass an exam we have to sit in two weeks. The plan for that goal might be to study every night.</a:t>
            </a:r>
          </a:p>
          <a:p>
            <a:r>
              <a:rPr lang="en-AU" dirty="0"/>
              <a:t> </a:t>
            </a:r>
          </a:p>
          <a:p>
            <a:r>
              <a:rPr lang="en-AU" dirty="0"/>
              <a:t>In this example the goal is pretty clear. What about the plan? Could it be more specific?</a:t>
            </a:r>
          </a:p>
          <a:p>
            <a:r>
              <a:rPr lang="en-AU" dirty="0"/>
              <a:t> </a:t>
            </a:r>
          </a:p>
          <a:p>
            <a:r>
              <a:rPr lang="en-AU" dirty="0"/>
              <a:t>[Answers may include: have a designated study space, have a designated study time, ensure there are no distractions, leave phone in another room, make notes, revise the information with someone else, teach someone else the information, etc.]</a:t>
            </a:r>
          </a:p>
          <a:p>
            <a:endParaRPr lang="en-AU" dirty="0"/>
          </a:p>
          <a:p>
            <a:r>
              <a:rPr lang="en-AU" dirty="0"/>
              <a:t> </a:t>
            </a:r>
          </a:p>
        </p:txBody>
      </p:sp>
      <p:sp>
        <p:nvSpPr>
          <p:cNvPr id="4" name="Slide Number Placeholder 3"/>
          <p:cNvSpPr>
            <a:spLocks noGrp="1"/>
          </p:cNvSpPr>
          <p:nvPr>
            <p:ph type="sldNum" sz="quarter" idx="10"/>
          </p:nvPr>
        </p:nvSpPr>
        <p:spPr/>
        <p:txBody>
          <a:bodyPr/>
          <a:lstStyle/>
          <a:p>
            <a:fld id="{65B1F220-AC8F-0940-8CE6-971FDE532671}" type="slidenum">
              <a:rPr lang="en-US" smtClean="0"/>
              <a:t>8</a:t>
            </a:fld>
            <a:endParaRPr lang="en-US"/>
          </a:p>
        </p:txBody>
      </p:sp>
    </p:spTree>
    <p:extLst>
      <p:ext uri="{BB962C8B-B14F-4D97-AF65-F5344CB8AC3E}">
        <p14:creationId xmlns:p14="http://schemas.microsoft.com/office/powerpoint/2010/main" val="3058218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the goal is to buy a motorbike worth $5200, a specific plan might be to save $100 a week and buy it in one year. </a:t>
            </a:r>
          </a:p>
          <a:p>
            <a:r>
              <a:rPr lang="en-AU" dirty="0"/>
              <a:t> </a:t>
            </a:r>
          </a:p>
          <a:p>
            <a:r>
              <a:rPr lang="en-AU" dirty="0"/>
              <a:t>What’s another potential specific plan?</a:t>
            </a:r>
          </a:p>
          <a:p>
            <a:endParaRPr lang="en-AU" dirty="0"/>
          </a:p>
          <a:p>
            <a:r>
              <a:rPr lang="en-US" dirty="0"/>
              <a:t>[click to animate slide]</a:t>
            </a:r>
          </a:p>
          <a:p>
            <a:r>
              <a:rPr lang="en-AU" dirty="0"/>
              <a:t> </a:t>
            </a:r>
          </a:p>
          <a:p>
            <a:r>
              <a:rPr lang="en-AU" dirty="0"/>
              <a:t>[Support any other specific plans the group comes up with, and/or suggest saving $200 a week and making the purchase in six months.]</a:t>
            </a:r>
          </a:p>
        </p:txBody>
      </p:sp>
      <p:sp>
        <p:nvSpPr>
          <p:cNvPr id="4" name="Slide Number Placeholder 3"/>
          <p:cNvSpPr>
            <a:spLocks noGrp="1"/>
          </p:cNvSpPr>
          <p:nvPr>
            <p:ph type="sldNum" sz="quarter" idx="10"/>
          </p:nvPr>
        </p:nvSpPr>
        <p:spPr/>
        <p:txBody>
          <a:bodyPr/>
          <a:lstStyle/>
          <a:p>
            <a:fld id="{65B1F220-AC8F-0940-8CE6-971FDE532671}" type="slidenum">
              <a:rPr lang="en-US" smtClean="0"/>
              <a:t>9</a:t>
            </a:fld>
            <a:endParaRPr lang="en-US"/>
          </a:p>
        </p:txBody>
      </p:sp>
    </p:spTree>
    <p:extLst>
      <p:ext uri="{BB962C8B-B14F-4D97-AF65-F5344CB8AC3E}">
        <p14:creationId xmlns:p14="http://schemas.microsoft.com/office/powerpoint/2010/main" val="3099961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Slide Number Placeholder 5"/>
          <p:cNvSpPr>
            <a:spLocks noGrp="1"/>
          </p:cNvSpPr>
          <p:nvPr>
            <p:ph type="sldNum" sz="quarter" idx="4"/>
          </p:nvPr>
        </p:nvSpPr>
        <p:spPr>
          <a:xfrm>
            <a:off x="9696400" y="640762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250698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spc="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6552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9" y="308208"/>
            <a:ext cx="10847916" cy="432495"/>
          </a:xfrm>
          <a:prstGeom prst="rect">
            <a:avLst/>
          </a:prstGeom>
        </p:spPr>
        <p:txBody>
          <a:bodyPr lIns="0" tIns="0" rIns="0" bIns="0" anchor="ctr"/>
          <a:lstStyle>
            <a:lvl1pPr marL="0" indent="0">
              <a:buFontTx/>
              <a:buNone/>
              <a:defRPr sz="2400" b="1" spc="0">
                <a:solidFill>
                  <a:srgbClr val="006892"/>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8"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latin typeface="Arial" panose="020B0604020202020204" pitchFamily="34" charset="0"/>
              </a:defRPr>
            </a:lvl1pPr>
            <a:lvl2pPr>
              <a:defRPr sz="1800" spc="0" baseline="0">
                <a:latin typeface="Arial" panose="020B0604020202020204" pitchFamily="34" charset="0"/>
              </a:defRPr>
            </a:lvl2pPr>
            <a:lvl3pPr>
              <a:defRPr sz="1800" spc="0" baseline="0">
                <a:latin typeface="Arial" panose="020B0604020202020204" pitchFamily="34" charset="0"/>
              </a:defRPr>
            </a:lvl3pPr>
            <a:lvl4pPr>
              <a:defRPr sz="1800" spc="0" baseline="0">
                <a:latin typeface="Arial" panose="020B0604020202020204" pitchFamily="34" charset="0"/>
              </a:defRPr>
            </a:lvl4pPr>
            <a:lvl5pPr>
              <a:defRPr sz="1800" spc="0" baseline="0">
                <a:latin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Content Placeholder 3"/>
          <p:cNvSpPr>
            <a:spLocks noGrp="1"/>
          </p:cNvSpPr>
          <p:nvPr>
            <p:ph sz="half" idx="2"/>
          </p:nvPr>
        </p:nvSpPr>
        <p:spPr>
          <a:xfrm>
            <a:off x="6383584" y="1414668"/>
            <a:ext cx="5184000" cy="4512000"/>
          </a:xfrm>
          <a:prstGeom prst="rect">
            <a:avLst/>
          </a:prstGeom>
        </p:spPr>
        <p:txBody>
          <a:bodyPr lIns="0" tIns="0" rIns="0" bIns="0"/>
          <a:lstStyle>
            <a:lvl1pPr marL="0" indent="0">
              <a:buNone/>
              <a:defRPr sz="1800" b="0" spc="0"/>
            </a:lvl1pPr>
            <a:lvl2pPr>
              <a:defRPr sz="1800" spc="0"/>
            </a:lvl2pPr>
            <a:lvl3pPr>
              <a:defRPr sz="1800" spc="0"/>
            </a:lvl3pPr>
            <a:lvl4pPr>
              <a:defRPr sz="1800" spc="0"/>
            </a:lvl4pPr>
            <a:lvl5pPr>
              <a:defRPr sz="1800" spc="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05921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3"/>
            <a:ext cx="10847917" cy="4511773"/>
          </a:xfrm>
          <a:prstGeom prst="rect">
            <a:avLst/>
          </a:prstGeom>
        </p:spPr>
        <p:txBody>
          <a:bodyPr anchor="ctr"/>
          <a:lstStyle>
            <a:lvl1pPr marL="0" indent="0" algn="ctr">
              <a:buFontTx/>
              <a:buNone/>
              <a:defRPr sz="40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8"/>
            <a:ext cx="4991531" cy="432495"/>
          </a:xfrm>
          <a:prstGeom prst="rect">
            <a:avLst/>
          </a:prstGeom>
        </p:spPr>
        <p:txBody>
          <a:bodyPr anchor="ctr"/>
          <a:lstStyle>
            <a:lvl1pPr marL="0" indent="0" algn="r">
              <a:buFontTx/>
              <a:buNone/>
              <a:defRPr sz="2400" b="0"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4324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3200">
                <a:solidFill>
                  <a:schemeClr val="tx1">
                    <a:lumMod val="65000"/>
                    <a:lumOff val="35000"/>
                  </a:schemeClr>
                </a:solidFill>
              </a:defRPr>
            </a:lvl1pPr>
          </a:lstStyle>
          <a:p>
            <a:r>
              <a:rPr lang="en-US" dirty="0"/>
              <a:t>Presentation Title</a:t>
            </a:r>
            <a:endParaRPr lang="en-AU" dirty="0"/>
          </a:p>
        </p:txBody>
      </p:sp>
      <p:sp>
        <p:nvSpPr>
          <p:cNvPr id="6" name="Slide Number Placeholder 5"/>
          <p:cNvSpPr>
            <a:spLocks noGrp="1"/>
          </p:cNvSpPr>
          <p:nvPr>
            <p:ph type="sldNum" sz="quarter" idx="12"/>
          </p:nvPr>
        </p:nvSpPr>
        <p:spPr>
          <a:xfrm>
            <a:off x="8880309" y="6232229"/>
            <a:ext cx="2844800" cy="365125"/>
          </a:xfrm>
          <a:prstGeom prst="rect">
            <a:avLst/>
          </a:prstGeom>
        </p:spPr>
        <p:txBody>
          <a:bodyPr/>
          <a:lstStyle/>
          <a:p>
            <a:fld id="{EAFF9662-E427-214F-A0F2-1EADCCA1E85B}" type="slidenum">
              <a:rPr lang="en-US" smtClean="0">
                <a:solidFill>
                  <a:prstClr val="white"/>
                </a:solidFill>
              </a:rPr>
              <a:pPr/>
              <a:t>‹#›</a:t>
            </a:fld>
            <a:endParaRPr lang="en-US">
              <a:solidFill>
                <a:prstClr val="white"/>
              </a:solidFill>
            </a:endParaRPr>
          </a:p>
        </p:txBody>
      </p:sp>
      <p:sp>
        <p:nvSpPr>
          <p:cNvPr id="13" name="Text Placeholder 12"/>
          <p:cNvSpPr>
            <a:spLocks noGrp="1"/>
          </p:cNvSpPr>
          <p:nvPr>
            <p:ph type="body" sz="quarter" idx="13" hasCustomPrompt="1"/>
          </p:nvPr>
        </p:nvSpPr>
        <p:spPr>
          <a:xfrm>
            <a:off x="705611" y="2708153"/>
            <a:ext cx="10190923" cy="432817"/>
          </a:xfrm>
          <a:prstGeom prst="rect">
            <a:avLst/>
          </a:prstGeom>
        </p:spPr>
        <p:txBody>
          <a:bodyPr lIns="0" tIns="0" rIns="0" bIns="0" anchor="b"/>
          <a:lstStyle>
            <a:lvl1pPr marL="0" indent="0">
              <a:buFontTx/>
              <a:buNone/>
              <a:defRPr sz="2400">
                <a:solidFill>
                  <a:schemeClr val="tx1">
                    <a:lumMod val="65000"/>
                    <a:lumOff val="3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Subheading </a:t>
            </a:r>
            <a:endParaRPr lang="en-AU" dirty="0"/>
          </a:p>
        </p:txBody>
      </p:sp>
      <p:sp>
        <p:nvSpPr>
          <p:cNvPr id="17" name="Text Placeholder 16"/>
          <p:cNvSpPr>
            <a:spLocks noGrp="1"/>
          </p:cNvSpPr>
          <p:nvPr>
            <p:ph type="body" sz="quarter" idx="14" hasCustomPrompt="1"/>
          </p:nvPr>
        </p:nvSpPr>
        <p:spPr>
          <a:xfrm>
            <a:off x="719600" y="4101076"/>
            <a:ext cx="10176933" cy="359717"/>
          </a:xfrm>
          <a:prstGeom prst="rect">
            <a:avLst/>
          </a:prstGeom>
        </p:spPr>
        <p:txBody>
          <a:bodyPr lIns="0" tIns="0" rIns="0" bIns="0" anchor="ctr"/>
          <a:lstStyle>
            <a:lvl1pPr marL="0" indent="0">
              <a:buFontTx/>
              <a:buNone/>
              <a:defRPr sz="1400" b="1" baseline="0">
                <a:solidFill>
                  <a:srgbClr val="0082AA"/>
                </a:solidFill>
              </a:defRPr>
            </a:lvl1pPr>
            <a:lvl2pPr marL="457200" indent="0">
              <a:buFontTx/>
              <a:buNone/>
              <a:defRPr sz="1800" b="1">
                <a:solidFill>
                  <a:schemeClr val="accent3"/>
                </a:solidFill>
              </a:defRPr>
            </a:lvl2pPr>
            <a:lvl3pPr marL="914400" indent="0">
              <a:buFontTx/>
              <a:buNone/>
              <a:defRPr sz="1800" b="1">
                <a:solidFill>
                  <a:schemeClr val="accent3"/>
                </a:solidFill>
              </a:defRPr>
            </a:lvl3pPr>
            <a:lvl4pPr marL="1371600" indent="0">
              <a:buFontTx/>
              <a:buNone/>
              <a:defRPr sz="1800" b="1">
                <a:solidFill>
                  <a:schemeClr val="accent3"/>
                </a:solidFill>
              </a:defRPr>
            </a:lvl4pPr>
            <a:lvl5pPr marL="1828800" indent="0">
              <a:buFontTx/>
              <a:buNone/>
              <a:defRPr sz="1800" b="1">
                <a:solidFill>
                  <a:schemeClr val="accent3"/>
                </a:solidFill>
              </a:defRPr>
            </a:lvl5pPr>
          </a:lstStyle>
          <a:p>
            <a:pPr lvl="0"/>
            <a:r>
              <a:rPr lang="en-US" dirty="0" err="1"/>
              <a:t>Firstname</a:t>
            </a:r>
            <a:r>
              <a:rPr lang="en-US" dirty="0"/>
              <a:t> </a:t>
            </a:r>
            <a:r>
              <a:rPr lang="en-US" dirty="0" err="1"/>
              <a:t>Lastname</a:t>
            </a:r>
            <a:r>
              <a:rPr lang="en-US" dirty="0"/>
              <a:t> | Role | </a:t>
            </a:r>
            <a:r>
              <a:rPr lang="en-US" dirty="0" err="1"/>
              <a:t>Organisation</a:t>
            </a:r>
            <a:endParaRPr lang="en-AU" dirty="0"/>
          </a:p>
        </p:txBody>
      </p:sp>
      <p:sp>
        <p:nvSpPr>
          <p:cNvPr id="19" name="Content Placeholder 18"/>
          <p:cNvSpPr>
            <a:spLocks noGrp="1"/>
          </p:cNvSpPr>
          <p:nvPr>
            <p:ph sz="quarter" idx="15"/>
          </p:nvPr>
        </p:nvSpPr>
        <p:spPr>
          <a:xfrm>
            <a:off x="726021" y="3429002"/>
            <a:ext cx="10176105" cy="432495"/>
          </a:xfrm>
          <a:prstGeom prst="rect">
            <a:avLst/>
          </a:prstGeom>
        </p:spPr>
        <p:txBody>
          <a:bodyPr lIns="0" tIns="0" rIns="0" bIns="0" anchor="ctr"/>
          <a:lstStyle>
            <a:lvl1pPr marL="0" indent="0">
              <a:buFontTx/>
              <a:buNone/>
              <a:defRPr sz="18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126554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_Blue_No Banner_1 Col">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Content Placeholder 2"/>
          <p:cNvSpPr>
            <a:spLocks noGrp="1"/>
          </p:cNvSpPr>
          <p:nvPr>
            <p:ph idx="1"/>
          </p:nvPr>
        </p:nvSpPr>
        <p:spPr>
          <a:xfrm>
            <a:off x="719667" y="1412777"/>
            <a:ext cx="10800603" cy="4512017"/>
          </a:xfrm>
          <a:prstGeom prst="rect">
            <a:avLst/>
          </a:prstGeom>
        </p:spPr>
        <p:txBody>
          <a:bodyPr lIns="0" tIns="0" rIns="0" bIns="0"/>
          <a:lstStyle>
            <a:lvl1pPr marL="0" indent="0">
              <a:spcBef>
                <a:spcPts val="800"/>
              </a:spcBef>
              <a:buClr>
                <a:schemeClr val="bg1"/>
              </a:buClr>
              <a:buNone/>
              <a:defRPr sz="2000" b="0" spc="0">
                <a:solidFill>
                  <a:schemeClr val="bg1"/>
                </a:solidFill>
              </a:defRPr>
            </a:lvl1pPr>
            <a:lvl2pPr marL="959976" indent="-479988">
              <a:spcBef>
                <a:spcPts val="800"/>
              </a:spcBef>
              <a:buClr>
                <a:schemeClr val="bg1"/>
              </a:buClr>
              <a:defRPr sz="2000" spc="0">
                <a:solidFill>
                  <a:schemeClr val="bg1"/>
                </a:solidFill>
              </a:defRPr>
            </a:lvl2pPr>
            <a:lvl3pPr marL="1439964" indent="-479988">
              <a:spcBef>
                <a:spcPts val="800"/>
              </a:spcBef>
              <a:buClr>
                <a:schemeClr val="bg1"/>
              </a:buClr>
              <a:defRPr sz="2000" spc="0">
                <a:solidFill>
                  <a:schemeClr val="bg1"/>
                </a:solidFill>
              </a:defRPr>
            </a:lvl3pPr>
            <a:lvl4pPr marL="1919952" indent="-479988">
              <a:spcBef>
                <a:spcPts val="800"/>
              </a:spcBef>
              <a:buClr>
                <a:schemeClr val="bg1"/>
              </a:buClr>
              <a:defRPr sz="2000" spc="0">
                <a:solidFill>
                  <a:schemeClr val="bg1"/>
                </a:solidFill>
              </a:defRPr>
            </a:lvl4pPr>
            <a:lvl5pPr marL="2399940" indent="-479988">
              <a:spcBef>
                <a:spcPts val="800"/>
              </a:spcBef>
              <a:buClr>
                <a:schemeClr val="bg1"/>
              </a:buClr>
              <a:defRPr sz="2000" spc="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77042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_Blue_No Banner_2 Col">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719667" y="308207"/>
            <a:ext cx="108479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9"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Clr>
                <a:schemeClr val="bg1"/>
              </a:buClr>
              <a:buNone/>
              <a:defRPr sz="2000" b="0" spc="0" baseline="0">
                <a:solidFill>
                  <a:schemeClr val="bg1"/>
                </a:solidFill>
                <a:latin typeface="Arial" panose="020B0604020202020204" pitchFamily="34" charset="0"/>
              </a:defRPr>
            </a:lvl1pPr>
            <a:lvl2pPr>
              <a:buClr>
                <a:schemeClr val="bg1"/>
              </a:buClr>
              <a:defRPr sz="2000" spc="0" baseline="0">
                <a:solidFill>
                  <a:schemeClr val="bg1"/>
                </a:solidFill>
                <a:latin typeface="Arial" panose="020B0604020202020204" pitchFamily="34" charset="0"/>
              </a:defRPr>
            </a:lvl2pPr>
            <a:lvl3pPr>
              <a:buClr>
                <a:schemeClr val="bg1"/>
              </a:buClr>
              <a:defRPr sz="2000" spc="0" baseline="0">
                <a:solidFill>
                  <a:schemeClr val="bg1"/>
                </a:solidFill>
                <a:latin typeface="Arial" panose="020B0604020202020204" pitchFamily="34" charset="0"/>
              </a:defRPr>
            </a:lvl3pPr>
            <a:lvl4pPr>
              <a:buClr>
                <a:schemeClr val="bg1"/>
              </a:buClr>
              <a:defRPr sz="2000" spc="0" baseline="0">
                <a:solidFill>
                  <a:schemeClr val="bg1"/>
                </a:solidFill>
                <a:latin typeface="Arial" panose="020B0604020202020204" pitchFamily="34" charset="0"/>
              </a:defRPr>
            </a:lvl4pPr>
            <a:lvl5pPr>
              <a:buClr>
                <a:schemeClr val="bg1"/>
              </a:buClr>
              <a:defRPr sz="20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3"/>
          <p:cNvSpPr>
            <a:spLocks noGrp="1"/>
          </p:cNvSpPr>
          <p:nvPr>
            <p:ph sz="half" idx="2"/>
          </p:nvPr>
        </p:nvSpPr>
        <p:spPr>
          <a:xfrm>
            <a:off x="6383584" y="1411817"/>
            <a:ext cx="5184000" cy="4512000"/>
          </a:xfrm>
          <a:prstGeom prst="rect">
            <a:avLst/>
          </a:prstGeom>
        </p:spPr>
        <p:txBody>
          <a:bodyPr lIns="0" tIns="0" rIns="0" bIns="0"/>
          <a:lstStyle>
            <a:lvl1pPr marL="0" indent="0">
              <a:buClr>
                <a:schemeClr val="bg1"/>
              </a:buClr>
              <a:buNone/>
              <a:defRPr sz="2000" b="0" spc="0">
                <a:solidFill>
                  <a:schemeClr val="bg1"/>
                </a:solidFill>
              </a:defRPr>
            </a:lvl1pPr>
            <a:lvl2pPr>
              <a:buClr>
                <a:schemeClr val="bg1"/>
              </a:buClr>
              <a:defRPr sz="2000" spc="0">
                <a:solidFill>
                  <a:schemeClr val="bg1"/>
                </a:solidFill>
              </a:defRPr>
            </a:lvl2pPr>
            <a:lvl3pPr>
              <a:buClr>
                <a:schemeClr val="bg1"/>
              </a:buClr>
              <a:defRPr sz="2000" spc="0">
                <a:solidFill>
                  <a:schemeClr val="bg1"/>
                </a:solidFill>
              </a:defRPr>
            </a:lvl3pPr>
            <a:lvl4pPr>
              <a:buClr>
                <a:schemeClr val="bg1"/>
              </a:buClr>
              <a:defRPr sz="2000" spc="0">
                <a:solidFill>
                  <a:schemeClr val="bg1"/>
                </a:solidFill>
              </a:defRPr>
            </a:lvl4pPr>
            <a:lvl5pPr>
              <a:buClr>
                <a:schemeClr val="bg1"/>
              </a:buClr>
              <a:defRPr sz="20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03172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_Blue_Section">
    <p:spTree>
      <p:nvGrpSpPr>
        <p:cNvPr id="1" name=""/>
        <p:cNvGrpSpPr/>
        <p:nvPr/>
      </p:nvGrpSpPr>
      <p:grpSpPr>
        <a:xfrm>
          <a:off x="0" y="0"/>
          <a:ext cx="0" cy="0"/>
          <a:chOff x="0" y="0"/>
          <a:chExt cx="0" cy="0"/>
        </a:xfrm>
      </p:grpSpPr>
      <p:sp>
        <p:nvSpPr>
          <p:cNvPr id="8" name="Content Placeholder 18"/>
          <p:cNvSpPr>
            <a:spLocks noGrp="1"/>
          </p:cNvSpPr>
          <p:nvPr>
            <p:ph sz="quarter" idx="15"/>
          </p:nvPr>
        </p:nvSpPr>
        <p:spPr>
          <a:xfrm>
            <a:off x="719667" y="933452"/>
            <a:ext cx="10847917" cy="4511773"/>
          </a:xfrm>
          <a:prstGeom prst="rect">
            <a:avLst/>
          </a:prstGeom>
        </p:spPr>
        <p:txBody>
          <a:bodyPr anchor="ctr"/>
          <a:lstStyle>
            <a:lvl1pPr marL="0" indent="0" algn="ctr">
              <a:buFontTx/>
              <a:buNone/>
              <a:defRPr sz="5333"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7"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6"/>
          </p:nvPr>
        </p:nvSpPr>
        <p:spPr>
          <a:xfrm>
            <a:off x="6576053" y="5492057"/>
            <a:ext cx="4991531" cy="432495"/>
          </a:xfrm>
          <a:prstGeom prst="rect">
            <a:avLst/>
          </a:prstGeom>
        </p:spPr>
        <p:txBody>
          <a:bodyPr anchor="ctr"/>
          <a:lstStyle>
            <a:lvl1pPr marL="0" indent="0" algn="r">
              <a:buFontTx/>
              <a:buNone/>
              <a:defRPr sz="2400" b="0"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2597163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05611" y="1412776"/>
            <a:ext cx="10190923" cy="1152128"/>
          </a:xfrm>
          <a:prstGeom prst="rect">
            <a:avLst/>
          </a:prstGeom>
        </p:spPr>
        <p:txBody>
          <a:bodyPr lIns="0" tIns="0" rIns="0" bIns="0" anchor="b"/>
          <a:lstStyle>
            <a:lvl1pPr>
              <a:defRPr sz="4400">
                <a:solidFill>
                  <a:schemeClr val="bg1"/>
                </a:solidFill>
              </a:defRPr>
            </a:lvl1pPr>
          </a:lstStyle>
          <a:p>
            <a:r>
              <a:rPr lang="en-US" dirty="0"/>
              <a:t>Presentation Title</a:t>
            </a:r>
            <a:endParaRPr lang="en-AU" dirty="0"/>
          </a:p>
        </p:txBody>
      </p:sp>
      <p:sp>
        <p:nvSpPr>
          <p:cNvPr id="8" name="Text Placeholder 12"/>
          <p:cNvSpPr>
            <a:spLocks noGrp="1"/>
          </p:cNvSpPr>
          <p:nvPr>
            <p:ph type="body" sz="quarter" idx="13" hasCustomPrompt="1"/>
          </p:nvPr>
        </p:nvSpPr>
        <p:spPr>
          <a:xfrm>
            <a:off x="705611" y="2708152"/>
            <a:ext cx="10190923" cy="432817"/>
          </a:xfrm>
          <a:prstGeom prst="rect">
            <a:avLst/>
          </a:prstGeom>
        </p:spPr>
        <p:txBody>
          <a:bodyPr lIns="0" tIns="0" rIns="0" bIns="0" anchor="b"/>
          <a:lstStyle>
            <a:lvl1pPr marL="0" indent="0">
              <a:buFontTx/>
              <a:buNone/>
              <a:defRPr sz="2800">
                <a:solidFill>
                  <a:schemeClr val="bg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Subheading </a:t>
            </a:r>
            <a:endParaRPr lang="en-AU" dirty="0"/>
          </a:p>
        </p:txBody>
      </p:sp>
      <p:sp>
        <p:nvSpPr>
          <p:cNvPr id="9" name="Content Placeholder 18"/>
          <p:cNvSpPr>
            <a:spLocks noGrp="1"/>
          </p:cNvSpPr>
          <p:nvPr>
            <p:ph sz="quarter" idx="15" hasCustomPrompt="1"/>
          </p:nvPr>
        </p:nvSpPr>
        <p:spPr>
          <a:xfrm>
            <a:off x="726021" y="4506784"/>
            <a:ext cx="2622970" cy="432495"/>
          </a:xfrm>
          <a:prstGeom prst="rect">
            <a:avLst/>
          </a:prstGeom>
        </p:spPr>
        <p:txBody>
          <a:bodyPr lIns="0" tIns="0" rIns="0" bIns="0" anchor="ctr"/>
          <a:lstStyle>
            <a:lvl1pPr marL="0" indent="0">
              <a:buFontTx/>
              <a:buNone/>
              <a:defRPr sz="240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r>
              <a:rPr lang="en-AU" dirty="0"/>
              <a:t>Name  |  Date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15541" y="5849331"/>
            <a:ext cx="1825889" cy="594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1515" y="5849331"/>
            <a:ext cx="1722764" cy="664780"/>
          </a:xfrm>
          <a:prstGeom prst="rect">
            <a:avLst/>
          </a:prstGeom>
        </p:spPr>
      </p:pic>
    </p:spTree>
    <p:extLst>
      <p:ext uri="{BB962C8B-B14F-4D97-AF65-F5344CB8AC3E}">
        <p14:creationId xmlns:p14="http://schemas.microsoft.com/office/powerpoint/2010/main" val="81231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_2 Col">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2000" b="0" spc="0" baseline="0">
                <a:latin typeface="Arial" panose="020B0604020202020204" pitchFamily="34" charset="0"/>
              </a:defRPr>
            </a:lvl1pPr>
            <a:lvl2pPr>
              <a:defRPr sz="2000" spc="0" baseline="0">
                <a:latin typeface="Arial" panose="020B0604020202020204" pitchFamily="34" charset="0"/>
              </a:defRPr>
            </a:lvl2pPr>
            <a:lvl3pPr>
              <a:defRPr sz="2000" spc="0" baseline="0">
                <a:latin typeface="Arial" panose="020B0604020202020204" pitchFamily="34" charset="0"/>
              </a:defRPr>
            </a:lvl3pPr>
            <a:lvl4pPr>
              <a:defRPr sz="2000" spc="0" baseline="0">
                <a:latin typeface="Arial" panose="020B0604020202020204" pitchFamily="34" charset="0"/>
              </a:defRPr>
            </a:lvl4pPr>
            <a:lvl5pPr>
              <a:defRPr sz="2000" spc="0" baseline="0">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Content Placeholder 3"/>
          <p:cNvSpPr>
            <a:spLocks noGrp="1"/>
          </p:cNvSpPr>
          <p:nvPr>
            <p:ph sz="half" idx="2"/>
          </p:nvPr>
        </p:nvSpPr>
        <p:spPr>
          <a:xfrm>
            <a:off x="6383584" y="1411817"/>
            <a:ext cx="5184000" cy="4512000"/>
          </a:xfrm>
          <a:prstGeom prst="rect">
            <a:avLst/>
          </a:prstGeom>
        </p:spPr>
        <p:txBody>
          <a:bodyPr/>
          <a:lstStyle>
            <a:lvl1pPr marL="0" indent="0">
              <a:buNone/>
              <a:defRPr sz="2000" b="0" spc="0"/>
            </a:lvl1pPr>
            <a:lvl2pPr>
              <a:defRPr sz="2000" spc="0"/>
            </a:lvl2pPr>
            <a:lvl3pPr>
              <a:defRPr sz="2000" spc="0"/>
            </a:lvl3pPr>
            <a:lvl4pPr>
              <a:defRPr sz="2000" spc="0"/>
            </a:lvl4pPr>
            <a:lvl5pPr>
              <a:defRPr sz="2000" spc="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6"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328030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Slid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5618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Slide_2 Col">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0" y="0"/>
            <a:ext cx="12192000" cy="6858000"/>
          </a:xfrm>
          <a:prstGeom prst="rect">
            <a:avLst/>
          </a:prstGeom>
        </p:spPr>
        <p:txBody>
          <a:bodyPr/>
          <a:lstStyle/>
          <a:p>
            <a:endParaRPr lang="en-AU"/>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382527"/>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Content Placeholder 2"/>
          <p:cNvSpPr>
            <a:spLocks noGrp="1"/>
          </p:cNvSpPr>
          <p:nvPr>
            <p:ph sz="half" idx="1"/>
          </p:nvPr>
        </p:nvSpPr>
        <p:spPr>
          <a:xfrm>
            <a:off x="719666" y="1411817"/>
            <a:ext cx="5183979" cy="4512000"/>
          </a:xfrm>
          <a:prstGeom prst="rect">
            <a:avLst/>
          </a:prstGeom>
        </p:spPr>
        <p:txBody>
          <a:bodyPr lIns="0" tIns="0" rIns="0" bIns="0"/>
          <a:lstStyle>
            <a:lvl1pPr marL="0" indent="0">
              <a:buNone/>
              <a:defRPr sz="1800" b="0" spc="0" baseline="0">
                <a:solidFill>
                  <a:schemeClr val="bg1"/>
                </a:solidFill>
                <a:latin typeface="Arial" panose="020B0604020202020204" pitchFamily="34" charset="0"/>
              </a:defRPr>
            </a:lvl1pPr>
            <a:lvl2pPr>
              <a:defRPr sz="1800" spc="0" baseline="0">
                <a:solidFill>
                  <a:schemeClr val="bg1"/>
                </a:solidFill>
                <a:latin typeface="Arial" panose="020B0604020202020204" pitchFamily="34" charset="0"/>
              </a:defRPr>
            </a:lvl2pPr>
            <a:lvl3pPr>
              <a:defRPr sz="1800" spc="0" baseline="0">
                <a:solidFill>
                  <a:schemeClr val="bg1"/>
                </a:solidFill>
                <a:latin typeface="Arial" panose="020B0604020202020204" pitchFamily="34" charset="0"/>
              </a:defRPr>
            </a:lvl3pPr>
            <a:lvl4pPr>
              <a:defRPr sz="1800" spc="0" baseline="0">
                <a:solidFill>
                  <a:schemeClr val="bg1"/>
                </a:solidFill>
                <a:latin typeface="Arial" panose="020B0604020202020204" pitchFamily="34" charset="0"/>
              </a:defRPr>
            </a:lvl4pPr>
            <a:lvl5pPr>
              <a:defRPr sz="1800" spc="0" baseline="0">
                <a:solidFill>
                  <a:schemeClr val="bg1"/>
                </a:solidFill>
                <a:latin typeface="Arial" panose="020B0604020202020204" pitchFamily="34" charset="0"/>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Content Placeholder 3"/>
          <p:cNvSpPr>
            <a:spLocks noGrp="1"/>
          </p:cNvSpPr>
          <p:nvPr>
            <p:ph sz="half" idx="2"/>
          </p:nvPr>
        </p:nvSpPr>
        <p:spPr>
          <a:xfrm>
            <a:off x="6383584" y="1411817"/>
            <a:ext cx="5184000" cy="4512000"/>
          </a:xfrm>
          <a:prstGeom prst="rect">
            <a:avLst/>
          </a:prstGeom>
        </p:spPr>
        <p:txBody>
          <a:bodyPr/>
          <a:lstStyle>
            <a:lvl1pPr marL="0" indent="0">
              <a:buNone/>
              <a:defRPr sz="1800" b="0" spc="0">
                <a:solidFill>
                  <a:schemeClr val="bg1"/>
                </a:solidFill>
              </a:defRPr>
            </a:lvl1pPr>
            <a:lvl2pPr>
              <a:defRPr sz="1800" spc="0">
                <a:solidFill>
                  <a:schemeClr val="bg1"/>
                </a:solidFill>
              </a:defRPr>
            </a:lvl2pPr>
            <a:lvl3pPr>
              <a:defRPr sz="1800" spc="0">
                <a:solidFill>
                  <a:schemeClr val="bg1"/>
                </a:solidFill>
              </a:defRPr>
            </a:lvl3pPr>
            <a:lvl4pPr>
              <a:defRPr sz="1800" spc="0">
                <a:solidFill>
                  <a:schemeClr val="bg1"/>
                </a:solidFill>
              </a:defRPr>
            </a:lvl4pPr>
            <a:lvl5pPr>
              <a:defRPr sz="1800" spc="0">
                <a:solidFill>
                  <a:schemeClr val="bg1"/>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1792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Slide_3 image_No body copy">
    <p:spTree>
      <p:nvGrpSpPr>
        <p:cNvPr id="1" name=""/>
        <p:cNvGrpSpPr/>
        <p:nvPr/>
      </p:nvGrpSpPr>
      <p:grpSpPr>
        <a:xfrm>
          <a:off x="0" y="0"/>
          <a:ext cx="0" cy="0"/>
          <a:chOff x="0" y="0"/>
          <a:chExt cx="0" cy="0"/>
        </a:xfrm>
      </p:grpSpPr>
      <p:sp>
        <p:nvSpPr>
          <p:cNvPr id="3" name="Picture Placeholder 2"/>
          <p:cNvSpPr>
            <a:spLocks noGrp="1"/>
          </p:cNvSpPr>
          <p:nvPr>
            <p:ph type="pic" sz="quarter" idx="17"/>
          </p:nvPr>
        </p:nvSpPr>
        <p:spPr>
          <a:xfrm>
            <a:off x="-1" y="0"/>
            <a:ext cx="4080387" cy="6858000"/>
          </a:xfrm>
          <a:prstGeom prst="rect">
            <a:avLst/>
          </a:prstGeom>
        </p:spPr>
        <p:txBody>
          <a:bodyPr/>
          <a:lstStyle/>
          <a:p>
            <a:endParaRPr lang="en-AU" dirty="0"/>
          </a:p>
        </p:txBody>
      </p:sp>
      <p:sp>
        <p:nvSpPr>
          <p:cNvPr id="6" name="Content Placeholder 18"/>
          <p:cNvSpPr>
            <a:spLocks noGrp="1"/>
          </p:cNvSpPr>
          <p:nvPr>
            <p:ph sz="quarter" idx="15"/>
          </p:nvPr>
        </p:nvSpPr>
        <p:spPr>
          <a:xfrm>
            <a:off x="719668" y="308207"/>
            <a:ext cx="11047216" cy="432495"/>
          </a:xfrm>
          <a:prstGeom prst="rect">
            <a:avLst/>
          </a:prstGeom>
        </p:spPr>
        <p:txBody>
          <a:bodyPr lIns="0" tIns="0" rIns="0" bIns="0" anchor="ctr"/>
          <a:lstStyle>
            <a:lvl1pPr marL="0" indent="0">
              <a:buFontTx/>
              <a:buNone/>
              <a:defRPr sz="2400" b="1" spc="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9" name="Content Placeholder 18"/>
          <p:cNvSpPr>
            <a:spLocks noGrp="1"/>
          </p:cNvSpPr>
          <p:nvPr>
            <p:ph sz="quarter" idx="18"/>
          </p:nvPr>
        </p:nvSpPr>
        <p:spPr>
          <a:xfrm>
            <a:off x="695325" y="6313702"/>
            <a:ext cx="1226609" cy="544298"/>
          </a:xfrm>
          <a:prstGeom prst="rect">
            <a:avLst/>
          </a:prstGeom>
          <a:solidFill>
            <a:srgbClr val="006892"/>
          </a:solidFill>
        </p:spPr>
        <p:txBody>
          <a:bodyPr lIns="0" tIns="0" rIns="0" bIns="0" anchor="ctr"/>
          <a:lstStyle>
            <a:lvl1pPr marL="0" indent="0" algn="ctr">
              <a:buFontTx/>
              <a:buNone/>
              <a:defRPr sz="1400" b="1" spc="0" baseline="0">
                <a:solidFill>
                  <a:schemeClr val="tx2"/>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1" name="Content Placeholder 18"/>
          <p:cNvSpPr>
            <a:spLocks noGrp="1"/>
          </p:cNvSpPr>
          <p:nvPr>
            <p:ph sz="quarter" idx="16"/>
          </p:nvPr>
        </p:nvSpPr>
        <p:spPr>
          <a:xfrm>
            <a:off x="700030" y="6313744"/>
            <a:ext cx="1221904" cy="432495"/>
          </a:xfrm>
          <a:prstGeom prst="rect">
            <a:avLst/>
          </a:prstGeom>
        </p:spPr>
        <p:txBody>
          <a:bodyPr lIns="0" tIns="0" rIns="0" bIns="0" anchor="ctr"/>
          <a:lstStyle>
            <a:lvl1pPr marL="0" indent="0" algn="ctr">
              <a:buFontTx/>
              <a:buNone/>
              <a:defRPr sz="1400" b="1" spc="0" baseline="0">
                <a:solidFill>
                  <a:schemeClr val="bg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Tree>
    <p:extLst>
      <p:ext uri="{BB962C8B-B14F-4D97-AF65-F5344CB8AC3E}">
        <p14:creationId xmlns:p14="http://schemas.microsoft.com/office/powerpoint/2010/main" val="232991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4080387" cy="6858000"/>
          </a:xfrm>
          <a:prstGeom prst="rect">
            <a:avLst/>
          </a:prstGeom>
        </p:spPr>
        <p:txBody>
          <a:bodyPr/>
          <a:lstStyle/>
          <a:p>
            <a:endParaRPr lang="en-AU"/>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6138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Image Slide_2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2" name="Picture Placeholder 2"/>
          <p:cNvSpPr>
            <a:spLocks noGrp="1"/>
          </p:cNvSpPr>
          <p:nvPr>
            <p:ph type="pic" sz="quarter" idx="19"/>
          </p:nvPr>
        </p:nvSpPr>
        <p:spPr>
          <a:xfrm>
            <a:off x="4080386" y="0"/>
            <a:ext cx="8111614" cy="6858000"/>
          </a:xfrm>
          <a:prstGeom prst="rect">
            <a:avLst/>
          </a:prstGeom>
        </p:spPr>
        <p:txBody>
          <a:bodyPr/>
          <a:lstStyle/>
          <a:p>
            <a:endParaRPr lang="en-AU"/>
          </a:p>
        </p:txBody>
      </p:sp>
      <p:sp>
        <p:nvSpPr>
          <p:cNvPr id="14" name="Content Placeholder 18"/>
          <p:cNvSpPr>
            <a:spLocks noGrp="1"/>
          </p:cNvSpPr>
          <p:nvPr>
            <p:ph sz="quarter" idx="15"/>
          </p:nvPr>
        </p:nvSpPr>
        <p:spPr>
          <a:xfrm>
            <a:off x="719668" y="308207"/>
            <a:ext cx="8160643"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5" name="Content Placeholder 2"/>
          <p:cNvSpPr>
            <a:spLocks noGrp="1"/>
          </p:cNvSpPr>
          <p:nvPr>
            <p:ph idx="1"/>
          </p:nvPr>
        </p:nvSpPr>
        <p:spPr>
          <a:xfrm>
            <a:off x="719668" y="1412777"/>
            <a:ext cx="318819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2796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 Slide_1 image_No body copy">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9696400" y="6412023"/>
            <a:ext cx="1828800" cy="180000"/>
          </a:xfrm>
          <a:prstGeom prst="rect">
            <a:avLst/>
          </a:prstGeom>
        </p:spPr>
        <p:txBody>
          <a:bodyPr vert="horz" lIns="0" tIns="0" rIns="0" bIns="0" rtlCol="0" anchor="t" anchorCtr="0"/>
          <a:lstStyle>
            <a:lvl1pPr algn="r">
              <a:defRPr sz="1400"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13" name="Picture Placeholder 2"/>
          <p:cNvSpPr>
            <a:spLocks noGrp="1"/>
          </p:cNvSpPr>
          <p:nvPr>
            <p:ph type="pic" sz="quarter" idx="20"/>
          </p:nvPr>
        </p:nvSpPr>
        <p:spPr>
          <a:xfrm>
            <a:off x="8160773" y="0"/>
            <a:ext cx="4031227" cy="6858000"/>
          </a:xfrm>
          <a:prstGeom prst="rect">
            <a:avLst/>
          </a:prstGeom>
        </p:spPr>
        <p:txBody>
          <a:bodyPr/>
          <a:lstStyle/>
          <a:p>
            <a:endParaRPr lang="en-AU" dirty="0"/>
          </a:p>
        </p:txBody>
      </p:sp>
      <p:sp>
        <p:nvSpPr>
          <p:cNvPr id="11" name="Content Placeholder 18"/>
          <p:cNvSpPr>
            <a:spLocks noGrp="1"/>
          </p:cNvSpPr>
          <p:nvPr>
            <p:ph sz="quarter" idx="15"/>
          </p:nvPr>
        </p:nvSpPr>
        <p:spPr>
          <a:xfrm>
            <a:off x="719668" y="308207"/>
            <a:ext cx="7230799" cy="432495"/>
          </a:xfrm>
          <a:prstGeom prst="rect">
            <a:avLst/>
          </a:prstGeom>
        </p:spPr>
        <p:txBody>
          <a:bodyPr lIns="0" tIns="0" rIns="0" bIns="0" anchor="ctr"/>
          <a:lstStyle>
            <a:lvl1pPr marL="0" indent="0">
              <a:buFontTx/>
              <a:buNone/>
              <a:defRPr sz="2400" b="1" spc="0">
                <a:solidFill>
                  <a:schemeClr val="accent1"/>
                </a:solidFill>
              </a:defRPr>
            </a:lvl1pPr>
            <a:lvl2pPr marL="609585" indent="0">
              <a:buFontTx/>
              <a:buNone/>
              <a:defRPr>
                <a:solidFill>
                  <a:schemeClr val="bg1"/>
                </a:solidFill>
              </a:defRPr>
            </a:lvl2pPr>
            <a:lvl3pPr marL="1219170" indent="0">
              <a:buFontTx/>
              <a:buNone/>
              <a:defRPr>
                <a:solidFill>
                  <a:schemeClr val="bg1"/>
                </a:solidFill>
              </a:defRPr>
            </a:lvl3pPr>
            <a:lvl4pPr marL="1828754" indent="0">
              <a:buFontTx/>
              <a:buNone/>
              <a:defRPr>
                <a:solidFill>
                  <a:schemeClr val="bg1"/>
                </a:solidFill>
              </a:defRPr>
            </a:lvl4pPr>
            <a:lvl5pPr marL="2438339" indent="0">
              <a:buFontTx/>
              <a:buNone/>
              <a:defRPr>
                <a:solidFill>
                  <a:schemeClr val="bg1"/>
                </a:solidFill>
              </a:defRPr>
            </a:lvl5pPr>
          </a:lstStyle>
          <a:p>
            <a:pPr lvl="0"/>
            <a:endParaRPr lang="en-AU" dirty="0"/>
          </a:p>
        </p:txBody>
      </p:sp>
      <p:sp>
        <p:nvSpPr>
          <p:cNvPr id="14" name="Content Placeholder 2"/>
          <p:cNvSpPr>
            <a:spLocks noGrp="1"/>
          </p:cNvSpPr>
          <p:nvPr>
            <p:ph idx="1"/>
          </p:nvPr>
        </p:nvSpPr>
        <p:spPr>
          <a:xfrm>
            <a:off x="719667" y="1412777"/>
            <a:ext cx="7230800" cy="4512017"/>
          </a:xfrm>
          <a:prstGeom prst="rect">
            <a:avLst/>
          </a:prstGeom>
        </p:spPr>
        <p:txBody>
          <a:bodyPr lIns="0" tIns="0" rIns="0" bIns="0"/>
          <a:lstStyle>
            <a:lvl1pPr marL="0" indent="0">
              <a:spcBef>
                <a:spcPts val="800"/>
              </a:spcBef>
              <a:buNone/>
              <a:defRPr sz="2000" b="0" i="0" spc="0" baseline="0"/>
            </a:lvl1pPr>
            <a:lvl2pPr marL="959976" indent="-479988">
              <a:spcBef>
                <a:spcPts val="800"/>
              </a:spcBef>
              <a:defRPr sz="2000" spc="0"/>
            </a:lvl2pPr>
            <a:lvl3pPr marL="1439964" indent="-479988">
              <a:spcBef>
                <a:spcPts val="800"/>
              </a:spcBef>
              <a:defRPr sz="2000" spc="0"/>
            </a:lvl3pPr>
            <a:lvl4pPr marL="1919952" indent="-479988">
              <a:spcBef>
                <a:spcPts val="800"/>
              </a:spcBef>
              <a:defRPr sz="2000" spc="0"/>
            </a:lvl4pPr>
            <a:lvl5pPr marL="2399940" indent="-479988">
              <a:spcBef>
                <a:spcPts val="800"/>
              </a:spcBef>
              <a:defRPr sz="20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Rectangle 8"/>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2</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8306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Slide_Banner_1 Col">
    <p:spTree>
      <p:nvGrpSpPr>
        <p:cNvPr id="1" name=""/>
        <p:cNvGrpSpPr/>
        <p:nvPr/>
      </p:nvGrpSpPr>
      <p:grpSpPr>
        <a:xfrm>
          <a:off x="0" y="0"/>
          <a:ext cx="0" cy="0"/>
          <a:chOff x="0" y="0"/>
          <a:chExt cx="0" cy="0"/>
        </a:xfrm>
      </p:grpSpPr>
      <p:sp>
        <p:nvSpPr>
          <p:cNvPr id="6" name="Content Placeholder 18"/>
          <p:cNvSpPr>
            <a:spLocks noGrp="1"/>
          </p:cNvSpPr>
          <p:nvPr>
            <p:ph sz="quarter" idx="15"/>
          </p:nvPr>
        </p:nvSpPr>
        <p:spPr>
          <a:xfrm>
            <a:off x="719668" y="308208"/>
            <a:ext cx="8160643" cy="432495"/>
          </a:xfrm>
          <a:prstGeom prst="rect">
            <a:avLst/>
          </a:prstGeom>
        </p:spPr>
        <p:txBody>
          <a:bodyPr lIns="0" tIns="0" rIns="0" bIns="0" anchor="ctr"/>
          <a:lstStyle>
            <a:lvl1pPr marL="0" indent="0">
              <a:buFontTx/>
              <a:buNone/>
              <a:defRPr sz="2000" b="1" spc="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a:t>Click to edit Master text styles</a:t>
            </a:r>
          </a:p>
        </p:txBody>
      </p:sp>
      <p:sp>
        <p:nvSpPr>
          <p:cNvPr id="7" name="Content Placeholder 2"/>
          <p:cNvSpPr>
            <a:spLocks noGrp="1"/>
          </p:cNvSpPr>
          <p:nvPr>
            <p:ph idx="1"/>
          </p:nvPr>
        </p:nvSpPr>
        <p:spPr>
          <a:xfrm>
            <a:off x="719667" y="1412778"/>
            <a:ext cx="10800603" cy="4512017"/>
          </a:xfrm>
          <a:prstGeom prst="rect">
            <a:avLst/>
          </a:prstGeom>
        </p:spPr>
        <p:txBody>
          <a:bodyPr lIns="0" tIns="0" rIns="0" bIns="0"/>
          <a:lstStyle>
            <a:lvl1pPr marL="0" indent="0">
              <a:spcBef>
                <a:spcPts val="600"/>
              </a:spcBef>
              <a:buNone/>
              <a:defRPr sz="1800" b="0" i="0" spc="0" baseline="0"/>
            </a:lvl1pPr>
            <a:lvl2pPr marL="720000" indent="-360000">
              <a:spcBef>
                <a:spcPts val="600"/>
              </a:spcBef>
              <a:defRPr sz="1800" spc="0"/>
            </a:lvl2pPr>
            <a:lvl3pPr marL="1080000" indent="-360000">
              <a:spcBef>
                <a:spcPts val="600"/>
              </a:spcBef>
              <a:defRPr sz="1800" spc="0"/>
            </a:lvl3pPr>
            <a:lvl4pPr marL="1440000" indent="-360000">
              <a:spcBef>
                <a:spcPts val="600"/>
              </a:spcBef>
              <a:defRPr sz="1800" spc="0"/>
            </a:lvl4pPr>
            <a:lvl5pPr marL="1800000" indent="-360000">
              <a:spcBef>
                <a:spcPts val="600"/>
              </a:spcBef>
              <a:defRPr sz="1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5EA579A0-2D03-40E0-9AF7-97C6E3FFE6EE}" type="slidenum">
              <a:rPr lang="en-AU" smtClean="0"/>
              <a:pPr/>
              <a:t>‹#›</a:t>
            </a:fld>
            <a:endParaRPr lang="en-AU" dirty="0"/>
          </a:p>
        </p:txBody>
      </p:sp>
    </p:spTree>
    <p:extLst>
      <p:ext uri="{BB962C8B-B14F-4D97-AF65-F5344CB8AC3E}">
        <p14:creationId xmlns:p14="http://schemas.microsoft.com/office/powerpoint/2010/main" val="412827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95325" y="6324720"/>
            <a:ext cx="1226609" cy="5442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Alcohol and Drug Cognitive Enhancement (ACE) Program</a:t>
            </a:r>
          </a:p>
        </p:txBody>
      </p:sp>
      <p:sp>
        <p:nvSpPr>
          <p:cNvPr id="4" name="Rectangle 3"/>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4</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59227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05" r:id="rId9"/>
    <p:sldLayoutId id="2147483706" r:id="rId10"/>
    <p:sldLayoutId id="2147483707" r:id="rId11"/>
    <p:sldLayoutId id="2147483708" r:id="rId12"/>
    <p:sldLayoutId id="2147483709" r:id="rId13"/>
  </p:sldLayoutIdLst>
  <p:hf hdr="0" ftr="0" dt="0"/>
  <p:txStyles>
    <p:titleStyle>
      <a:lvl1pPr algn="l" defTabSz="1219170" rtl="0" eaLnBrk="1" latinLnBrk="0" hangingPunct="1">
        <a:spcBef>
          <a:spcPct val="0"/>
        </a:spcBef>
        <a:buNone/>
        <a:defRPr sz="5333"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479988"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33">
          <p15:clr>
            <a:srgbClr val="F26B43"/>
          </p15:clr>
        </p15:guide>
        <p15:guide id="2" pos="4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27384"/>
            <a:ext cx="12240683" cy="6885384"/>
          </a:xfrm>
          <a:prstGeom prst="rect">
            <a:avLst/>
          </a:prstGeom>
          <a:solidFill>
            <a:srgbClr val="0068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9" name="Slide Number Placeholder 5"/>
          <p:cNvSpPr>
            <a:spLocks noGrp="1"/>
          </p:cNvSpPr>
          <p:nvPr>
            <p:ph type="sldNum" sz="quarter" idx="4"/>
          </p:nvPr>
        </p:nvSpPr>
        <p:spPr>
          <a:xfrm>
            <a:off x="9696400" y="6358463"/>
            <a:ext cx="1828800" cy="180000"/>
          </a:xfrm>
          <a:prstGeom prst="rect">
            <a:avLst/>
          </a:prstGeom>
        </p:spPr>
        <p:txBody>
          <a:bodyPr vert="horz" lIns="0" tIns="0" rIns="0" bIns="0" rtlCol="0" anchor="t" anchorCtr="0"/>
          <a:lstStyle>
            <a:lvl1pPr algn="r">
              <a:defRPr sz="1333" baseline="0">
                <a:solidFill>
                  <a:schemeClr val="bg1"/>
                </a:solidFill>
                <a:latin typeface="Franklin Gothic Medium" panose="020B0603020102020204" pitchFamily="34" charset="0"/>
              </a:defRPr>
            </a:lvl1pPr>
          </a:lstStyle>
          <a:p>
            <a:fld id="{5EA579A0-2D03-40E0-9AF7-97C6E3FFE6EE}" type="slidenum">
              <a:rPr lang="en-AU" smtClean="0"/>
              <a:pPr/>
              <a:t>‹#›</a:t>
            </a:fld>
            <a:endParaRPr lang="en-AU" dirty="0"/>
          </a:p>
        </p:txBody>
      </p:sp>
      <p:sp>
        <p:nvSpPr>
          <p:cNvPr id="7" name="Rectangle 6"/>
          <p:cNvSpPr/>
          <p:nvPr userDrawn="1"/>
        </p:nvSpPr>
        <p:spPr>
          <a:xfrm>
            <a:off x="695325" y="6324720"/>
            <a:ext cx="1226609" cy="5442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userDrawn="1"/>
        </p:nvSpPr>
        <p:spPr>
          <a:xfrm>
            <a:off x="695326" y="6384574"/>
            <a:ext cx="1226608" cy="307777"/>
          </a:xfrm>
          <a:prstGeom prst="rect">
            <a:avLst/>
          </a:prstGeom>
        </p:spPr>
        <p:txBody>
          <a:bodyPr wrap="square">
            <a:spAutoFit/>
          </a:bodyPr>
          <a:lstStyle/>
          <a:p>
            <a:pPr marL="0" marR="0" lvl="0" indent="0" algn="ctr" defTabSz="1219170" rtl="0" eaLnBrk="1" fontAlgn="auto" latinLnBrk="0" hangingPunct="1">
              <a:lnSpc>
                <a:spcPct val="100000"/>
              </a:lnSpc>
              <a:spcBef>
                <a:spcPts val="800"/>
              </a:spcBef>
              <a:spcAft>
                <a:spcPts val="0"/>
              </a:spcAft>
              <a:buClr>
                <a:srgbClr val="0082AA"/>
              </a:buClr>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Module 4</a:t>
            </a:r>
            <a:endParaRPr kumimoji="0" lang="en-AU"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 Placeholder 17"/>
          <p:cNvSpPr txBox="1">
            <a:spLocks/>
          </p:cNvSpPr>
          <p:nvPr userDrawn="1"/>
        </p:nvSpPr>
        <p:spPr>
          <a:xfrm>
            <a:off x="1985771" y="6393300"/>
            <a:ext cx="10190923" cy="432817"/>
          </a:xfrm>
          <a:prstGeom prst="rect">
            <a:avLst/>
          </a:prstGeom>
        </p:spPr>
        <p:txBody>
          <a:bodyPr/>
          <a:lstStyle>
            <a:lvl1pPr marL="0" indent="0" algn="l" defTabSz="1219170" rtl="0" eaLnBrk="1" latinLnBrk="0" hangingPunct="1">
              <a:spcBef>
                <a:spcPts val="800"/>
              </a:spcBef>
              <a:buClr>
                <a:schemeClr val="accent2"/>
              </a:buClr>
              <a:buFontTx/>
              <a:buNone/>
              <a:defRPr sz="1400" b="1" kern="1200" spc="0" baseline="0">
                <a:solidFill>
                  <a:srgbClr val="006892"/>
                </a:solidFill>
                <a:latin typeface="+mn-lt"/>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3733" kern="1200" spc="-133"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solidFill>
                  <a:schemeClr val="bg1"/>
                </a:solidFill>
              </a:rPr>
              <a:t>Alcohol and Drug Cognitive Enhancement (ACE) Program</a:t>
            </a:r>
          </a:p>
        </p:txBody>
      </p:sp>
    </p:spTree>
    <p:extLst>
      <p:ext uri="{BB962C8B-B14F-4D97-AF65-F5344CB8AC3E}">
        <p14:creationId xmlns:p14="http://schemas.microsoft.com/office/powerpoint/2010/main" val="37945929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hf hdr="0" ftr="0" dt="0"/>
  <p:txStyles>
    <p:titleStyle>
      <a:lvl1pPr algn="l" defTabSz="1219170" rtl="0" eaLnBrk="1" latinLnBrk="0" hangingPunct="1">
        <a:spcBef>
          <a:spcPct val="0"/>
        </a:spcBef>
        <a:buNone/>
        <a:defRPr sz="2400" b="1" i="0" kern="1200" spc="-133"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ts val="800"/>
        </a:spcBef>
        <a:buClr>
          <a:schemeClr val="accent2"/>
        </a:buClr>
        <a:buFont typeface="Wingdings" panose="05000000000000000000" pitchFamily="2" charset="2"/>
        <a:buNone/>
        <a:defRPr sz="240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4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1" y="568"/>
            <a:ext cx="12187989" cy="6857432"/>
          </a:xfrm>
          <a:prstGeom prst="rect">
            <a:avLst/>
          </a:prstGeom>
        </p:spPr>
      </p:pic>
      <p:sp>
        <p:nvSpPr>
          <p:cNvPr id="10" name="Rectangle 9"/>
          <p:cNvSpPr/>
          <p:nvPr userDrawn="1"/>
        </p:nvSpPr>
        <p:spPr>
          <a:xfrm>
            <a:off x="0" y="5372100"/>
            <a:ext cx="12192000" cy="148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7286" y="5635043"/>
            <a:ext cx="3155933" cy="842499"/>
          </a:xfrm>
          <a:prstGeom prst="rect">
            <a:avLst/>
          </a:prstGeom>
        </p:spPr>
      </p:pic>
      <p:sp>
        <p:nvSpPr>
          <p:cNvPr id="13" name="Content Placeholder 18"/>
          <p:cNvSpPr txBox="1">
            <a:spLocks/>
          </p:cNvSpPr>
          <p:nvPr userDrawn="1"/>
        </p:nvSpPr>
        <p:spPr>
          <a:xfrm>
            <a:off x="7439240" y="4506783"/>
            <a:ext cx="3945040" cy="432495"/>
          </a:xfrm>
          <a:prstGeom prst="rect">
            <a:avLst/>
          </a:prstGeom>
        </p:spPr>
        <p:txBody>
          <a:bodyPr lIns="0" tIns="0" rIns="0" bIns="0" anchor="ctr"/>
          <a:lstStyle>
            <a:lvl1pPr marL="0" indent="0" algn="r" defTabSz="1219170" rtl="0" eaLnBrk="1" latinLnBrk="0" hangingPunct="1">
              <a:spcBef>
                <a:spcPct val="20000"/>
              </a:spcBef>
              <a:buFontTx/>
              <a:buNone/>
              <a:defRPr sz="2400" b="1" kern="1200">
                <a:solidFill>
                  <a:schemeClr val="bg1"/>
                </a:solidFill>
                <a:latin typeface="+mn-lt"/>
                <a:ea typeface="+mn-ea"/>
                <a:cs typeface="+mn-cs"/>
              </a:defRPr>
            </a:lvl1pPr>
            <a:lvl2pPr marL="609585" indent="0" algn="l" defTabSz="1219170" rtl="0" eaLnBrk="1" latinLnBrk="0" hangingPunct="1">
              <a:spcBef>
                <a:spcPct val="20000"/>
              </a:spcBef>
              <a:buFontTx/>
              <a:buNone/>
              <a:defRPr sz="3733" kern="1200">
                <a:solidFill>
                  <a:schemeClr val="bg1"/>
                </a:solidFill>
                <a:latin typeface="+mn-lt"/>
                <a:ea typeface="+mn-ea"/>
                <a:cs typeface="+mn-cs"/>
              </a:defRPr>
            </a:lvl2pPr>
            <a:lvl3pPr marL="1219170" indent="0" algn="l" defTabSz="1219170" rtl="0" eaLnBrk="1" latinLnBrk="0" hangingPunct="1">
              <a:spcBef>
                <a:spcPct val="20000"/>
              </a:spcBef>
              <a:buFontTx/>
              <a:buNone/>
              <a:defRPr sz="3200" kern="1200">
                <a:solidFill>
                  <a:schemeClr val="bg1"/>
                </a:solidFill>
                <a:latin typeface="+mn-lt"/>
                <a:ea typeface="+mn-ea"/>
                <a:cs typeface="+mn-cs"/>
              </a:defRPr>
            </a:lvl3pPr>
            <a:lvl4pPr marL="1828754" indent="0" algn="l" defTabSz="1219170" rtl="0" eaLnBrk="1" latinLnBrk="0" hangingPunct="1">
              <a:spcBef>
                <a:spcPct val="20000"/>
              </a:spcBef>
              <a:buFontTx/>
              <a:buNone/>
              <a:defRPr sz="2667" kern="1200">
                <a:solidFill>
                  <a:schemeClr val="bg1"/>
                </a:solidFill>
                <a:latin typeface="+mn-lt"/>
                <a:ea typeface="+mn-ea"/>
                <a:cs typeface="+mn-cs"/>
              </a:defRPr>
            </a:lvl4pPr>
            <a:lvl5pPr marL="2438339" indent="0" algn="l" defTabSz="1219170" rtl="0" eaLnBrk="1" latinLnBrk="0" hangingPunct="1">
              <a:spcBef>
                <a:spcPct val="20000"/>
              </a:spcBef>
              <a:buFontTx/>
              <a:buNone/>
              <a:defRPr sz="2667" kern="1200">
                <a:solidFill>
                  <a:schemeClr val="bg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AU" dirty="0"/>
              <a:t>Drug and Alcohol Network</a:t>
            </a:r>
          </a:p>
        </p:txBody>
      </p:sp>
    </p:spTree>
    <p:extLst>
      <p:ext uri="{BB962C8B-B14F-4D97-AF65-F5344CB8AC3E}">
        <p14:creationId xmlns:p14="http://schemas.microsoft.com/office/powerpoint/2010/main" val="3547807972"/>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1219170" rtl="0" eaLnBrk="1" latinLnBrk="0" hangingPunct="1">
        <a:spcBef>
          <a:spcPct val="0"/>
        </a:spcBef>
        <a:buNone/>
        <a:defRPr sz="5867" b="1" kern="1200" spc="-93" baseline="0">
          <a:solidFill>
            <a:schemeClr val="accent2"/>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aci.health.nsw.gov.au/"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creativecommons.org/licenses/by-sa/2.1/jp/deed.en" TargetMode="External"/><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lstStyle/>
          <a:p>
            <a:r>
              <a:rPr lang="en-US" dirty="0"/>
              <a:t>Module 4: Goals and plans</a:t>
            </a:r>
          </a:p>
        </p:txBody>
      </p:sp>
      <p:sp>
        <p:nvSpPr>
          <p:cNvPr id="7" name="Text Placeholder 6"/>
          <p:cNvSpPr>
            <a:spLocks noGrp="1"/>
          </p:cNvSpPr>
          <p:nvPr>
            <p:ph type="body" sz="quarter" idx="13"/>
          </p:nvPr>
        </p:nvSpPr>
        <p:spPr/>
        <p:txBody>
          <a:bodyPr/>
          <a:lstStyle/>
          <a:p>
            <a:r>
              <a:rPr lang="en-US" dirty="0"/>
              <a:t>Alcohol and drug Cognitive Enhancement (ACE) Program</a:t>
            </a:r>
          </a:p>
        </p:txBody>
      </p:sp>
      <p:sp>
        <p:nvSpPr>
          <p:cNvPr id="9" name="Content Placeholder 8"/>
          <p:cNvSpPr>
            <a:spLocks noGrp="1"/>
          </p:cNvSpPr>
          <p:nvPr>
            <p:ph sz="quarter" idx="15"/>
          </p:nvPr>
        </p:nvSpPr>
        <p:spPr/>
        <p:txBody>
          <a:bodyPr/>
          <a:lstStyle/>
          <a:p>
            <a:endParaRPr lang="en-AU" dirty="0"/>
          </a:p>
        </p:txBody>
      </p:sp>
    </p:spTree>
    <p:extLst>
      <p:ext uri="{BB962C8B-B14F-4D97-AF65-F5344CB8AC3E}">
        <p14:creationId xmlns:p14="http://schemas.microsoft.com/office/powerpoint/2010/main" val="42409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What is the GAP?</a:t>
            </a:r>
            <a:endParaRPr lang="en-AU" dirty="0"/>
          </a:p>
        </p:txBody>
      </p:sp>
      <p:sp>
        <p:nvSpPr>
          <p:cNvPr id="3" name="Rectangle 2"/>
          <p:cNvSpPr/>
          <p:nvPr/>
        </p:nvSpPr>
        <p:spPr>
          <a:xfrm>
            <a:off x="2299338" y="5445611"/>
            <a:ext cx="3107802" cy="646331"/>
          </a:xfrm>
          <a:prstGeom prst="rect">
            <a:avLst/>
          </a:prstGeom>
        </p:spPr>
        <p:txBody>
          <a:bodyPr wrap="square">
            <a:spAutoFit/>
          </a:bodyPr>
          <a:lstStyle/>
          <a:p>
            <a:pPr marL="400050" lvl="1"/>
            <a:r>
              <a:rPr lang="en-AU" dirty="0"/>
              <a:t>To lose weight for a wedding in six months</a:t>
            </a:r>
          </a:p>
        </p:txBody>
      </p:sp>
      <p:sp>
        <p:nvSpPr>
          <p:cNvPr id="11" name="Rectangle 10"/>
          <p:cNvSpPr/>
          <p:nvPr/>
        </p:nvSpPr>
        <p:spPr>
          <a:xfrm>
            <a:off x="6605286" y="5399336"/>
            <a:ext cx="3007946" cy="646331"/>
          </a:xfrm>
          <a:prstGeom prst="rect">
            <a:avLst/>
          </a:prstGeom>
        </p:spPr>
        <p:txBody>
          <a:bodyPr wrap="square">
            <a:spAutoFit/>
          </a:bodyPr>
          <a:lstStyle/>
          <a:p>
            <a:pPr marL="400050" lvl="1"/>
            <a:r>
              <a:rPr lang="en-AU" dirty="0"/>
              <a:t>Eat no more than 8,700 kilojoules per day</a:t>
            </a:r>
          </a:p>
        </p:txBody>
      </p:sp>
      <p:sp>
        <p:nvSpPr>
          <p:cNvPr id="12" name="Rectangle 11"/>
          <p:cNvSpPr/>
          <p:nvPr/>
        </p:nvSpPr>
        <p:spPr>
          <a:xfrm>
            <a:off x="6605286" y="6065816"/>
            <a:ext cx="2905246" cy="646331"/>
          </a:xfrm>
          <a:prstGeom prst="rect">
            <a:avLst/>
          </a:prstGeom>
        </p:spPr>
        <p:txBody>
          <a:bodyPr wrap="square">
            <a:spAutoFit/>
          </a:bodyPr>
          <a:lstStyle/>
          <a:p>
            <a:pPr marL="400050" lvl="1"/>
            <a:r>
              <a:rPr lang="en-AU" dirty="0"/>
              <a:t>Walk at least 10,000 steps per day</a:t>
            </a:r>
          </a:p>
        </p:txBody>
      </p:sp>
      <p:sp>
        <p:nvSpPr>
          <p:cNvPr id="14" name="Slide Number Placeholder 1">
            <a:extLst>
              <a:ext uri="{FF2B5EF4-FFF2-40B4-BE49-F238E27FC236}">
                <a16:creationId xmlns:a16="http://schemas.microsoft.com/office/drawing/2014/main" id="{1B840807-29B0-4958-8BDE-F301C07982CA}"/>
              </a:ext>
            </a:extLst>
          </p:cNvPr>
          <p:cNvSpPr>
            <a:spLocks noGrp="1"/>
          </p:cNvSpPr>
          <p:nvPr>
            <p:ph type="sldNum" sz="quarter" idx="4"/>
          </p:nvPr>
        </p:nvSpPr>
        <p:spPr>
          <a:xfrm>
            <a:off x="9696400" y="6412023"/>
            <a:ext cx="1828800" cy="180000"/>
          </a:xfrm>
        </p:spPr>
        <p:txBody>
          <a:bodyPr/>
          <a:lstStyle/>
          <a:p>
            <a:fld id="{EAFF9662-E427-214F-A0F2-1EADCCA1E85B}" type="slidenum">
              <a:rPr lang="en-US" smtClean="0">
                <a:solidFill>
                  <a:schemeClr val="bg1">
                    <a:lumMod val="50000"/>
                  </a:schemeClr>
                </a:solidFill>
              </a:rPr>
              <a:pPr/>
              <a:t>10</a:t>
            </a:fld>
            <a:endParaRPr lang="en-US">
              <a:solidFill>
                <a:schemeClr val="bg1">
                  <a:lumMod val="50000"/>
                </a:schemeClr>
              </a:solidFill>
            </a:endParaRPr>
          </a:p>
        </p:txBody>
      </p:sp>
      <p:sp>
        <p:nvSpPr>
          <p:cNvPr id="16" name="Rectangle 15">
            <a:extLst>
              <a:ext uri="{FF2B5EF4-FFF2-40B4-BE49-F238E27FC236}">
                <a16:creationId xmlns:a16="http://schemas.microsoft.com/office/drawing/2014/main" id="{34F3644D-6BE9-422C-BDBC-F27BC6EC9FD5}"/>
              </a:ext>
            </a:extLst>
          </p:cNvPr>
          <p:cNvSpPr/>
          <p:nvPr/>
        </p:nvSpPr>
        <p:spPr>
          <a:xfrm>
            <a:off x="228877" y="941965"/>
            <a:ext cx="5026467" cy="400110"/>
          </a:xfrm>
          <a:prstGeom prst="rect">
            <a:avLst/>
          </a:prstGeom>
        </p:spPr>
        <p:txBody>
          <a:bodyPr wrap="square">
            <a:spAutoFit/>
          </a:bodyPr>
          <a:lstStyle/>
          <a:p>
            <a:pPr marL="400050" lvl="1"/>
            <a:r>
              <a:rPr lang="en-AU" sz="2000" b="1" dirty="0"/>
              <a:t>How specific is this goal?</a:t>
            </a:r>
          </a:p>
        </p:txBody>
      </p:sp>
      <p:grpSp>
        <p:nvGrpSpPr>
          <p:cNvPr id="17" name="Group 16">
            <a:extLst>
              <a:ext uri="{FF2B5EF4-FFF2-40B4-BE49-F238E27FC236}">
                <a16:creationId xmlns:a16="http://schemas.microsoft.com/office/drawing/2014/main" id="{E4AD3750-DB48-417F-83AA-89E75B08D032}"/>
              </a:ext>
            </a:extLst>
          </p:cNvPr>
          <p:cNvGrpSpPr/>
          <p:nvPr/>
        </p:nvGrpSpPr>
        <p:grpSpPr>
          <a:xfrm>
            <a:off x="2781300" y="1495425"/>
            <a:ext cx="6629400" cy="3867150"/>
            <a:chOff x="1676400" y="850900"/>
            <a:chExt cx="8839200" cy="5156200"/>
          </a:xfrm>
        </p:grpSpPr>
        <p:pic>
          <p:nvPicPr>
            <p:cNvPr id="18" name="Picture 17">
              <a:extLst>
                <a:ext uri="{FF2B5EF4-FFF2-40B4-BE49-F238E27FC236}">
                  <a16:creationId xmlns:a16="http://schemas.microsoft.com/office/drawing/2014/main" id="{746C5D4B-E3E3-4587-B68F-AC653DFF9C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850900"/>
              <a:ext cx="8839200" cy="5156200"/>
            </a:xfrm>
            <a:prstGeom prst="rect">
              <a:avLst/>
            </a:prstGeom>
          </p:spPr>
        </p:pic>
        <p:sp>
          <p:nvSpPr>
            <p:cNvPr id="19" name="TextBox 18">
              <a:extLst>
                <a:ext uri="{FF2B5EF4-FFF2-40B4-BE49-F238E27FC236}">
                  <a16:creationId xmlns:a16="http://schemas.microsoft.com/office/drawing/2014/main" id="{D9BE33B7-1B71-477A-A5FC-3843BA2AAF50}"/>
                </a:ext>
              </a:extLst>
            </p:cNvPr>
            <p:cNvSpPr txBox="1"/>
            <p:nvPr/>
          </p:nvSpPr>
          <p:spPr>
            <a:xfrm>
              <a:off x="2177415" y="905828"/>
              <a:ext cx="1765935" cy="800219"/>
            </a:xfrm>
            <a:prstGeom prst="rect">
              <a:avLst/>
            </a:prstGeom>
            <a:noFill/>
          </p:spPr>
          <p:txBody>
            <a:bodyPr wrap="square" rtlCol="0">
              <a:spAutoFit/>
            </a:bodyPr>
            <a:lstStyle/>
            <a:p>
              <a:r>
                <a:rPr lang="en-US" sz="3300" dirty="0"/>
                <a:t>G</a:t>
              </a:r>
              <a:r>
                <a:rPr lang="en-US" sz="1350" dirty="0"/>
                <a:t>OAL</a:t>
              </a:r>
            </a:p>
          </p:txBody>
        </p:sp>
        <p:sp>
          <p:nvSpPr>
            <p:cNvPr id="20" name="TextBox 19">
              <a:extLst>
                <a:ext uri="{FF2B5EF4-FFF2-40B4-BE49-F238E27FC236}">
                  <a16:creationId xmlns:a16="http://schemas.microsoft.com/office/drawing/2014/main" id="{436B7F73-F2BF-4DC9-8C7C-86FD8EF539D4}"/>
                </a:ext>
              </a:extLst>
            </p:cNvPr>
            <p:cNvSpPr txBox="1"/>
            <p:nvPr/>
          </p:nvSpPr>
          <p:spPr>
            <a:xfrm>
              <a:off x="5484495" y="909639"/>
              <a:ext cx="1853565" cy="800219"/>
            </a:xfrm>
            <a:prstGeom prst="rect">
              <a:avLst/>
            </a:prstGeom>
            <a:noFill/>
          </p:spPr>
          <p:txBody>
            <a:bodyPr wrap="square" rtlCol="0">
              <a:spAutoFit/>
            </a:bodyPr>
            <a:lstStyle/>
            <a:p>
              <a:r>
                <a:rPr lang="en-US" sz="3300" dirty="0"/>
                <a:t>A</a:t>
              </a:r>
              <a:r>
                <a:rPr lang="en-US" sz="1350" dirty="0"/>
                <a:t>ND</a:t>
              </a:r>
            </a:p>
          </p:txBody>
        </p:sp>
        <p:sp>
          <p:nvSpPr>
            <p:cNvPr id="21" name="TextBox 20">
              <a:extLst>
                <a:ext uri="{FF2B5EF4-FFF2-40B4-BE49-F238E27FC236}">
                  <a16:creationId xmlns:a16="http://schemas.microsoft.com/office/drawing/2014/main" id="{366E3DF4-A84B-41BE-8FB0-D8BCEB03B2C2}"/>
                </a:ext>
              </a:extLst>
            </p:cNvPr>
            <p:cNvSpPr txBox="1"/>
            <p:nvPr/>
          </p:nvSpPr>
          <p:spPr>
            <a:xfrm>
              <a:off x="8482964" y="913448"/>
              <a:ext cx="1815465" cy="800219"/>
            </a:xfrm>
            <a:prstGeom prst="rect">
              <a:avLst/>
            </a:prstGeom>
            <a:noFill/>
          </p:spPr>
          <p:txBody>
            <a:bodyPr wrap="square" rtlCol="0">
              <a:spAutoFit/>
            </a:bodyPr>
            <a:lstStyle/>
            <a:p>
              <a:r>
                <a:rPr lang="en-US" sz="3300" dirty="0"/>
                <a:t>P</a:t>
              </a:r>
              <a:r>
                <a:rPr lang="en-US" sz="1350" dirty="0"/>
                <a:t>LAN</a:t>
              </a:r>
            </a:p>
          </p:txBody>
        </p:sp>
      </p:grpSp>
    </p:spTree>
    <p:extLst>
      <p:ext uri="{BB962C8B-B14F-4D97-AF65-F5344CB8AC3E}">
        <p14:creationId xmlns:p14="http://schemas.microsoft.com/office/powerpoint/2010/main" val="15424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Goals</a:t>
            </a:r>
            <a:endParaRPr lang="en-AU" dirty="0"/>
          </a:p>
        </p:txBody>
      </p:sp>
      <p:sp>
        <p:nvSpPr>
          <p:cNvPr id="3" name="Content Placeholder 2"/>
          <p:cNvSpPr>
            <a:spLocks noGrp="1"/>
          </p:cNvSpPr>
          <p:nvPr>
            <p:ph idx="1"/>
          </p:nvPr>
        </p:nvSpPr>
        <p:spPr/>
        <p:txBody>
          <a:bodyPr/>
          <a:lstStyle/>
          <a:p>
            <a:r>
              <a:rPr lang="en-US" dirty="0"/>
              <a:t>Can be:</a:t>
            </a:r>
          </a:p>
          <a:p>
            <a:pPr lvl="1"/>
            <a:endParaRPr lang="en-US" dirty="0"/>
          </a:p>
          <a:p>
            <a:pPr marL="342900" indent="-342900">
              <a:buFont typeface="Arial" panose="020B0604020202020204" pitchFamily="34" charset="0"/>
              <a:buChar char="•"/>
            </a:pPr>
            <a:r>
              <a:rPr lang="en-AU" b="1" dirty="0"/>
              <a:t>Immediate</a:t>
            </a:r>
            <a:r>
              <a:rPr lang="en-AU" dirty="0"/>
              <a:t> (Make an important phone call)</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b="1" dirty="0"/>
              <a:t>Medium term</a:t>
            </a:r>
            <a:r>
              <a:rPr lang="en-AU" dirty="0"/>
              <a:t> (Go to party on Saturday night)</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r>
              <a:rPr lang="en-AU" b="1" dirty="0"/>
              <a:t>Long term </a:t>
            </a:r>
            <a:r>
              <a:rPr lang="en-AU" dirty="0"/>
              <a:t>(Complete a TAFE course)</a:t>
            </a:r>
          </a:p>
          <a:p>
            <a:pPr lvl="1"/>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11</a:t>
            </a:fld>
            <a:endParaRPr lang="en-US"/>
          </a:p>
        </p:txBody>
      </p:sp>
    </p:spTree>
    <p:extLst>
      <p:ext uri="{BB962C8B-B14F-4D97-AF65-F5344CB8AC3E}">
        <p14:creationId xmlns:p14="http://schemas.microsoft.com/office/powerpoint/2010/main" val="151380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Plans</a:t>
            </a:r>
            <a:endParaRPr lang="en-AU" dirty="0"/>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dirty="0"/>
              <a:t>A plan is an intention about future actions in order to achieve a goal</a:t>
            </a:r>
          </a:p>
          <a:p>
            <a:pPr marL="342900" indent="-342900">
              <a:buFont typeface="Arial" panose="020B0604020202020204" pitchFamily="34" charset="0"/>
              <a:buChar char="•"/>
            </a:pPr>
            <a:endParaRPr lang="en-US" dirty="0"/>
          </a:p>
          <a:p>
            <a:pPr marL="457200" indent="-457200">
              <a:buFont typeface="Arial" panose="020B0604020202020204" pitchFamily="34" charset="0"/>
              <a:buChar char="•"/>
            </a:pPr>
            <a:r>
              <a:rPr lang="en-US" dirty="0"/>
              <a:t>Make an important phone call</a:t>
            </a:r>
          </a:p>
          <a:p>
            <a:pPr marL="971550" lvl="1" indent="-514350">
              <a:buFont typeface="+mj-lt"/>
              <a:buAutoNum type="alphaUcPeriod"/>
            </a:pPr>
            <a:r>
              <a:rPr lang="en-AU" dirty="0"/>
              <a:t>Wait until break time</a:t>
            </a:r>
          </a:p>
          <a:p>
            <a:pPr marL="971550" lvl="1" indent="-514350">
              <a:buFont typeface="+mj-lt"/>
              <a:buAutoNum type="alphaUcPeriod"/>
            </a:pPr>
            <a:r>
              <a:rPr lang="en-AU" dirty="0"/>
              <a:t>Ask if you can leave</a:t>
            </a:r>
          </a:p>
          <a:p>
            <a:pPr marL="971550" lvl="1" indent="-514350">
              <a:buFont typeface="+mj-lt"/>
              <a:buAutoNum type="alphaUcPeriod"/>
            </a:pPr>
            <a:r>
              <a:rPr lang="en-AU" dirty="0"/>
              <a:t>Lie about having to leave to do something else (and then make the call)</a:t>
            </a:r>
          </a:p>
        </p:txBody>
      </p:sp>
      <p:sp>
        <p:nvSpPr>
          <p:cNvPr id="4" name="Slide Number Placeholder 3"/>
          <p:cNvSpPr>
            <a:spLocks noGrp="1"/>
          </p:cNvSpPr>
          <p:nvPr>
            <p:ph type="sldNum" sz="quarter" idx="4"/>
          </p:nvPr>
        </p:nvSpPr>
        <p:spPr/>
        <p:txBody>
          <a:bodyPr/>
          <a:lstStyle/>
          <a:p>
            <a:fld id="{EAFF9662-E427-214F-A0F2-1EADCCA1E85B}" type="slidenum">
              <a:rPr lang="en-US" smtClean="0"/>
              <a:t>12</a:t>
            </a:fld>
            <a:endParaRPr lang="en-US"/>
          </a:p>
        </p:txBody>
      </p:sp>
    </p:spTree>
    <p:extLst>
      <p:ext uri="{BB962C8B-B14F-4D97-AF65-F5344CB8AC3E}">
        <p14:creationId xmlns:p14="http://schemas.microsoft.com/office/powerpoint/2010/main" val="38236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lIns="0" tIns="0" rIns="0" bIns="0" anchor="ctr"/>
          <a:lstStyle/>
          <a:p>
            <a:r>
              <a:rPr lang="en-US" dirty="0"/>
              <a:t>Plans</a:t>
            </a:r>
            <a:endParaRPr lang="en-AU"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The best plans are based on clear and strong goals</a:t>
            </a:r>
          </a:p>
          <a:p>
            <a:pPr lvl="1"/>
            <a:r>
              <a:rPr lang="en-US" dirty="0"/>
              <a:t>When the goals are wishy-washy, the plans will be weak and unreliable</a:t>
            </a:r>
          </a:p>
          <a:p>
            <a:pPr marL="285750" indent="-285750">
              <a:buFont typeface="Arial" panose="020B0604020202020204" pitchFamily="34" charset="0"/>
              <a:buChar char="•"/>
            </a:pPr>
            <a:endParaRPr lang="en-US" dirty="0"/>
          </a:p>
          <a:p>
            <a:pPr marL="457200" indent="-457200">
              <a:buFont typeface="Arial" panose="020B0604020202020204" pitchFamily="34" charset="0"/>
              <a:buChar char="•"/>
            </a:pPr>
            <a:r>
              <a:rPr lang="en-US" dirty="0"/>
              <a:t>The plans must be directly related to the goals</a:t>
            </a:r>
          </a:p>
        </p:txBody>
      </p:sp>
      <p:sp>
        <p:nvSpPr>
          <p:cNvPr id="4" name="Slide Number Placeholder 3"/>
          <p:cNvSpPr>
            <a:spLocks noGrp="1"/>
          </p:cNvSpPr>
          <p:nvPr>
            <p:ph type="sldNum" sz="quarter" idx="4"/>
          </p:nvPr>
        </p:nvSpPr>
        <p:spPr/>
        <p:txBody>
          <a:bodyPr/>
          <a:lstStyle/>
          <a:p>
            <a:fld id="{EAFF9662-E427-214F-A0F2-1EADCCA1E85B}" type="slidenum">
              <a:rPr lang="en-US" smtClean="0"/>
              <a:t>13</a:t>
            </a:fld>
            <a:endParaRPr lang="en-US"/>
          </a:p>
        </p:txBody>
      </p:sp>
    </p:spTree>
    <p:extLst>
      <p:ext uri="{BB962C8B-B14F-4D97-AF65-F5344CB8AC3E}">
        <p14:creationId xmlns:p14="http://schemas.microsoft.com/office/powerpoint/2010/main" val="3726453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AFF9662-E427-214F-A0F2-1EADCCA1E85B}" type="slidenum">
              <a:rPr lang="en-US" smtClean="0"/>
              <a:pPr/>
              <a:t>14</a:t>
            </a:fld>
            <a:endParaRPr lang="en-US" dirty="0"/>
          </a:p>
        </p:txBody>
      </p:sp>
      <p:sp>
        <p:nvSpPr>
          <p:cNvPr id="6" name="Content Placeholder 5"/>
          <p:cNvSpPr>
            <a:spLocks noGrp="1"/>
          </p:cNvSpPr>
          <p:nvPr>
            <p:ph sz="quarter" idx="16"/>
          </p:nvPr>
        </p:nvSpPr>
        <p:spPr/>
        <p:txBody>
          <a:bodyPr/>
          <a:lstStyle/>
          <a:p>
            <a:r>
              <a:rPr lang="en-US" dirty="0"/>
              <a:t>Making plans</a:t>
            </a:r>
            <a:endParaRPr lang="en-AU" dirty="0"/>
          </a:p>
        </p:txBody>
      </p:sp>
      <p:sp>
        <p:nvSpPr>
          <p:cNvPr id="3" name="Content Placeholder 2"/>
          <p:cNvSpPr>
            <a:spLocks noGrp="1"/>
          </p:cNvSpPr>
          <p:nvPr>
            <p:ph idx="1"/>
          </p:nvPr>
        </p:nvSpPr>
        <p:spPr/>
        <p:txBody>
          <a:bodyPr/>
          <a:lstStyle/>
          <a:p>
            <a:r>
              <a:rPr lang="en-US" dirty="0"/>
              <a:t>In small groups or pairs, come up with at least 4 or 5 plans for the following goals</a:t>
            </a:r>
          </a:p>
        </p:txBody>
      </p:sp>
      <p:sp>
        <p:nvSpPr>
          <p:cNvPr id="8" name="TextBox 7"/>
          <p:cNvSpPr txBox="1"/>
          <p:nvPr/>
        </p:nvSpPr>
        <p:spPr>
          <a:xfrm>
            <a:off x="10650083" y="605936"/>
            <a:ext cx="1392292" cy="584775"/>
          </a:xfrm>
          <a:prstGeom prst="rect">
            <a:avLst/>
          </a:prstGeom>
          <a:noFill/>
        </p:spPr>
        <p:txBody>
          <a:bodyPr wrap="square" rtlCol="0">
            <a:spAutoFit/>
          </a:bodyPr>
          <a:lstStyle/>
          <a:p>
            <a:r>
              <a:rPr lang="en-AU" sz="1600" b="1" dirty="0">
                <a:solidFill>
                  <a:schemeClr val="bg1"/>
                </a:solidFill>
              </a:rPr>
              <a:t>Page 8 in workbook</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88205" y="471900"/>
            <a:ext cx="829795" cy="832686"/>
          </a:xfrm>
          <a:prstGeom prst="rect">
            <a:avLst/>
          </a:prstGeom>
        </p:spPr>
      </p:pic>
    </p:spTree>
    <p:extLst>
      <p:ext uri="{BB962C8B-B14F-4D97-AF65-F5344CB8AC3E}">
        <p14:creationId xmlns:p14="http://schemas.microsoft.com/office/powerpoint/2010/main" val="2814949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81300" y="1495425"/>
            <a:ext cx="6629400" cy="3867150"/>
            <a:chOff x="1676400" y="850900"/>
            <a:chExt cx="8839200" cy="515620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850900"/>
              <a:ext cx="8839200" cy="5156200"/>
            </a:xfrm>
            <a:prstGeom prst="rect">
              <a:avLst/>
            </a:prstGeom>
          </p:spPr>
        </p:pic>
        <p:sp>
          <p:nvSpPr>
            <p:cNvPr id="5" name="TextBox 4"/>
            <p:cNvSpPr txBox="1"/>
            <p:nvPr/>
          </p:nvSpPr>
          <p:spPr>
            <a:xfrm>
              <a:off x="2177415" y="905828"/>
              <a:ext cx="1765935" cy="800219"/>
            </a:xfrm>
            <a:prstGeom prst="rect">
              <a:avLst/>
            </a:prstGeom>
            <a:noFill/>
          </p:spPr>
          <p:txBody>
            <a:bodyPr wrap="square" rtlCol="0">
              <a:spAutoFit/>
            </a:bodyPr>
            <a:lstStyle/>
            <a:p>
              <a:r>
                <a:rPr lang="en-US" sz="3300" dirty="0"/>
                <a:t>G</a:t>
              </a:r>
              <a:r>
                <a:rPr lang="en-US" sz="1350" dirty="0"/>
                <a:t>OAL</a:t>
              </a:r>
            </a:p>
          </p:txBody>
        </p:sp>
        <p:sp>
          <p:nvSpPr>
            <p:cNvPr id="6" name="TextBox 5"/>
            <p:cNvSpPr txBox="1"/>
            <p:nvPr/>
          </p:nvSpPr>
          <p:spPr>
            <a:xfrm>
              <a:off x="5484495" y="909639"/>
              <a:ext cx="1853565" cy="800219"/>
            </a:xfrm>
            <a:prstGeom prst="rect">
              <a:avLst/>
            </a:prstGeom>
            <a:noFill/>
          </p:spPr>
          <p:txBody>
            <a:bodyPr wrap="square" rtlCol="0">
              <a:spAutoFit/>
            </a:bodyPr>
            <a:lstStyle/>
            <a:p>
              <a:r>
                <a:rPr lang="en-US" sz="3300" dirty="0"/>
                <a:t>A</a:t>
              </a:r>
              <a:r>
                <a:rPr lang="en-US" sz="1350" dirty="0"/>
                <a:t>ND</a:t>
              </a:r>
            </a:p>
          </p:txBody>
        </p:sp>
        <p:sp>
          <p:nvSpPr>
            <p:cNvPr id="7" name="TextBox 6"/>
            <p:cNvSpPr txBox="1"/>
            <p:nvPr/>
          </p:nvSpPr>
          <p:spPr>
            <a:xfrm>
              <a:off x="8482964" y="913448"/>
              <a:ext cx="1815465" cy="800219"/>
            </a:xfrm>
            <a:prstGeom prst="rect">
              <a:avLst/>
            </a:prstGeom>
            <a:noFill/>
          </p:spPr>
          <p:txBody>
            <a:bodyPr wrap="square" rtlCol="0">
              <a:spAutoFit/>
            </a:bodyPr>
            <a:lstStyle/>
            <a:p>
              <a:r>
                <a:rPr lang="en-US" sz="3300" dirty="0"/>
                <a:t>P</a:t>
              </a:r>
              <a:r>
                <a:rPr lang="en-US" sz="1350" dirty="0"/>
                <a:t>LAN</a:t>
              </a:r>
            </a:p>
          </p:txBody>
        </p:sp>
      </p:grpSp>
      <p:sp>
        <p:nvSpPr>
          <p:cNvPr id="2" name="Content Placeholder 1"/>
          <p:cNvSpPr>
            <a:spLocks noGrp="1"/>
          </p:cNvSpPr>
          <p:nvPr>
            <p:ph sz="quarter" idx="15"/>
          </p:nvPr>
        </p:nvSpPr>
        <p:spPr/>
        <p:txBody>
          <a:bodyPr/>
          <a:lstStyle/>
          <a:p>
            <a:r>
              <a:rPr lang="en-AU" dirty="0"/>
              <a:t>What is the GAP?</a:t>
            </a:r>
          </a:p>
        </p:txBody>
      </p:sp>
      <p:sp>
        <p:nvSpPr>
          <p:cNvPr id="16" name="Slide Number Placeholder 5"/>
          <p:cNvSpPr>
            <a:spLocks noGrp="1"/>
          </p:cNvSpPr>
          <p:nvPr>
            <p:ph type="sldNum" sz="quarter" idx="4"/>
          </p:nvPr>
        </p:nvSpPr>
        <p:spPr>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29BD6CA2-C101-4EEE-90D1-5624BED90D7C}" type="slidenum">
              <a:rPr lang="en-AU" smtClean="0"/>
              <a:t>15</a:t>
            </a:fld>
            <a:endParaRPr lang="en-AU" dirty="0"/>
          </a:p>
        </p:txBody>
      </p:sp>
      <p:sp>
        <p:nvSpPr>
          <p:cNvPr id="8" name="Rectangle 7"/>
          <p:cNvSpPr/>
          <p:nvPr/>
        </p:nvSpPr>
        <p:spPr>
          <a:xfrm>
            <a:off x="2322671" y="5406630"/>
            <a:ext cx="3314700" cy="646331"/>
          </a:xfrm>
          <a:prstGeom prst="rect">
            <a:avLst/>
          </a:prstGeom>
        </p:spPr>
        <p:txBody>
          <a:bodyPr wrap="square">
            <a:spAutoFit/>
          </a:bodyPr>
          <a:lstStyle/>
          <a:p>
            <a:pPr marL="400050" lvl="1"/>
            <a:r>
              <a:rPr lang="en-AU" dirty="0"/>
              <a:t>Attending a good friend’s party on Saturday night</a:t>
            </a:r>
          </a:p>
        </p:txBody>
      </p:sp>
    </p:spTree>
    <p:extLst>
      <p:ext uri="{BB962C8B-B14F-4D97-AF65-F5344CB8AC3E}">
        <p14:creationId xmlns:p14="http://schemas.microsoft.com/office/powerpoint/2010/main" val="645950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81300" y="1495425"/>
            <a:ext cx="6629400" cy="3867150"/>
            <a:chOff x="1676400" y="850900"/>
            <a:chExt cx="8839200" cy="515620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850900"/>
              <a:ext cx="8839200" cy="5156200"/>
            </a:xfrm>
            <a:prstGeom prst="rect">
              <a:avLst/>
            </a:prstGeom>
          </p:spPr>
        </p:pic>
        <p:sp>
          <p:nvSpPr>
            <p:cNvPr id="5" name="TextBox 4"/>
            <p:cNvSpPr txBox="1"/>
            <p:nvPr/>
          </p:nvSpPr>
          <p:spPr>
            <a:xfrm>
              <a:off x="2177415" y="905828"/>
              <a:ext cx="1765935" cy="800219"/>
            </a:xfrm>
            <a:prstGeom prst="rect">
              <a:avLst/>
            </a:prstGeom>
            <a:noFill/>
          </p:spPr>
          <p:txBody>
            <a:bodyPr wrap="square" rtlCol="0">
              <a:spAutoFit/>
            </a:bodyPr>
            <a:lstStyle/>
            <a:p>
              <a:r>
                <a:rPr lang="en-US" sz="3300" dirty="0"/>
                <a:t>G</a:t>
              </a:r>
              <a:r>
                <a:rPr lang="en-US" sz="1350" dirty="0"/>
                <a:t>OAL</a:t>
              </a:r>
            </a:p>
          </p:txBody>
        </p:sp>
        <p:sp>
          <p:nvSpPr>
            <p:cNvPr id="6" name="TextBox 5"/>
            <p:cNvSpPr txBox="1"/>
            <p:nvPr/>
          </p:nvSpPr>
          <p:spPr>
            <a:xfrm>
              <a:off x="5484495" y="909639"/>
              <a:ext cx="1853565" cy="800219"/>
            </a:xfrm>
            <a:prstGeom prst="rect">
              <a:avLst/>
            </a:prstGeom>
            <a:noFill/>
          </p:spPr>
          <p:txBody>
            <a:bodyPr wrap="square" rtlCol="0">
              <a:spAutoFit/>
            </a:bodyPr>
            <a:lstStyle/>
            <a:p>
              <a:r>
                <a:rPr lang="en-US" sz="3300" dirty="0"/>
                <a:t>A</a:t>
              </a:r>
              <a:r>
                <a:rPr lang="en-US" sz="1350" dirty="0"/>
                <a:t>ND</a:t>
              </a:r>
            </a:p>
          </p:txBody>
        </p:sp>
        <p:sp>
          <p:nvSpPr>
            <p:cNvPr id="7" name="TextBox 6"/>
            <p:cNvSpPr txBox="1"/>
            <p:nvPr/>
          </p:nvSpPr>
          <p:spPr>
            <a:xfrm>
              <a:off x="8482964" y="913448"/>
              <a:ext cx="1815465" cy="800219"/>
            </a:xfrm>
            <a:prstGeom prst="rect">
              <a:avLst/>
            </a:prstGeom>
            <a:noFill/>
          </p:spPr>
          <p:txBody>
            <a:bodyPr wrap="square" rtlCol="0">
              <a:spAutoFit/>
            </a:bodyPr>
            <a:lstStyle/>
            <a:p>
              <a:r>
                <a:rPr lang="en-US" sz="3300" dirty="0"/>
                <a:t>P</a:t>
              </a:r>
              <a:r>
                <a:rPr lang="en-US" sz="1350" dirty="0"/>
                <a:t>LAN</a:t>
              </a:r>
            </a:p>
          </p:txBody>
        </p:sp>
      </p:grpSp>
      <p:sp>
        <p:nvSpPr>
          <p:cNvPr id="2" name="Content Placeholder 1"/>
          <p:cNvSpPr>
            <a:spLocks noGrp="1"/>
          </p:cNvSpPr>
          <p:nvPr>
            <p:ph sz="quarter" idx="15"/>
          </p:nvPr>
        </p:nvSpPr>
        <p:spPr/>
        <p:txBody>
          <a:bodyPr/>
          <a:lstStyle/>
          <a:p>
            <a:r>
              <a:rPr lang="en-US" dirty="0"/>
              <a:t>What is the GAP?</a:t>
            </a:r>
            <a:endParaRPr lang="en-AU" dirty="0"/>
          </a:p>
        </p:txBody>
      </p:sp>
      <p:sp>
        <p:nvSpPr>
          <p:cNvPr id="11" name="Slide Number Placeholder 5"/>
          <p:cNvSpPr>
            <a:spLocks noGrp="1"/>
          </p:cNvSpPr>
          <p:nvPr>
            <p:ph type="sldNum" sz="quarter" idx="4"/>
          </p:nvPr>
        </p:nvSpPr>
        <p:spPr>
          <a:prstGeom prst="rect">
            <a:avLst/>
          </a:prstGeom>
        </p:spPr>
        <p:txBody>
          <a:bodyPr vert="horz" lIns="0" tIns="0" rIns="0" bIns="0" rtlCol="0" anchor="t" anchorCtr="0"/>
          <a:lstStyle>
            <a:lvl1pPr algn="r">
              <a:defRPr sz="1000" baseline="0">
                <a:solidFill>
                  <a:schemeClr val="bg1">
                    <a:lumMod val="50000"/>
                  </a:schemeClr>
                </a:solidFill>
                <a:latin typeface="Franklin Gothic Medium" panose="020B0603020102020204" pitchFamily="34" charset="0"/>
              </a:defRPr>
            </a:lvl1pPr>
          </a:lstStyle>
          <a:p>
            <a:fld id="{0B55BC06-C450-48F6-9BA3-7A804CA8F92E}" type="slidenum">
              <a:rPr lang="en-AU" smtClean="0"/>
              <a:t>16</a:t>
            </a:fld>
            <a:endParaRPr lang="en-AU" dirty="0"/>
          </a:p>
        </p:txBody>
      </p:sp>
      <p:sp>
        <p:nvSpPr>
          <p:cNvPr id="8" name="Rectangle 7"/>
          <p:cNvSpPr/>
          <p:nvPr/>
        </p:nvSpPr>
        <p:spPr>
          <a:xfrm>
            <a:off x="2322671" y="5406630"/>
            <a:ext cx="3314700" cy="646331"/>
          </a:xfrm>
          <a:prstGeom prst="rect">
            <a:avLst/>
          </a:prstGeom>
        </p:spPr>
        <p:txBody>
          <a:bodyPr wrap="square">
            <a:spAutoFit/>
          </a:bodyPr>
          <a:lstStyle/>
          <a:p>
            <a:pPr marL="400050" lvl="1"/>
            <a:r>
              <a:rPr lang="en-AU" dirty="0"/>
              <a:t>Completing a TAFE course in 6 months</a:t>
            </a:r>
          </a:p>
        </p:txBody>
      </p:sp>
    </p:spTree>
    <p:extLst>
      <p:ext uri="{BB962C8B-B14F-4D97-AF65-F5344CB8AC3E}">
        <p14:creationId xmlns:p14="http://schemas.microsoft.com/office/powerpoint/2010/main" val="18843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US"/>
              <a:t>Brainwork</a:t>
            </a:r>
            <a:endParaRPr lang="en-AU" dirty="0"/>
          </a:p>
        </p:txBody>
      </p:sp>
      <p:sp>
        <p:nvSpPr>
          <p:cNvPr id="3" name="Content Placeholder 2"/>
          <p:cNvSpPr>
            <a:spLocks noGrp="1"/>
          </p:cNvSpPr>
          <p:nvPr>
            <p:ph idx="1"/>
          </p:nvPr>
        </p:nvSpPr>
        <p:spPr/>
        <p:txBody>
          <a:bodyPr/>
          <a:lstStyle/>
          <a:p>
            <a:pPr marL="457200" indent="-457200">
              <a:buFont typeface="+mj-lt"/>
              <a:buAutoNum type="arabicPeriod"/>
            </a:pPr>
            <a:r>
              <a:rPr lang="en-AU" dirty="0"/>
              <a:t>Choose a goal from the Goal Menu</a:t>
            </a:r>
          </a:p>
          <a:p>
            <a:pPr marL="457200" indent="-457200">
              <a:buFont typeface="+mj-lt"/>
              <a:buAutoNum type="arabicPeriod"/>
            </a:pPr>
            <a:endParaRPr lang="en-AU" dirty="0"/>
          </a:p>
          <a:p>
            <a:pPr marL="457200" indent="-457200">
              <a:buFont typeface="+mj-lt"/>
              <a:buAutoNum type="arabicPeriod"/>
            </a:pPr>
            <a:r>
              <a:rPr lang="en-AU" b="1" dirty="0"/>
              <a:t>Write it out in more detail. </a:t>
            </a:r>
          </a:p>
          <a:p>
            <a:pPr marL="457200" indent="-457200">
              <a:buFont typeface="+mj-lt"/>
              <a:buAutoNum type="arabicPeriod"/>
            </a:pPr>
            <a:endParaRPr lang="en-AU" dirty="0"/>
          </a:p>
          <a:p>
            <a:pPr marL="457200" indent="-457200">
              <a:buFont typeface="+mj-lt"/>
              <a:buAutoNum type="arabicPeriod"/>
            </a:pPr>
            <a:r>
              <a:rPr lang="en-AU" dirty="0"/>
              <a:t>Write down how often you do that now</a:t>
            </a:r>
          </a:p>
          <a:p>
            <a:pPr marL="457200" indent="-457200">
              <a:buFont typeface="+mj-lt"/>
              <a:buAutoNum type="arabicPeriod"/>
            </a:pPr>
            <a:endParaRPr lang="en-AU" dirty="0"/>
          </a:p>
          <a:p>
            <a:pPr marL="457200" indent="-457200">
              <a:buFont typeface="+mj-lt"/>
              <a:buAutoNum type="arabicPeriod"/>
            </a:pPr>
            <a:r>
              <a:rPr lang="en-AU" dirty="0"/>
              <a:t>Then write down the most you could </a:t>
            </a:r>
            <a:r>
              <a:rPr lang="en-AU" b="1" dirty="0"/>
              <a:t>realistically</a:t>
            </a:r>
            <a:r>
              <a:rPr lang="en-AU" dirty="0"/>
              <a:t> do this </a:t>
            </a:r>
          </a:p>
        </p:txBody>
      </p:sp>
      <p:sp>
        <p:nvSpPr>
          <p:cNvPr id="4" name="Slide Number Placeholder 3"/>
          <p:cNvSpPr>
            <a:spLocks noGrp="1"/>
          </p:cNvSpPr>
          <p:nvPr>
            <p:ph type="sldNum" sz="quarter" idx="4"/>
          </p:nvPr>
        </p:nvSpPr>
        <p:spPr/>
        <p:txBody>
          <a:bodyPr/>
          <a:lstStyle/>
          <a:p>
            <a:fld id="{EAFF9662-E427-214F-A0F2-1EADCCA1E85B}" type="slidenum">
              <a:rPr lang="en-US" smtClean="0"/>
              <a:pPr/>
              <a:t>17</a:t>
            </a:fld>
            <a:endParaRPr lang="en-US"/>
          </a:p>
        </p:txBody>
      </p:sp>
      <p:sp>
        <p:nvSpPr>
          <p:cNvPr id="2" name="TextBox 1"/>
          <p:cNvSpPr txBox="1"/>
          <p:nvPr/>
        </p:nvSpPr>
        <p:spPr>
          <a:xfrm>
            <a:off x="10238398" y="681263"/>
            <a:ext cx="1726623" cy="584775"/>
          </a:xfrm>
          <a:prstGeom prst="rect">
            <a:avLst/>
          </a:prstGeom>
          <a:noFill/>
        </p:spPr>
        <p:txBody>
          <a:bodyPr wrap="square" rtlCol="0">
            <a:spAutoFit/>
          </a:bodyPr>
          <a:lstStyle/>
          <a:p>
            <a:r>
              <a:rPr lang="en-AU" sz="1600" b="1" dirty="0">
                <a:solidFill>
                  <a:schemeClr val="accent1"/>
                </a:solidFill>
              </a:rPr>
              <a:t>Pages 9 and 10 in workbook</a:t>
            </a:r>
          </a:p>
        </p:txBody>
      </p:sp>
      <p:pic>
        <p:nvPicPr>
          <p:cNvPr id="7" name="Picture 6">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6059" y="649471"/>
            <a:ext cx="792339" cy="795099"/>
          </a:xfrm>
          <a:prstGeom prst="rect">
            <a:avLst/>
          </a:prstGeom>
        </p:spPr>
      </p:pic>
    </p:spTree>
    <p:extLst>
      <p:ext uri="{BB962C8B-B14F-4D97-AF65-F5344CB8AC3E}">
        <p14:creationId xmlns:p14="http://schemas.microsoft.com/office/powerpoint/2010/main" val="392668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AU" dirty="0"/>
          </a:p>
        </p:txBody>
      </p:sp>
      <p:graphicFrame>
        <p:nvGraphicFramePr>
          <p:cNvPr id="18" name="Table 17"/>
          <p:cNvGraphicFramePr>
            <a:graphicFrameLocks noGrp="1"/>
          </p:cNvGraphicFramePr>
          <p:nvPr>
            <p:extLst>
              <p:ext uri="{D42A27DB-BD31-4B8C-83A1-F6EECF244321}">
                <p14:modId xmlns:p14="http://schemas.microsoft.com/office/powerpoint/2010/main" val="3733724784"/>
              </p:ext>
            </p:extLst>
          </p:nvPr>
        </p:nvGraphicFramePr>
        <p:xfrm>
          <a:off x="719668" y="1403476"/>
          <a:ext cx="10800000" cy="38232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9200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116000">
                <a:tc>
                  <a:txBody>
                    <a:bodyPr/>
                    <a:lstStyle/>
                    <a:p>
                      <a:r>
                        <a:rPr lang="en-US" sz="2000" dirty="0"/>
                        <a:t>Selected a goal, wrote it out in more detail, how often you do the goal behaviour per day/week, and the </a:t>
                      </a:r>
                      <a:r>
                        <a:rPr lang="en-AU" sz="2000" dirty="0"/>
                        <a:t>most you could realistically do this </a:t>
                      </a:r>
                      <a:endParaRPr lang="en-US"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endParaRPr lang="en-AU" sz="2000" b="1"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92000">
                <a:tc>
                  <a:txBody>
                    <a:bodyPr/>
                    <a:lstStyle/>
                    <a:p>
                      <a:r>
                        <a:rPr lang="en-US" sz="2000" dirty="0"/>
                        <a:t>Selected a goal, wrote it out in more detail, and how often you do the goal behaviour per day or week</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504000">
                <a:tc>
                  <a:txBody>
                    <a:bodyPr/>
                    <a:lstStyle/>
                    <a:p>
                      <a:r>
                        <a:rPr lang="en-US" sz="2000" dirty="0"/>
                        <a:t>Selected a goal and wrote out the goal in more detail</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504000">
                <a:tc>
                  <a:txBody>
                    <a:bodyPr/>
                    <a:lstStyle/>
                    <a:p>
                      <a:r>
                        <a:rPr lang="en-US" sz="2000" dirty="0"/>
                        <a:t>Did nothing or selected a goal only</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2" name="Content Placeholder 1"/>
          <p:cNvSpPr>
            <a:spLocks noGrp="1"/>
          </p:cNvSpPr>
          <p:nvPr>
            <p:ph sz="quarter" idx="15"/>
          </p:nvPr>
        </p:nvSpPr>
        <p:spPr/>
        <p:txBody>
          <a:bodyPr lIns="0" tIns="0" rIns="0" bIns="0" anchor="ctr"/>
          <a:lstStyle/>
          <a:p>
            <a:r>
              <a:rPr lang="en-US" dirty="0"/>
              <a:t>Brainwork prediction</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t>18</a:t>
            </a:fld>
            <a:endParaRPr lang="en-US"/>
          </a:p>
        </p:txBody>
      </p:sp>
      <p:sp>
        <p:nvSpPr>
          <p:cNvPr id="3" name="Rounded Rectangle 2"/>
          <p:cNvSpPr/>
          <p:nvPr/>
        </p:nvSpPr>
        <p:spPr>
          <a:xfrm>
            <a:off x="8286279" y="1281478"/>
            <a:ext cx="1477027" cy="404409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A9E03B15-15F3-4A3C-A5B8-CD9F4D1C9E80}"/>
              </a:ext>
            </a:extLst>
          </p:cNvPr>
          <p:cNvSpPr txBox="1"/>
          <p:nvPr/>
        </p:nvSpPr>
        <p:spPr>
          <a:xfrm>
            <a:off x="10628439" y="724634"/>
            <a:ext cx="1257675" cy="523220"/>
          </a:xfrm>
          <a:prstGeom prst="rect">
            <a:avLst/>
          </a:prstGeom>
          <a:noFill/>
        </p:spPr>
        <p:txBody>
          <a:bodyPr wrap="square" rtlCol="0">
            <a:spAutoFit/>
          </a:bodyPr>
          <a:lstStyle/>
          <a:p>
            <a:r>
              <a:rPr lang="en-AU" sz="1400" b="1" dirty="0">
                <a:solidFill>
                  <a:schemeClr val="accent1"/>
                </a:solidFill>
              </a:rPr>
              <a:t>Page 37 in workbook </a:t>
            </a:r>
          </a:p>
        </p:txBody>
      </p:sp>
      <p:pic>
        <p:nvPicPr>
          <p:cNvPr id="9" name="Picture 8">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4200" y="561222"/>
            <a:ext cx="792339" cy="795099"/>
          </a:xfrm>
          <a:prstGeom prst="rect">
            <a:avLst/>
          </a:prstGeom>
        </p:spPr>
      </p:pic>
      <p:sp>
        <p:nvSpPr>
          <p:cNvPr id="10" name="TextBox 9"/>
          <p:cNvSpPr txBox="1"/>
          <p:nvPr/>
        </p:nvSpPr>
        <p:spPr>
          <a:xfrm>
            <a:off x="731838" y="980460"/>
            <a:ext cx="2803099" cy="400110"/>
          </a:xfrm>
          <a:prstGeom prst="rect">
            <a:avLst/>
          </a:prstGeom>
          <a:noFill/>
        </p:spPr>
        <p:txBody>
          <a:bodyPr wrap="square" lIns="0" rtlCol="0">
            <a:spAutoFit/>
          </a:bodyPr>
          <a:lstStyle/>
          <a:p>
            <a:r>
              <a:rPr lang="en-US" sz="2000" b="1" dirty="0"/>
              <a:t>What is the GAP?</a:t>
            </a:r>
          </a:p>
        </p:txBody>
      </p:sp>
      <p:sp>
        <p:nvSpPr>
          <p:cNvPr id="13" name="Content Placeholder 11"/>
          <p:cNvSpPr txBox="1">
            <a:spLocks/>
          </p:cNvSpPr>
          <p:nvPr/>
        </p:nvSpPr>
        <p:spPr>
          <a:xfrm>
            <a:off x="719666" y="5325577"/>
            <a:ext cx="10800603" cy="883433"/>
          </a:xfrm>
          <a:prstGeom prst="rect">
            <a:avLst/>
          </a:prstGeom>
        </p:spPr>
        <p:txBody>
          <a:bodyPr lIns="0" tIns="0" rIns="0" bIns="0">
            <a:noAutofit/>
          </a:bodyPr>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Tree>
    <p:extLst>
      <p:ext uri="{BB962C8B-B14F-4D97-AF65-F5344CB8AC3E}">
        <p14:creationId xmlns:p14="http://schemas.microsoft.com/office/powerpoint/2010/main" val="196755893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a:t>End of Module 4</a:t>
            </a:r>
            <a:endParaRPr lang="en-AU" dirty="0"/>
          </a:p>
        </p:txBody>
      </p:sp>
      <p:sp>
        <p:nvSpPr>
          <p:cNvPr id="6" name="Content Placeholder 2"/>
          <p:cNvSpPr>
            <a:spLocks noGrp="1"/>
          </p:cNvSpPr>
          <p:nvPr>
            <p:ph sz="quarter" idx="16"/>
          </p:nvPr>
        </p:nvSpPr>
        <p:spPr>
          <a:prstGeom prst="rect">
            <a:avLst/>
          </a:prstGeom>
        </p:spPr>
        <p:txBody>
          <a:bodyPr anchor="ctr"/>
          <a:lstStyle>
            <a:lvl1pPr marL="0" indent="0" algn="r" defTabSz="1219170" rtl="0" eaLnBrk="1" latinLnBrk="0" hangingPunct="1">
              <a:spcBef>
                <a:spcPts val="800"/>
              </a:spcBef>
              <a:buClr>
                <a:schemeClr val="accent2"/>
              </a:buClr>
              <a:buFontTx/>
              <a:buNone/>
              <a:defRPr sz="2400" b="0" kern="1200" spc="0" baseline="0">
                <a:solidFill>
                  <a:schemeClr val="bg1"/>
                </a:solidFill>
                <a:latin typeface="Arial" panose="020B0604020202020204" pitchFamily="34" charset="0"/>
                <a:ea typeface="+mn-ea"/>
                <a:cs typeface="Arial" panose="020B0604020202020204" pitchFamily="34" charset="0"/>
              </a:defRPr>
            </a:lvl1pPr>
            <a:lvl2pPr marL="609585"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2pPr>
            <a:lvl3pPr marL="1219170"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3pPr>
            <a:lvl4pPr marL="1828754"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4pPr>
            <a:lvl5pPr marL="2438339" indent="0" algn="l" defTabSz="1219170" rtl="0" eaLnBrk="1" latinLnBrk="0" hangingPunct="1">
              <a:spcBef>
                <a:spcPts val="800"/>
              </a:spcBef>
              <a:buClr>
                <a:schemeClr val="accent2"/>
              </a:buClr>
              <a:buFontTx/>
              <a:buNone/>
              <a:defRPr sz="2400" kern="1200" spc="0" baseline="0">
                <a:solidFill>
                  <a:schemeClr val="bg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endParaRPr lang="en-US" sz="1200" dirty="0"/>
          </a:p>
          <a:p>
            <a:r>
              <a:rPr lang="en-US" sz="1200" dirty="0"/>
              <a:t>July 2020</a:t>
            </a:r>
            <a:endParaRPr lang="en-AU" sz="1200" dirty="0"/>
          </a:p>
        </p:txBody>
      </p:sp>
    </p:spTree>
    <p:extLst>
      <p:ext uri="{BB962C8B-B14F-4D97-AF65-F5344CB8AC3E}">
        <p14:creationId xmlns:p14="http://schemas.microsoft.com/office/powerpoint/2010/main" val="4152330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p:txBody>
          <a:bodyPr/>
          <a:lstStyle/>
          <a:p>
            <a:r>
              <a:rPr lang="en-AU" dirty="0"/>
              <a:t>Revision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AU" dirty="0"/>
              <a:t>What type of attention refers to the ability to focus on two or more things at once?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What type of attention keeps you from getting distracted?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AU" dirty="0"/>
              <a:t>Why do we use the term ‘pay attention’?</a:t>
            </a:r>
          </a:p>
          <a:p>
            <a:endParaRPr lang="en-US"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2</a:t>
            </a:fld>
            <a:endParaRPr lang="en-US"/>
          </a:p>
        </p:txBody>
      </p:sp>
    </p:spTree>
    <p:extLst>
      <p:ext uri="{BB962C8B-B14F-4D97-AF65-F5344CB8AC3E}">
        <p14:creationId xmlns:p14="http://schemas.microsoft.com/office/powerpoint/2010/main" val="1815867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p:txBody>
          <a:bodyPr/>
          <a:lstStyle/>
          <a:p>
            <a:r>
              <a:rPr lang="en-AU" dirty="0"/>
              <a:t>Copyright</a:t>
            </a:r>
          </a:p>
        </p:txBody>
      </p:sp>
      <p:sp>
        <p:nvSpPr>
          <p:cNvPr id="4" name="Slide Number Placeholder 3"/>
          <p:cNvSpPr>
            <a:spLocks noGrp="1"/>
          </p:cNvSpPr>
          <p:nvPr>
            <p:ph type="sldNum" sz="quarter" idx="4"/>
          </p:nvPr>
        </p:nvSpPr>
        <p:spPr/>
        <p:txBody>
          <a:bodyPr/>
          <a:lstStyle/>
          <a:p>
            <a:fld id="{5EA579A0-2D03-40E0-9AF7-97C6E3FFE6EE}" type="slidenum">
              <a:rPr lang="en-AU" smtClean="0"/>
              <a:pPr/>
              <a:t>20</a:t>
            </a:fld>
            <a:endParaRPr lang="en-AU" dirty="0"/>
          </a:p>
        </p:txBody>
      </p:sp>
      <p:sp>
        <p:nvSpPr>
          <p:cNvPr id="2" name="Content Placeholder 1"/>
          <p:cNvSpPr>
            <a:spLocks noGrp="1"/>
          </p:cNvSpPr>
          <p:nvPr>
            <p:ph idx="1"/>
          </p:nvPr>
        </p:nvSpPr>
        <p:spPr>
          <a:xfrm>
            <a:off x="719667" y="1412778"/>
            <a:ext cx="10800603" cy="1662280"/>
          </a:xfrm>
        </p:spPr>
        <p:txBody>
          <a:bodyPr/>
          <a:lstStyle/>
          <a:p>
            <a:r>
              <a:rPr lang="en-AU" dirty="0"/>
              <a:t>This presentation is for use as part of the Alcohol and Drug Cognitive Enhancement (ACE) Program. No part may be copied or used for any other purpose without permission from the NSW Agency for Clinical Innovation. Contact via </a:t>
            </a:r>
            <a:r>
              <a:rPr lang="en-AU" dirty="0">
                <a:hlinkClick r:id="rId2"/>
              </a:rPr>
              <a:t>https://</a:t>
            </a:r>
            <a:r>
              <a:rPr lang="en-AU">
                <a:hlinkClick r:id="rId2"/>
              </a:rPr>
              <a:t>www.aci.health.nsw.gov.au/</a:t>
            </a:r>
            <a:r>
              <a:rPr lang="en-AU"/>
              <a:t> </a:t>
            </a:r>
            <a:endParaRPr lang="en-AU" dirty="0"/>
          </a:p>
          <a:p>
            <a:endParaRPr lang="en-AU" dirty="0"/>
          </a:p>
          <a:p>
            <a:r>
              <a:rPr lang="en-AU" dirty="0"/>
              <a:t>The examples may be amended to suit local conditions. </a:t>
            </a:r>
          </a:p>
        </p:txBody>
      </p:sp>
      <p:sp>
        <p:nvSpPr>
          <p:cNvPr id="3" name="TextBox 2"/>
          <p:cNvSpPr txBox="1"/>
          <p:nvPr/>
        </p:nvSpPr>
        <p:spPr>
          <a:xfrm>
            <a:off x="695325" y="3747134"/>
            <a:ext cx="2404532" cy="461665"/>
          </a:xfrm>
          <a:prstGeom prst="rect">
            <a:avLst/>
          </a:prstGeom>
        </p:spPr>
        <p:txBody>
          <a:bodyPr lIns="0" tIns="0" rIns="0" bIns="0" anchor="ctr"/>
          <a:lstStyle>
            <a:lvl1pPr indent="0" defTabSz="1219170">
              <a:spcBef>
                <a:spcPts val="800"/>
              </a:spcBef>
              <a:buClr>
                <a:schemeClr val="accent2"/>
              </a:buClr>
              <a:buFontTx/>
              <a:buNone/>
              <a:defRPr sz="2400" b="1" spc="0" baseline="0">
                <a:solidFill>
                  <a:schemeClr val="accent1"/>
                </a:solidFill>
                <a:latin typeface="Arial" panose="020B0604020202020204" pitchFamily="34" charset="0"/>
                <a:cs typeface="Arial" panose="020B0604020202020204" pitchFamily="34" charset="0"/>
              </a:defRPr>
            </a:lvl1pPr>
            <a:lvl2pPr marL="609585" indent="0" defTabSz="1219170">
              <a:spcBef>
                <a:spcPts val="800"/>
              </a:spcBef>
              <a:buClr>
                <a:schemeClr val="accent2"/>
              </a:buClr>
              <a:buFontTx/>
              <a:buNone/>
              <a:defRPr sz="3733" spc="-133" baseline="0">
                <a:solidFill>
                  <a:schemeClr val="bg1"/>
                </a:solidFill>
                <a:latin typeface="Arial" panose="020B0604020202020204" pitchFamily="34" charset="0"/>
                <a:cs typeface="Arial" panose="020B0604020202020204" pitchFamily="34" charset="0"/>
              </a:defRPr>
            </a:lvl2pPr>
            <a:lvl3pPr marL="1219170" indent="0" defTabSz="1219170">
              <a:spcBef>
                <a:spcPts val="800"/>
              </a:spcBef>
              <a:buClr>
                <a:schemeClr val="accent2"/>
              </a:buClr>
              <a:buFontTx/>
              <a:buNone/>
              <a:defRPr sz="3733" spc="-133" baseline="0">
                <a:solidFill>
                  <a:schemeClr val="bg1"/>
                </a:solidFill>
                <a:latin typeface="Arial" panose="020B0604020202020204" pitchFamily="34" charset="0"/>
                <a:cs typeface="Arial" panose="020B0604020202020204" pitchFamily="34" charset="0"/>
              </a:defRPr>
            </a:lvl3pPr>
            <a:lvl4pPr marL="1828754" indent="0" defTabSz="1219170">
              <a:spcBef>
                <a:spcPts val="800"/>
              </a:spcBef>
              <a:buClr>
                <a:schemeClr val="accent2"/>
              </a:buClr>
              <a:buFontTx/>
              <a:buNone/>
              <a:defRPr sz="3733" spc="-133" baseline="0">
                <a:solidFill>
                  <a:schemeClr val="bg1"/>
                </a:solidFill>
                <a:latin typeface="Arial" panose="020B0604020202020204" pitchFamily="34" charset="0"/>
                <a:cs typeface="Arial" panose="020B0604020202020204" pitchFamily="34" charset="0"/>
              </a:defRPr>
            </a:lvl4pPr>
            <a:lvl5pPr marL="2438339" indent="0" defTabSz="1219170">
              <a:spcBef>
                <a:spcPts val="800"/>
              </a:spcBef>
              <a:buClr>
                <a:schemeClr val="accent2"/>
              </a:buClr>
              <a:buFontTx/>
              <a:buNone/>
              <a:defRPr sz="3733" spc="-133" baseline="0">
                <a:solidFill>
                  <a:schemeClr val="bg1"/>
                </a:solidFill>
                <a:latin typeface="Arial" panose="020B0604020202020204" pitchFamily="34" charset="0"/>
                <a:cs typeface="Arial" panose="020B0604020202020204" pitchFamily="34" charset="0"/>
              </a:defRPr>
            </a:lvl5pPr>
            <a:lvl6pPr marL="3352716" indent="-304792" defTabSz="1219170">
              <a:spcBef>
                <a:spcPct val="20000"/>
              </a:spcBef>
              <a:buFont typeface="Arial" panose="020B0604020202020204" pitchFamily="34" charset="0"/>
              <a:buChar char="•"/>
              <a:defRPr sz="2667"/>
            </a:lvl6pPr>
            <a:lvl7pPr marL="3962301" indent="-304792" defTabSz="1219170">
              <a:spcBef>
                <a:spcPct val="20000"/>
              </a:spcBef>
              <a:buFont typeface="Arial" panose="020B0604020202020204" pitchFamily="34" charset="0"/>
              <a:buChar char="•"/>
              <a:defRPr sz="2667"/>
            </a:lvl7pPr>
            <a:lvl8pPr marL="4571886" indent="-304792" defTabSz="1219170">
              <a:spcBef>
                <a:spcPct val="20000"/>
              </a:spcBef>
              <a:buFont typeface="Arial" panose="020B0604020202020204" pitchFamily="34" charset="0"/>
              <a:buChar char="•"/>
              <a:defRPr sz="2667"/>
            </a:lvl8pPr>
            <a:lvl9pPr marL="5181470" indent="-304792" defTabSz="1219170">
              <a:spcBef>
                <a:spcPct val="20000"/>
              </a:spcBef>
              <a:buFont typeface="Arial" panose="020B0604020202020204" pitchFamily="34" charset="0"/>
              <a:buChar char="•"/>
              <a:defRPr sz="2667"/>
            </a:lvl9pPr>
          </a:lstStyle>
          <a:p>
            <a:r>
              <a:rPr lang="en-AU" dirty="0"/>
              <a:t>Image credits</a:t>
            </a:r>
          </a:p>
        </p:txBody>
      </p:sp>
      <p:pic>
        <p:nvPicPr>
          <p:cNvPr id="6" name="Picture 5">
            <a:extLst>
              <a:ext uri="{FF2B5EF4-FFF2-40B4-BE49-F238E27FC236}">
                <a16:creationId xmlns:a16="http://schemas.microsoft.com/office/drawing/2014/main" id="{3CF7C28A-FFAA-4E0E-B126-1D96AE648E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5325" y="4880875"/>
            <a:ext cx="1277440" cy="720000"/>
          </a:xfrm>
          <a:prstGeom prst="rect">
            <a:avLst/>
          </a:prstGeom>
        </p:spPr>
      </p:pic>
      <p:sp>
        <p:nvSpPr>
          <p:cNvPr id="5" name="TextBox 4"/>
          <p:cNvSpPr txBox="1"/>
          <p:nvPr/>
        </p:nvSpPr>
        <p:spPr>
          <a:xfrm>
            <a:off x="596900" y="4410811"/>
            <a:ext cx="2133918" cy="369332"/>
          </a:xfrm>
          <a:prstGeom prst="rect">
            <a:avLst/>
          </a:prstGeom>
          <a:noFill/>
        </p:spPr>
        <p:txBody>
          <a:bodyPr wrap="none" rtlCol="0">
            <a:spAutoFit/>
          </a:bodyPr>
          <a:lstStyle/>
          <a:p>
            <a:r>
              <a:rPr lang="en-AU" b="1" dirty="0"/>
              <a:t>Shutterstock.com</a:t>
            </a:r>
          </a:p>
        </p:txBody>
      </p:sp>
      <p:sp>
        <p:nvSpPr>
          <p:cNvPr id="8" name="TextBox 7">
            <a:extLst>
              <a:ext uri="{FF2B5EF4-FFF2-40B4-BE49-F238E27FC236}">
                <a16:creationId xmlns:a16="http://schemas.microsoft.com/office/drawing/2014/main" id="{1D827489-0CB6-CD12-8BAC-9D3FE748278C}"/>
              </a:ext>
            </a:extLst>
          </p:cNvPr>
          <p:cNvSpPr txBox="1"/>
          <p:nvPr/>
        </p:nvSpPr>
        <p:spPr>
          <a:xfrm>
            <a:off x="719668" y="3277070"/>
            <a:ext cx="6069439" cy="400110"/>
          </a:xfrm>
          <a:prstGeom prst="rect">
            <a:avLst/>
          </a:prstGeom>
          <a:noFill/>
        </p:spPr>
        <p:txBody>
          <a:bodyPr wrap="square" rtlCol="0">
            <a:spAutoFit/>
          </a:bodyPr>
          <a:lstStyle/>
          <a:p>
            <a:r>
              <a:rPr lang="en-AU" sz="1000" dirty="0"/>
              <a:t>Published Mar 2018. Next Review 2028. © State of NSW (Agency for Clinical Innovation)</a:t>
            </a:r>
          </a:p>
          <a:p>
            <a:r>
              <a:rPr lang="en-AU" sz="1000" dirty="0"/>
              <a:t>and Advanced Neuropsychological Treatment Services</a:t>
            </a:r>
          </a:p>
        </p:txBody>
      </p:sp>
    </p:spTree>
    <p:extLst>
      <p:ext uri="{BB962C8B-B14F-4D97-AF65-F5344CB8AC3E}">
        <p14:creationId xmlns:p14="http://schemas.microsoft.com/office/powerpoint/2010/main" val="1873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8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AU" dirty="0"/>
          </a:p>
        </p:txBody>
      </p:sp>
      <p:sp>
        <p:nvSpPr>
          <p:cNvPr id="2" name="Content Placeholder 1"/>
          <p:cNvSpPr>
            <a:spLocks noGrp="1"/>
          </p:cNvSpPr>
          <p:nvPr>
            <p:ph sz="quarter" idx="15"/>
          </p:nvPr>
        </p:nvSpPr>
        <p:spPr>
          <a:xfrm>
            <a:off x="719667" y="308207"/>
            <a:ext cx="8160643" cy="432495"/>
          </a:xfrm>
        </p:spPr>
        <p:txBody>
          <a:bodyPr/>
          <a:lstStyle/>
          <a:p>
            <a:r>
              <a:rPr lang="en-US" dirty="0"/>
              <a:t>Brainwork outcome</a:t>
            </a:r>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3</a:t>
            </a:fld>
            <a:endParaRPr lang="en-US"/>
          </a:p>
        </p:txBody>
      </p:sp>
      <p:sp>
        <p:nvSpPr>
          <p:cNvPr id="11" name="TextBox 10">
            <a:extLst>
              <a:ext uri="{FF2B5EF4-FFF2-40B4-BE49-F238E27FC236}">
                <a16:creationId xmlns:a16="http://schemas.microsoft.com/office/drawing/2014/main" id="{A9E03B15-15F3-4A3C-A5B8-CD9F4D1C9E80}"/>
              </a:ext>
            </a:extLst>
          </p:cNvPr>
          <p:cNvSpPr txBox="1"/>
          <p:nvPr/>
        </p:nvSpPr>
        <p:spPr>
          <a:xfrm>
            <a:off x="10628439" y="652918"/>
            <a:ext cx="1257675" cy="523220"/>
          </a:xfrm>
          <a:prstGeom prst="rect">
            <a:avLst/>
          </a:prstGeom>
          <a:noFill/>
        </p:spPr>
        <p:txBody>
          <a:bodyPr wrap="square" rtlCol="0">
            <a:spAutoFit/>
          </a:bodyPr>
          <a:lstStyle/>
          <a:p>
            <a:r>
              <a:rPr lang="en-AU" sz="1400" b="1" dirty="0">
                <a:solidFill>
                  <a:schemeClr val="accent1"/>
                </a:solidFill>
              </a:rPr>
              <a:t>Page 37 in workbook </a:t>
            </a:r>
          </a:p>
        </p:txBody>
      </p:sp>
      <p:pic>
        <p:nvPicPr>
          <p:cNvPr id="14" name="Picture 13">
            <a:extLst>
              <a:ext uri="{FF2B5EF4-FFF2-40B4-BE49-F238E27FC236}">
                <a16:creationId xmlns:a16="http://schemas.microsoft.com/office/drawing/2014/main" id="{7F33548A-C807-4D2B-8B32-58568AF0BA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4200" y="489506"/>
            <a:ext cx="792339" cy="795099"/>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1416176369"/>
              </p:ext>
            </p:extLst>
          </p:nvPr>
        </p:nvGraphicFramePr>
        <p:xfrm>
          <a:off x="731838" y="1404818"/>
          <a:ext cx="10800000" cy="3518400"/>
        </p:xfrm>
        <a:graphic>
          <a:graphicData uri="http://schemas.openxmlformats.org/drawingml/2006/table">
            <a:tbl>
              <a:tblPr firstRow="1">
                <a:tableStyleId>{5C22544A-7EE6-4342-B048-85BDC9FD1C3A}</a:tableStyleId>
              </a:tblPr>
              <a:tblGrid>
                <a:gridCol w="6228000">
                  <a:extLst>
                    <a:ext uri="{9D8B030D-6E8A-4147-A177-3AD203B41FA5}">
                      <a16:colId xmlns:a16="http://schemas.microsoft.com/office/drawing/2014/main" val="20000"/>
                    </a:ext>
                  </a:extLst>
                </a:gridCol>
                <a:gridCol w="1386000">
                  <a:extLst>
                    <a:ext uri="{9D8B030D-6E8A-4147-A177-3AD203B41FA5}">
                      <a16:colId xmlns:a16="http://schemas.microsoft.com/office/drawing/2014/main" val="20001"/>
                    </a:ext>
                  </a:extLst>
                </a:gridCol>
                <a:gridCol w="1386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tblGrid>
              <a:tr h="792000">
                <a:tc>
                  <a:txBody>
                    <a:bodyPr/>
                    <a:lstStyle/>
                    <a:p>
                      <a:r>
                        <a:rPr lang="en-AU" sz="2000" dirty="0"/>
                        <a:t>Description</a:t>
                      </a:r>
                    </a:p>
                  </a:txBody>
                  <a:tcPr marL="72000" marR="72000" marT="108000" marB="108000">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Predicted outcome</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AU" sz="2000" dirty="0"/>
                        <a:t>Actual minus Predicted</a:t>
                      </a:r>
                    </a:p>
                  </a:txBody>
                  <a:tcPr marL="72000" marR="72000" marT="108000" marB="108000">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r>
                        <a:rPr lang="en-US" sz="2000" dirty="0"/>
                        <a:t>Read through 16-22 attention strategies, marked</a:t>
                      </a:r>
                      <a:r>
                        <a:rPr lang="en-US" sz="2000" baseline="0" dirty="0"/>
                        <a:t> which have been </a:t>
                      </a:r>
                      <a:r>
                        <a:rPr lang="en-US" sz="2000" dirty="0"/>
                        <a:t>helpful in past or may be helpful in the future, and wrote</a:t>
                      </a:r>
                      <a:r>
                        <a:rPr lang="en-US" sz="2000" baseline="0" dirty="0"/>
                        <a:t> down examples in notebook</a:t>
                      </a:r>
                      <a:endParaRPr lang="en-AU"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3</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rowSpan="4">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Read through 11-15 attention strategies as above</a:t>
                      </a:r>
                      <a:endParaRPr lang="en-AU"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2</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Read through 6-10 attention strategies as above</a:t>
                      </a:r>
                      <a:endParaRPr lang="en-AU" sz="2000" dirty="0"/>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1</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Read through 0-5 attention strategies as above</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AU" sz="200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AU" sz="2000" b="0" dirty="0"/>
                        <a:t>0</a:t>
                      </a:r>
                    </a:p>
                  </a:txBody>
                  <a:tcPr marL="72000" marR="72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vMerge="1">
                  <a:txBody>
                    <a:bodyPr/>
                    <a:lstStyle/>
                    <a:p>
                      <a:pPr algn="ctr"/>
                      <a:endParaRPr lang="en-AU" dirty="0"/>
                    </a:p>
                  </a:txBody>
                  <a:tcPr marL="72000" marR="72000" marT="108000" marB="108000" anchor="ctr"/>
                </a:tc>
                <a:extLst>
                  <a:ext uri="{0D108BD9-81ED-4DB2-BD59-A6C34878D82A}">
                    <a16:rowId xmlns:a16="http://schemas.microsoft.com/office/drawing/2014/main" val="10004"/>
                  </a:ext>
                </a:extLst>
              </a:tr>
            </a:tbl>
          </a:graphicData>
        </a:graphic>
      </p:graphicFrame>
      <p:sp>
        <p:nvSpPr>
          <p:cNvPr id="16" name="TextBox 15"/>
          <p:cNvSpPr txBox="1"/>
          <p:nvPr/>
        </p:nvSpPr>
        <p:spPr>
          <a:xfrm>
            <a:off x="731838" y="980460"/>
            <a:ext cx="3769747" cy="400110"/>
          </a:xfrm>
          <a:prstGeom prst="rect">
            <a:avLst/>
          </a:prstGeom>
          <a:noFill/>
        </p:spPr>
        <p:txBody>
          <a:bodyPr wrap="square" lIns="0" rtlCol="0">
            <a:spAutoFit/>
          </a:bodyPr>
          <a:lstStyle/>
          <a:p>
            <a:r>
              <a:rPr lang="en-US" sz="2000" b="1" dirty="0"/>
              <a:t>Attention Strategies</a:t>
            </a:r>
          </a:p>
        </p:txBody>
      </p:sp>
      <p:sp>
        <p:nvSpPr>
          <p:cNvPr id="17" name="Content Placeholder 11"/>
          <p:cNvSpPr txBox="1">
            <a:spLocks/>
          </p:cNvSpPr>
          <p:nvPr/>
        </p:nvSpPr>
        <p:spPr>
          <a:xfrm>
            <a:off x="731838" y="5303578"/>
            <a:ext cx="10800603" cy="883433"/>
          </a:xfrm>
          <a:prstGeom prst="rect">
            <a:avLst/>
          </a:prstGeom>
        </p:spPr>
        <p:txBody>
          <a:bodyPr lIns="0" tIns="0" rIns="0" bIns="0">
            <a:noAutofit/>
          </a:bodyPr>
          <a:lstStyle>
            <a:lvl1pPr marL="0" indent="0" algn="l" defTabSz="1219170" rtl="0" eaLnBrk="1" latinLnBrk="0" hangingPunct="1">
              <a:spcBef>
                <a:spcPts val="800"/>
              </a:spcBef>
              <a:buClr>
                <a:schemeClr val="accent2"/>
              </a:buClr>
              <a:buFont typeface="Wingdings" panose="05000000000000000000" pitchFamily="2" charset="2"/>
              <a:buNone/>
              <a:defRPr sz="2000" b="0" i="0" kern="1200" spc="0" baseline="0">
                <a:solidFill>
                  <a:schemeClr val="tx1"/>
                </a:solidFill>
                <a:latin typeface="Arial" panose="020B0604020202020204" pitchFamily="34" charset="0"/>
                <a:ea typeface="+mn-ea"/>
                <a:cs typeface="Arial" panose="020B0604020202020204" pitchFamily="34" charset="0"/>
              </a:defRPr>
            </a:lvl1pPr>
            <a:lvl2pPr marL="959976"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2pPr>
            <a:lvl3pPr marL="1439964"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3pPr>
            <a:lvl4pPr marL="1919952"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4pPr>
            <a:lvl5pPr marL="2399940" indent="-479988" algn="l" defTabSz="1219170" rtl="0" eaLnBrk="1" latinLnBrk="0" hangingPunct="1">
              <a:spcBef>
                <a:spcPts val="800"/>
              </a:spcBef>
              <a:buClr>
                <a:schemeClr val="accent2"/>
              </a:buClr>
              <a:buFont typeface="Wingdings" panose="05000000000000000000" pitchFamily="2" charset="2"/>
              <a:buChar char="§"/>
              <a:defRPr sz="2000" kern="1200" spc="0" baseline="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t>The closer to zero, the more accurate your predictions.</a:t>
            </a:r>
          </a:p>
          <a:p>
            <a:pPr marL="342900" indent="-342900">
              <a:spcBef>
                <a:spcPts val="0"/>
              </a:spcBef>
              <a:buFont typeface="Arial" panose="020B0604020202020204" pitchFamily="34" charset="0"/>
              <a:buChar char="•"/>
            </a:pPr>
            <a:r>
              <a:rPr lang="en-US" dirty="0"/>
              <a:t>Negative number: you overestimated your performance.</a:t>
            </a:r>
          </a:p>
          <a:p>
            <a:pPr marL="342900" indent="-342900">
              <a:spcBef>
                <a:spcPts val="0"/>
              </a:spcBef>
              <a:buFont typeface="Arial" panose="020B0604020202020204" pitchFamily="34" charset="0"/>
              <a:buChar char="•"/>
            </a:pPr>
            <a:r>
              <a:rPr lang="en-US" dirty="0"/>
              <a:t>Positive number: you underestimated your performance.</a:t>
            </a:r>
          </a:p>
        </p:txBody>
      </p:sp>
      <p:sp>
        <p:nvSpPr>
          <p:cNvPr id="18" name="Oval 17"/>
          <p:cNvSpPr/>
          <p:nvPr/>
        </p:nvSpPr>
        <p:spPr>
          <a:xfrm>
            <a:off x="8857056" y="3456434"/>
            <a:ext cx="360000" cy="360000"/>
          </a:xfrm>
          <a:prstGeom prst="ellipse">
            <a:avLst/>
          </a:prstGeom>
          <a:noFill/>
          <a:ln w="28575" cmpd="sng">
            <a:solidFill>
              <a:srgbClr val="0068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2" name="Oval 21"/>
          <p:cNvSpPr/>
          <p:nvPr/>
        </p:nvSpPr>
        <p:spPr>
          <a:xfrm>
            <a:off x="7468434" y="2626066"/>
            <a:ext cx="360000" cy="360000"/>
          </a:xfrm>
          <a:prstGeom prst="ellipse">
            <a:avLst/>
          </a:prstGeom>
          <a:noFill/>
          <a:ln w="28575" cmpd="sng">
            <a:solidFill>
              <a:srgbClr val="0068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extBox 22"/>
          <p:cNvSpPr txBox="1"/>
          <p:nvPr/>
        </p:nvSpPr>
        <p:spPr>
          <a:xfrm>
            <a:off x="8158131" y="2919765"/>
            <a:ext cx="354421" cy="1477328"/>
          </a:xfrm>
          <a:prstGeom prst="rect">
            <a:avLst/>
          </a:prstGeom>
          <a:solidFill>
            <a:schemeClr val="bg1"/>
          </a:solidFill>
          <a:ln w="34925">
            <a:solidFill>
              <a:srgbClr val="006892"/>
            </a:solidFill>
          </a:ln>
        </p:spPr>
        <p:txBody>
          <a:bodyPr wrap="square" rtlCol="0">
            <a:spAutoFit/>
          </a:bodyPr>
          <a:lstStyle/>
          <a:p>
            <a:pPr algn="ctr"/>
            <a:r>
              <a:rPr lang="en-US" sz="1800" dirty="0"/>
              <a:t>MINUS</a:t>
            </a:r>
          </a:p>
        </p:txBody>
      </p:sp>
      <p:sp>
        <p:nvSpPr>
          <p:cNvPr id="24" name="Oval 23"/>
          <p:cNvSpPr/>
          <p:nvPr/>
        </p:nvSpPr>
        <p:spPr>
          <a:xfrm>
            <a:off x="10442675" y="3404460"/>
            <a:ext cx="360000" cy="360000"/>
          </a:xfrm>
          <a:prstGeom prst="ellipse">
            <a:avLst/>
          </a:prstGeom>
          <a:noFill/>
          <a:ln w="28575" cmpd="sng">
            <a:solidFill>
              <a:srgbClr val="0068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34563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5743" y="436906"/>
            <a:ext cx="7772523" cy="5503686"/>
          </a:xfrm>
          <a:prstGeom prst="rect">
            <a:avLst/>
          </a:prstGeom>
        </p:spPr>
      </p:pic>
      <p:sp>
        <p:nvSpPr>
          <p:cNvPr id="4" name="Content Placeholder 3"/>
          <p:cNvSpPr>
            <a:spLocks noGrp="1"/>
          </p:cNvSpPr>
          <p:nvPr>
            <p:ph sz="quarter" idx="15"/>
          </p:nvPr>
        </p:nvSpPr>
        <p:spPr/>
        <p:txBody>
          <a:bodyPr/>
          <a:lstStyle/>
          <a:p>
            <a:endParaRPr lang="en-AU" dirty="0"/>
          </a:p>
        </p:txBody>
      </p:sp>
      <p:pic>
        <p:nvPicPr>
          <p:cNvPr id="16" name="Content Placeholder 15"/>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6239932" y="4196070"/>
            <a:ext cx="4045158" cy="1000176"/>
          </a:xfrm>
        </p:spPr>
      </p:pic>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12778" y="4270444"/>
            <a:ext cx="4170965" cy="1012860"/>
          </a:xfrm>
          <a:prstGeom prst="rect">
            <a:avLst/>
          </a:prstGeom>
        </p:spPr>
      </p:pic>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062289" y="524454"/>
            <a:ext cx="3528000" cy="1148249"/>
          </a:xfrm>
          <a:prstGeom prst="rect">
            <a:avLst/>
          </a:prstGeom>
        </p:spPr>
      </p:pic>
      <p:sp>
        <p:nvSpPr>
          <p:cNvPr id="7" name="Slide Number Placeholder 1">
            <a:extLst>
              <a:ext uri="{FF2B5EF4-FFF2-40B4-BE49-F238E27FC236}">
                <a16:creationId xmlns:a16="http://schemas.microsoft.com/office/drawing/2014/main" id="{CCB80781-58B4-4696-9020-AB3872055D3C}"/>
              </a:ext>
            </a:extLst>
          </p:cNvPr>
          <p:cNvSpPr>
            <a:spLocks noGrp="1"/>
          </p:cNvSpPr>
          <p:nvPr>
            <p:ph type="sldNum" sz="quarter" idx="4"/>
          </p:nvPr>
        </p:nvSpPr>
        <p:spPr>
          <a:xfrm>
            <a:off x="9696400" y="6412023"/>
            <a:ext cx="1828800" cy="180000"/>
          </a:xfrm>
        </p:spPr>
        <p:txBody>
          <a:bodyPr/>
          <a:lstStyle/>
          <a:p>
            <a:fld id="{EAFF9662-E427-214F-A0F2-1EADCCA1E85B}" type="slidenum">
              <a:rPr lang="en-US" smtClean="0">
                <a:solidFill>
                  <a:schemeClr val="bg1">
                    <a:lumMod val="50000"/>
                  </a:schemeClr>
                </a:solidFill>
              </a:rPr>
              <a:pPr/>
              <a:t>4</a:t>
            </a:fld>
            <a:endParaRPr lang="en-US">
              <a:solidFill>
                <a:schemeClr val="bg1">
                  <a:lumMod val="50000"/>
                </a:schemeClr>
              </a:solidFill>
            </a:endParaRPr>
          </a:p>
        </p:txBody>
      </p:sp>
    </p:spTree>
    <p:extLst>
      <p:ext uri="{BB962C8B-B14F-4D97-AF65-F5344CB8AC3E}">
        <p14:creationId xmlns:p14="http://schemas.microsoft.com/office/powerpoint/2010/main" val="294725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erebrum_-_frontal_lobe_-_superior_view_animation.gi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98612" y="740702"/>
            <a:ext cx="2869922" cy="2869922"/>
          </a:xfrm>
          <a:prstGeom prst="rect">
            <a:avLst/>
          </a:prstGeom>
        </p:spPr>
      </p:pic>
      <p:pic>
        <p:nvPicPr>
          <p:cNvPr id="3" name="Picture 2" descr="Frontal_lobe_animation.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59829" y="3610624"/>
            <a:ext cx="2703679" cy="2703679"/>
          </a:xfrm>
          <a:prstGeom prst="rect">
            <a:avLst/>
          </a:prstGeom>
        </p:spPr>
      </p:pic>
      <p:sp>
        <p:nvSpPr>
          <p:cNvPr id="2" name="Slide Number Placeholder 1"/>
          <p:cNvSpPr>
            <a:spLocks noGrp="1"/>
          </p:cNvSpPr>
          <p:nvPr>
            <p:ph type="sldNum" sz="quarter" idx="4"/>
          </p:nvPr>
        </p:nvSpPr>
        <p:spPr/>
        <p:txBody>
          <a:bodyPr/>
          <a:lstStyle/>
          <a:p>
            <a:fld id="{EAFF9662-E427-214F-A0F2-1EADCCA1E85B}" type="slidenum">
              <a:rPr lang="en-US" smtClean="0">
                <a:solidFill>
                  <a:schemeClr val="bg1">
                    <a:lumMod val="50000"/>
                  </a:schemeClr>
                </a:solidFill>
              </a:rPr>
              <a:pPr/>
              <a:t>5</a:t>
            </a:fld>
            <a:endParaRPr lang="en-US">
              <a:solidFill>
                <a:schemeClr val="bg1">
                  <a:lumMod val="50000"/>
                </a:schemeClr>
              </a:solidFill>
            </a:endParaRPr>
          </a:p>
        </p:txBody>
      </p:sp>
      <p:sp>
        <p:nvSpPr>
          <p:cNvPr id="5" name="Content Placeholder 4"/>
          <p:cNvSpPr>
            <a:spLocks noGrp="1"/>
          </p:cNvSpPr>
          <p:nvPr>
            <p:ph sz="quarter" idx="15"/>
          </p:nvPr>
        </p:nvSpPr>
        <p:spPr/>
        <p:txBody>
          <a:bodyPr/>
          <a:lstStyle/>
          <a:p>
            <a:r>
              <a:rPr lang="en-US" dirty="0"/>
              <a:t>We can change the way our frontal lobes function</a:t>
            </a:r>
          </a:p>
        </p:txBody>
      </p:sp>
      <p:sp>
        <p:nvSpPr>
          <p:cNvPr id="7" name="Content Placeholder 6"/>
          <p:cNvSpPr>
            <a:spLocks noGrp="1"/>
          </p:cNvSpPr>
          <p:nvPr>
            <p:ph idx="1"/>
          </p:nvPr>
        </p:nvSpPr>
        <p:spPr>
          <a:xfrm>
            <a:off x="719667" y="1412777"/>
            <a:ext cx="3637179" cy="4512017"/>
          </a:xfrm>
        </p:spPr>
        <p:txBody>
          <a:bodyPr/>
          <a:lstStyle/>
          <a:p>
            <a:r>
              <a:rPr lang="en-US" dirty="0"/>
              <a:t>Last part of the brain to develop</a:t>
            </a:r>
          </a:p>
          <a:p>
            <a:r>
              <a:rPr lang="en-US" dirty="0"/>
              <a:t>Does not fully mature until </a:t>
            </a:r>
            <a:br>
              <a:rPr lang="en-US" dirty="0"/>
            </a:br>
            <a:r>
              <a:rPr lang="en-US" dirty="0"/>
              <a:t>late 20s to mid 30s! </a:t>
            </a:r>
          </a:p>
        </p:txBody>
      </p:sp>
      <p:pic>
        <p:nvPicPr>
          <p:cNvPr id="9" name="Picture 8" descr="Cerebrum_-_frontal_lobe_-_inferior_view_animation.gif">
            <a:extLst>
              <a:ext uri="{FF2B5EF4-FFF2-40B4-BE49-F238E27FC236}">
                <a16:creationId xmlns:a16="http://schemas.microsoft.com/office/drawing/2014/main" id="{5154D1EF-BADA-7340-9B11-E4C40E75472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260900" y="743147"/>
            <a:ext cx="2869922" cy="2869922"/>
          </a:xfrm>
          <a:prstGeom prst="rect">
            <a:avLst/>
          </a:prstGeom>
        </p:spPr>
      </p:pic>
      <p:sp>
        <p:nvSpPr>
          <p:cNvPr id="4" name="Rectangle 3"/>
          <p:cNvSpPr/>
          <p:nvPr/>
        </p:nvSpPr>
        <p:spPr>
          <a:xfrm>
            <a:off x="671356" y="5784363"/>
            <a:ext cx="6286491" cy="369332"/>
          </a:xfrm>
          <a:prstGeom prst="rect">
            <a:avLst/>
          </a:prstGeom>
        </p:spPr>
        <p:txBody>
          <a:bodyPr wrap="square">
            <a:spAutoFit/>
          </a:bodyPr>
          <a:lstStyle/>
          <a:p>
            <a:r>
              <a:rPr lang="en-AU" sz="600" dirty="0">
                <a:latin typeface="Arial" panose="020B0604020202020204" pitchFamily="34" charset="0"/>
                <a:ea typeface="Times New Roman" panose="02020603050405020304" pitchFamily="18" charset="0"/>
                <a:cs typeface="Times New Roman" panose="02020603050405020304" pitchFamily="18" charset="0"/>
              </a:rPr>
              <a:t>Image credits: </a:t>
            </a:r>
            <a:r>
              <a:rPr lang="en-AU" sz="600" dirty="0" err="1">
                <a:latin typeface="Arial" panose="020B0604020202020204" pitchFamily="34" charset="0"/>
                <a:ea typeface="Times New Roman" panose="02020603050405020304" pitchFamily="18" charset="0"/>
                <a:cs typeface="Times New Roman" panose="02020603050405020304" pitchFamily="18" charset="0"/>
              </a:rPr>
              <a:t>Anatomography</a:t>
            </a:r>
            <a:r>
              <a:rPr lang="en-AU" sz="600" dirty="0">
                <a:latin typeface="Arial" panose="020B0604020202020204" pitchFamily="34" charset="0"/>
                <a:ea typeface="Times New Roman" panose="02020603050405020304" pitchFamily="18" charset="0"/>
                <a:cs typeface="Times New Roman" panose="02020603050405020304" pitchFamily="18" charset="0"/>
              </a:rPr>
              <a:t>. Cerebrum - frontal lobe - superior view animation</a:t>
            </a:r>
            <a:r>
              <a:rPr lang="en-AU" sz="600" u="sng" dirty="0">
                <a:solidFill>
                  <a:srgbClr val="663366"/>
                </a:solidFill>
                <a:latin typeface="Arial" panose="020B0604020202020204" pitchFamily="34" charset="0"/>
                <a:ea typeface="Times New Roman" panose="02020603050405020304" pitchFamily="18" charset="0"/>
              </a:rPr>
              <a:t> </a:t>
            </a:r>
            <a:r>
              <a:rPr lang="en-AU" sz="600" dirty="0" err="1">
                <a:latin typeface="Arial" panose="020B0604020202020204" pitchFamily="34" charset="0"/>
                <a:ea typeface="Times New Roman" panose="02020603050405020304" pitchFamily="18" charset="0"/>
                <a:cs typeface="Times New Roman" panose="02020603050405020304" pitchFamily="18" charset="0"/>
              </a:rPr>
              <a:t>BodyParts</a:t>
            </a:r>
            <a:r>
              <a:rPr lang="en-AU" sz="600" dirty="0">
                <a:latin typeface="Arial" panose="020B0604020202020204" pitchFamily="34" charset="0"/>
                <a:ea typeface="Times New Roman" panose="02020603050405020304" pitchFamily="18" charset="0"/>
                <a:cs typeface="Times New Roman" panose="02020603050405020304" pitchFamily="18" charset="0"/>
              </a:rPr>
              <a:t> 3D. 2012. Database </a:t>
            </a:r>
            <a:r>
              <a:rPr lang="en-AU" sz="600" dirty="0" err="1">
                <a:latin typeface="Arial" panose="020B0604020202020204" pitchFamily="34" charset="0"/>
                <a:ea typeface="Times New Roman" panose="02020603050405020304" pitchFamily="18" charset="0"/>
                <a:cs typeface="Times New Roman" panose="02020603050405020304" pitchFamily="18" charset="0"/>
              </a:rPr>
              <a:t>Center</a:t>
            </a:r>
            <a:r>
              <a:rPr lang="en-AU" sz="600" dirty="0">
                <a:latin typeface="Arial" panose="020B0604020202020204" pitchFamily="34" charset="0"/>
                <a:ea typeface="Times New Roman" panose="02020603050405020304" pitchFamily="18" charset="0"/>
                <a:cs typeface="Times New Roman" panose="02020603050405020304" pitchFamily="18" charset="0"/>
              </a:rPr>
              <a:t> Life Science. [</a:t>
            </a:r>
            <a:r>
              <a:rPr lang="en-AU" sz="6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CC BY-SA 2.1 </a:t>
            </a:r>
            <a:r>
              <a:rPr lang="en-AU" sz="600" u="sng" dirty="0" err="1">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6"/>
              </a:rPr>
              <a:t>jp</a:t>
            </a:r>
            <a:r>
              <a:rPr lang="en-AU" sz="600" dirty="0">
                <a:latin typeface="Arial" panose="020B0604020202020204" pitchFamily="34" charset="0"/>
                <a:ea typeface="Times New Roman" panose="02020603050405020304" pitchFamily="18" charset="0"/>
                <a:cs typeface="Times New Roman" panose="02020603050405020304" pitchFamily="18" charset="0"/>
              </a:rPr>
              <a:t>] via Wikimedia Commons</a:t>
            </a:r>
          </a:p>
          <a:p>
            <a:r>
              <a:rPr lang="en-AU" sz="600" dirty="0" err="1"/>
              <a:t>Anatomography</a:t>
            </a:r>
            <a:r>
              <a:rPr lang="en-AU" sz="600" dirty="0"/>
              <a:t>. Cerebrum - frontal lobe - inferior view animation from </a:t>
            </a:r>
            <a:r>
              <a:rPr lang="en-AU" sz="600" dirty="0" err="1"/>
              <a:t>BodyParts</a:t>
            </a:r>
            <a:r>
              <a:rPr lang="en-AU" sz="600" dirty="0"/>
              <a:t> 3D. 2012. Database </a:t>
            </a:r>
            <a:r>
              <a:rPr lang="en-AU" sz="600" dirty="0" err="1"/>
              <a:t>Center</a:t>
            </a:r>
            <a:r>
              <a:rPr lang="en-AU" sz="600" dirty="0"/>
              <a:t> Life Science. [</a:t>
            </a:r>
            <a:r>
              <a:rPr lang="en-AU" sz="600" u="sng" dirty="0">
                <a:hlinkClick r:id="rId6"/>
              </a:rPr>
              <a:t>CC BY-SA 2.1 </a:t>
            </a:r>
            <a:r>
              <a:rPr lang="en-AU" sz="600" u="sng" dirty="0" err="1">
                <a:hlinkClick r:id="rId6"/>
              </a:rPr>
              <a:t>jp</a:t>
            </a:r>
            <a:r>
              <a:rPr lang="en-AU" sz="600" dirty="0"/>
              <a:t>] via Wikimedia Commons</a:t>
            </a:r>
          </a:p>
          <a:p>
            <a:r>
              <a:rPr lang="en-AU" sz="600" dirty="0"/>
              <a:t>Frontal lobe animation from </a:t>
            </a:r>
            <a:r>
              <a:rPr lang="en-AU" sz="600" dirty="0" err="1"/>
              <a:t>BodyParts</a:t>
            </a:r>
            <a:r>
              <a:rPr lang="en-AU" sz="600" dirty="0"/>
              <a:t> 3D. 2010. Database </a:t>
            </a:r>
            <a:r>
              <a:rPr lang="en-AU" sz="600" dirty="0" err="1"/>
              <a:t>Center</a:t>
            </a:r>
            <a:r>
              <a:rPr lang="en-AU" sz="600" dirty="0"/>
              <a:t> Life Science. [</a:t>
            </a:r>
            <a:r>
              <a:rPr lang="en-AU" sz="600" u="sng" dirty="0">
                <a:hlinkClick r:id="rId6"/>
              </a:rPr>
              <a:t>CC BY-SA 2.1 </a:t>
            </a:r>
            <a:r>
              <a:rPr lang="en-AU" sz="600" u="sng" dirty="0" err="1">
                <a:hlinkClick r:id="rId6"/>
              </a:rPr>
              <a:t>jp</a:t>
            </a:r>
            <a:r>
              <a:rPr lang="en-AU" sz="600" dirty="0"/>
              <a:t>] via Wikimedia Commons</a:t>
            </a:r>
          </a:p>
        </p:txBody>
      </p:sp>
    </p:spTree>
    <p:extLst>
      <p:ext uri="{BB962C8B-B14F-4D97-AF65-F5344CB8AC3E}">
        <p14:creationId xmlns:p14="http://schemas.microsoft.com/office/powerpoint/2010/main" val="1891300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p:txBody>
          <a:bodyPr/>
          <a:lstStyle/>
          <a:p>
            <a:r>
              <a:rPr lang="en-US" dirty="0"/>
              <a:t>Main function of frontal lobes</a:t>
            </a:r>
            <a:endParaRPr lang="en-AU" dirty="0"/>
          </a:p>
        </p:txBody>
      </p:sp>
      <p:sp>
        <p:nvSpPr>
          <p:cNvPr id="4" name="Content Placeholder 3"/>
          <p:cNvSpPr>
            <a:spLocks noGrp="1"/>
          </p:cNvSpPr>
          <p:nvPr>
            <p:ph idx="1"/>
          </p:nvPr>
        </p:nvSpPr>
        <p:spPr/>
        <p:txBody>
          <a:bodyPr/>
          <a:lstStyle/>
          <a:p>
            <a:r>
              <a:rPr lang="en-US" dirty="0"/>
              <a:t>To help us see into the future</a:t>
            </a:r>
          </a:p>
          <a:p>
            <a:pPr lvl="1">
              <a:buFont typeface="Arial" panose="020B0604020202020204" pitchFamily="34" charset="0"/>
              <a:buChar char="•"/>
            </a:pPr>
            <a:r>
              <a:rPr lang="en-US" dirty="0"/>
              <a:t>To set goals</a:t>
            </a:r>
          </a:p>
          <a:p>
            <a:endParaRPr lang="en-US" dirty="0"/>
          </a:p>
          <a:p>
            <a:endParaRPr lang="en-US" dirty="0"/>
          </a:p>
          <a:p>
            <a:endParaRPr lang="en-US" dirty="0"/>
          </a:p>
          <a:p>
            <a:endParaRPr lang="en-US" dirty="0"/>
          </a:p>
          <a:p>
            <a:r>
              <a:rPr lang="en-US" dirty="0"/>
              <a:t>To help us be mindful of the future when we are in the present moment</a:t>
            </a:r>
          </a:p>
          <a:p>
            <a:pPr lvl="1">
              <a:buFont typeface="Arial" panose="020B0604020202020204" pitchFamily="34" charset="0"/>
              <a:buChar char="•"/>
            </a:pPr>
            <a:r>
              <a:rPr lang="en-AU" dirty="0"/>
              <a:t>To keep behaving in ways that are in line with our goals and</a:t>
            </a:r>
            <a:br>
              <a:rPr lang="en-AU" dirty="0"/>
            </a:br>
            <a:r>
              <a:rPr lang="en-AU" dirty="0"/>
              <a:t> avoid behaviour that is at odds with our goals</a:t>
            </a:r>
            <a:endParaRPr lang="en-US" dirty="0"/>
          </a:p>
        </p:txBody>
      </p:sp>
      <p:sp>
        <p:nvSpPr>
          <p:cNvPr id="2" name="Slide Number Placeholder 1"/>
          <p:cNvSpPr>
            <a:spLocks noGrp="1"/>
          </p:cNvSpPr>
          <p:nvPr>
            <p:ph type="sldNum" sz="quarter" idx="4"/>
          </p:nvPr>
        </p:nvSpPr>
        <p:spPr/>
        <p:txBody>
          <a:bodyPr/>
          <a:lstStyle/>
          <a:p>
            <a:fld id="{EAFF9662-E427-214F-A0F2-1EADCCA1E85B}" type="slidenum">
              <a:rPr lang="en-US" smtClean="0"/>
              <a:pPr/>
              <a:t>6</a:t>
            </a:fld>
            <a:endParaRPr lang="en-US"/>
          </a:p>
        </p:txBody>
      </p:sp>
      <p:sp>
        <p:nvSpPr>
          <p:cNvPr id="6" name="TextBox 5"/>
          <p:cNvSpPr txBox="1"/>
          <p:nvPr/>
        </p:nvSpPr>
        <p:spPr>
          <a:xfrm>
            <a:off x="10382200" y="1412778"/>
            <a:ext cx="457200" cy="1569660"/>
          </a:xfrm>
          <a:prstGeom prst="rect">
            <a:avLst/>
          </a:prstGeom>
          <a:noFill/>
        </p:spPr>
        <p:txBody>
          <a:bodyPr wrap="square" rtlCol="0">
            <a:spAutoFit/>
          </a:bodyPr>
          <a:lstStyle/>
          <a:p>
            <a:pPr algn="ctr"/>
            <a:r>
              <a:rPr lang="en-US" sz="2400" b="1" dirty="0"/>
              <a:t>GOAL </a:t>
            </a:r>
          </a:p>
        </p:txBody>
      </p:sp>
      <p:sp>
        <p:nvSpPr>
          <p:cNvPr id="7" name="TextBox 6"/>
          <p:cNvSpPr txBox="1"/>
          <p:nvPr/>
        </p:nvSpPr>
        <p:spPr>
          <a:xfrm>
            <a:off x="10357084" y="3885620"/>
            <a:ext cx="457200" cy="1569660"/>
          </a:xfrm>
          <a:prstGeom prst="rect">
            <a:avLst/>
          </a:prstGeom>
          <a:noFill/>
        </p:spPr>
        <p:txBody>
          <a:bodyPr wrap="square" rtlCol="0">
            <a:spAutoFit/>
          </a:bodyPr>
          <a:lstStyle/>
          <a:p>
            <a:pPr algn="ctr"/>
            <a:r>
              <a:rPr lang="en-US" sz="2400" b="1" dirty="0"/>
              <a:t>PLAN</a:t>
            </a:r>
          </a:p>
        </p:txBody>
      </p:sp>
      <p:pic>
        <p:nvPicPr>
          <p:cNvPr id="9" name="Picture 8">
            <a:extLst>
              <a:ext uri="{FF2B5EF4-FFF2-40B4-BE49-F238E27FC236}">
                <a16:creationId xmlns:a16="http://schemas.microsoft.com/office/drawing/2014/main" id="{3CF7C28A-FFAA-4E0E-B126-1D96AE648E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1726" y="1412776"/>
            <a:ext cx="3733800" cy="2104472"/>
          </a:xfrm>
          <a:prstGeom prst="rect">
            <a:avLst/>
          </a:prstGeom>
        </p:spPr>
      </p:pic>
    </p:spTree>
    <p:extLst>
      <p:ext uri="{BB962C8B-B14F-4D97-AF65-F5344CB8AC3E}">
        <p14:creationId xmlns:p14="http://schemas.microsoft.com/office/powerpoint/2010/main" val="131664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quarter" idx="15"/>
          </p:nvPr>
        </p:nvSpPr>
        <p:spPr/>
        <p:txBody>
          <a:bodyPr/>
          <a:lstStyle/>
          <a:p>
            <a:endParaRPr lang="en-AU"/>
          </a:p>
        </p:txBody>
      </p:sp>
      <p:sp>
        <p:nvSpPr>
          <p:cNvPr id="11" name="Content Placeholder 10"/>
          <p:cNvSpPr>
            <a:spLocks noGrp="1"/>
          </p:cNvSpPr>
          <p:nvPr>
            <p:ph idx="1"/>
          </p:nvPr>
        </p:nvSpPr>
        <p:spPr/>
        <p:txBody>
          <a:bodyPr/>
          <a:lstStyle/>
          <a:p>
            <a:endParaRPr lang="en-AU" dirty="0"/>
          </a:p>
        </p:txBody>
      </p:sp>
      <p:sp>
        <p:nvSpPr>
          <p:cNvPr id="4" name="Slide Number Placeholder 3"/>
          <p:cNvSpPr>
            <a:spLocks noGrp="1"/>
          </p:cNvSpPr>
          <p:nvPr>
            <p:ph type="sldNum" sz="quarter" idx="4"/>
          </p:nvPr>
        </p:nvSpPr>
        <p:spPr/>
        <p:txBody>
          <a:bodyPr/>
          <a:lstStyle/>
          <a:p>
            <a:fld id="{EAFF9662-E427-214F-A0F2-1EADCCA1E85B}" type="slidenum">
              <a:rPr lang="en-US" smtClean="0"/>
              <a:pPr/>
              <a:t>7</a:t>
            </a:fld>
            <a:endParaRPr lang="en-US"/>
          </a:p>
        </p:txBody>
      </p:sp>
      <p:graphicFrame>
        <p:nvGraphicFramePr>
          <p:cNvPr id="5" name="Chart 4"/>
          <p:cNvGraphicFramePr>
            <a:graphicFrameLocks/>
          </p:cNvGraphicFramePr>
          <p:nvPr>
            <p:extLst>
              <p:ext uri="{D42A27DB-BD31-4B8C-83A1-F6EECF244321}">
                <p14:modId xmlns:p14="http://schemas.microsoft.com/office/powerpoint/2010/main" val="945187723"/>
              </p:ext>
            </p:extLst>
          </p:nvPr>
        </p:nvGraphicFramePr>
        <p:xfrm>
          <a:off x="1752600" y="771525"/>
          <a:ext cx="8686800" cy="531495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2225842" y="1564106"/>
            <a:ext cx="8121316" cy="3753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822AD90-BF60-F14A-A255-4DE8D88F7417}"/>
              </a:ext>
            </a:extLst>
          </p:cNvPr>
          <p:cNvSpPr txBox="1"/>
          <p:nvPr/>
        </p:nvSpPr>
        <p:spPr>
          <a:xfrm>
            <a:off x="4472474" y="3028890"/>
            <a:ext cx="4404049" cy="400110"/>
          </a:xfrm>
          <a:prstGeom prst="rect">
            <a:avLst/>
          </a:prstGeom>
          <a:noFill/>
        </p:spPr>
        <p:txBody>
          <a:bodyPr wrap="square" rtlCol="0">
            <a:spAutoFit/>
          </a:bodyPr>
          <a:lstStyle/>
          <a:p>
            <a:pPr algn="ctr"/>
            <a:r>
              <a:rPr lang="en-US" sz="2000" b="1" dirty="0"/>
              <a:t>“If you fail to plan, you plan to fail”</a:t>
            </a:r>
          </a:p>
        </p:txBody>
      </p:sp>
    </p:spTree>
    <p:extLst>
      <p:ext uri="{BB962C8B-B14F-4D97-AF65-F5344CB8AC3E}">
        <p14:creationId xmlns:p14="http://schemas.microsoft.com/office/powerpoint/2010/main" val="10456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781300" y="1495425"/>
            <a:ext cx="6629400" cy="3867150"/>
            <a:chOff x="1676400" y="850900"/>
            <a:chExt cx="8839200" cy="515620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850900"/>
              <a:ext cx="8839200" cy="5156200"/>
            </a:xfrm>
            <a:prstGeom prst="rect">
              <a:avLst/>
            </a:prstGeom>
          </p:spPr>
        </p:pic>
        <p:sp>
          <p:nvSpPr>
            <p:cNvPr id="5" name="TextBox 4"/>
            <p:cNvSpPr txBox="1"/>
            <p:nvPr/>
          </p:nvSpPr>
          <p:spPr>
            <a:xfrm>
              <a:off x="2177415" y="905828"/>
              <a:ext cx="1765935" cy="800219"/>
            </a:xfrm>
            <a:prstGeom prst="rect">
              <a:avLst/>
            </a:prstGeom>
            <a:noFill/>
          </p:spPr>
          <p:txBody>
            <a:bodyPr wrap="square" rtlCol="0">
              <a:spAutoFit/>
            </a:bodyPr>
            <a:lstStyle/>
            <a:p>
              <a:r>
                <a:rPr lang="en-US" sz="3300" dirty="0"/>
                <a:t>G</a:t>
              </a:r>
              <a:r>
                <a:rPr lang="en-US" sz="1350" dirty="0"/>
                <a:t>OAL</a:t>
              </a:r>
            </a:p>
          </p:txBody>
        </p:sp>
        <p:sp>
          <p:nvSpPr>
            <p:cNvPr id="6" name="TextBox 5"/>
            <p:cNvSpPr txBox="1"/>
            <p:nvPr/>
          </p:nvSpPr>
          <p:spPr>
            <a:xfrm>
              <a:off x="5484495" y="909639"/>
              <a:ext cx="1853565" cy="800219"/>
            </a:xfrm>
            <a:prstGeom prst="rect">
              <a:avLst/>
            </a:prstGeom>
            <a:noFill/>
          </p:spPr>
          <p:txBody>
            <a:bodyPr wrap="square" rtlCol="0">
              <a:spAutoFit/>
            </a:bodyPr>
            <a:lstStyle/>
            <a:p>
              <a:r>
                <a:rPr lang="en-US" sz="3300" dirty="0"/>
                <a:t>A</a:t>
              </a:r>
              <a:r>
                <a:rPr lang="en-US" sz="1350" dirty="0"/>
                <a:t>ND</a:t>
              </a:r>
            </a:p>
          </p:txBody>
        </p:sp>
        <p:sp>
          <p:nvSpPr>
            <p:cNvPr id="7" name="TextBox 6"/>
            <p:cNvSpPr txBox="1"/>
            <p:nvPr/>
          </p:nvSpPr>
          <p:spPr>
            <a:xfrm>
              <a:off x="8482964" y="913448"/>
              <a:ext cx="1815465" cy="800219"/>
            </a:xfrm>
            <a:prstGeom prst="rect">
              <a:avLst/>
            </a:prstGeom>
            <a:noFill/>
          </p:spPr>
          <p:txBody>
            <a:bodyPr wrap="square" rtlCol="0">
              <a:spAutoFit/>
            </a:bodyPr>
            <a:lstStyle/>
            <a:p>
              <a:r>
                <a:rPr lang="en-US" sz="3300" dirty="0"/>
                <a:t>P</a:t>
              </a:r>
              <a:r>
                <a:rPr lang="en-US" sz="1350" dirty="0"/>
                <a:t>LAN</a:t>
              </a:r>
            </a:p>
          </p:txBody>
        </p:sp>
      </p:grpSp>
      <p:sp>
        <p:nvSpPr>
          <p:cNvPr id="2" name="Content Placeholder 1"/>
          <p:cNvSpPr>
            <a:spLocks noGrp="1"/>
          </p:cNvSpPr>
          <p:nvPr>
            <p:ph sz="quarter" idx="15"/>
          </p:nvPr>
        </p:nvSpPr>
        <p:spPr/>
        <p:txBody>
          <a:bodyPr/>
          <a:lstStyle/>
          <a:p>
            <a:r>
              <a:rPr lang="en-US" dirty="0"/>
              <a:t>What is the GAP?</a:t>
            </a:r>
            <a:endParaRPr lang="en-AU" dirty="0"/>
          </a:p>
        </p:txBody>
      </p:sp>
      <p:sp>
        <p:nvSpPr>
          <p:cNvPr id="3" name="Rectangle 2"/>
          <p:cNvSpPr/>
          <p:nvPr/>
        </p:nvSpPr>
        <p:spPr>
          <a:xfrm>
            <a:off x="6968698" y="5420214"/>
            <a:ext cx="3314700" cy="369332"/>
          </a:xfrm>
          <a:prstGeom prst="rect">
            <a:avLst/>
          </a:prstGeom>
        </p:spPr>
        <p:txBody>
          <a:bodyPr wrap="square">
            <a:spAutoFit/>
          </a:bodyPr>
          <a:lstStyle/>
          <a:p>
            <a:pPr marL="400050" lvl="1"/>
            <a:r>
              <a:rPr lang="en-AU" dirty="0"/>
              <a:t>Study every night</a:t>
            </a:r>
          </a:p>
        </p:txBody>
      </p:sp>
      <p:sp>
        <p:nvSpPr>
          <p:cNvPr id="9" name="Rectangle 8"/>
          <p:cNvSpPr/>
          <p:nvPr/>
        </p:nvSpPr>
        <p:spPr>
          <a:xfrm>
            <a:off x="2322671" y="5406630"/>
            <a:ext cx="3314700" cy="646331"/>
          </a:xfrm>
          <a:prstGeom prst="rect">
            <a:avLst/>
          </a:prstGeom>
        </p:spPr>
        <p:txBody>
          <a:bodyPr wrap="square">
            <a:spAutoFit/>
          </a:bodyPr>
          <a:lstStyle/>
          <a:p>
            <a:pPr marL="400050" lvl="1"/>
            <a:r>
              <a:rPr lang="en-AU" dirty="0"/>
              <a:t>To pass an exam</a:t>
            </a:r>
            <a:br>
              <a:rPr lang="en-AU" dirty="0"/>
            </a:br>
            <a:r>
              <a:rPr lang="en-AU" dirty="0"/>
              <a:t>in two weeks</a:t>
            </a:r>
          </a:p>
        </p:txBody>
      </p:sp>
      <p:sp>
        <p:nvSpPr>
          <p:cNvPr id="11" name="Rectangle 10"/>
          <p:cNvSpPr/>
          <p:nvPr/>
        </p:nvSpPr>
        <p:spPr>
          <a:xfrm>
            <a:off x="228877" y="941965"/>
            <a:ext cx="5026467" cy="400110"/>
          </a:xfrm>
          <a:prstGeom prst="rect">
            <a:avLst/>
          </a:prstGeom>
        </p:spPr>
        <p:txBody>
          <a:bodyPr wrap="square">
            <a:spAutoFit/>
          </a:bodyPr>
          <a:lstStyle/>
          <a:p>
            <a:pPr marL="400050" lvl="1"/>
            <a:r>
              <a:rPr lang="en-AU" sz="2000" b="1" dirty="0"/>
              <a:t>How specific is this plan?</a:t>
            </a:r>
          </a:p>
        </p:txBody>
      </p:sp>
      <p:sp>
        <p:nvSpPr>
          <p:cNvPr id="13" name="Slide Number Placeholder 1">
            <a:extLst>
              <a:ext uri="{FF2B5EF4-FFF2-40B4-BE49-F238E27FC236}">
                <a16:creationId xmlns:a16="http://schemas.microsoft.com/office/drawing/2014/main" id="{A9E18897-0369-4A59-97FE-7D17B49511CA}"/>
              </a:ext>
            </a:extLst>
          </p:cNvPr>
          <p:cNvSpPr>
            <a:spLocks noGrp="1"/>
          </p:cNvSpPr>
          <p:nvPr>
            <p:ph type="sldNum" sz="quarter" idx="4"/>
          </p:nvPr>
        </p:nvSpPr>
        <p:spPr>
          <a:xfrm>
            <a:off x="9696400" y="6412023"/>
            <a:ext cx="1828800" cy="180000"/>
          </a:xfrm>
        </p:spPr>
        <p:txBody>
          <a:bodyPr/>
          <a:lstStyle/>
          <a:p>
            <a:fld id="{EAFF9662-E427-214F-A0F2-1EADCCA1E85B}" type="slidenum">
              <a:rPr lang="en-US" smtClean="0">
                <a:solidFill>
                  <a:schemeClr val="bg1">
                    <a:lumMod val="50000"/>
                  </a:schemeClr>
                </a:solidFill>
              </a:rPr>
              <a:pPr/>
              <a:t>8</a:t>
            </a:fld>
            <a:endParaRPr lang="en-US">
              <a:solidFill>
                <a:schemeClr val="bg1">
                  <a:lumMod val="50000"/>
                </a:schemeClr>
              </a:solidFill>
            </a:endParaRPr>
          </a:p>
        </p:txBody>
      </p:sp>
    </p:spTree>
    <p:extLst>
      <p:ext uri="{BB962C8B-B14F-4D97-AF65-F5344CB8AC3E}">
        <p14:creationId xmlns:p14="http://schemas.microsoft.com/office/powerpoint/2010/main" val="1789299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p:txBody>
          <a:bodyPr/>
          <a:lstStyle/>
          <a:p>
            <a:r>
              <a:rPr lang="en-US" dirty="0"/>
              <a:t>What is the GAP?</a:t>
            </a:r>
            <a:endParaRPr lang="en-AU" dirty="0"/>
          </a:p>
        </p:txBody>
      </p:sp>
      <p:sp>
        <p:nvSpPr>
          <p:cNvPr id="3" name="Rectangle 2"/>
          <p:cNvSpPr/>
          <p:nvPr/>
        </p:nvSpPr>
        <p:spPr>
          <a:xfrm>
            <a:off x="2306739" y="5440362"/>
            <a:ext cx="2674335" cy="646331"/>
          </a:xfrm>
          <a:prstGeom prst="rect">
            <a:avLst/>
          </a:prstGeom>
        </p:spPr>
        <p:txBody>
          <a:bodyPr wrap="square">
            <a:spAutoFit/>
          </a:bodyPr>
          <a:lstStyle/>
          <a:p>
            <a:pPr marL="400050" lvl="1"/>
            <a:r>
              <a:rPr lang="en-AU" dirty="0"/>
              <a:t>To buy a motorcycle valued at $5200</a:t>
            </a:r>
          </a:p>
        </p:txBody>
      </p:sp>
      <p:sp>
        <p:nvSpPr>
          <p:cNvPr id="11" name="Rectangle 10"/>
          <p:cNvSpPr/>
          <p:nvPr/>
        </p:nvSpPr>
        <p:spPr>
          <a:xfrm>
            <a:off x="6968697" y="5420214"/>
            <a:ext cx="2993449" cy="646331"/>
          </a:xfrm>
          <a:prstGeom prst="rect">
            <a:avLst/>
          </a:prstGeom>
        </p:spPr>
        <p:txBody>
          <a:bodyPr wrap="square">
            <a:spAutoFit/>
          </a:bodyPr>
          <a:lstStyle/>
          <a:p>
            <a:pPr marL="400050" lvl="1"/>
            <a:r>
              <a:rPr lang="en-AU" dirty="0"/>
              <a:t>Save $100 per week and buy in one year</a:t>
            </a:r>
          </a:p>
        </p:txBody>
      </p:sp>
      <p:sp>
        <p:nvSpPr>
          <p:cNvPr id="12" name="Rectangle 11"/>
          <p:cNvSpPr/>
          <p:nvPr/>
        </p:nvSpPr>
        <p:spPr>
          <a:xfrm>
            <a:off x="6968698" y="6086693"/>
            <a:ext cx="2993448" cy="646331"/>
          </a:xfrm>
          <a:prstGeom prst="rect">
            <a:avLst/>
          </a:prstGeom>
        </p:spPr>
        <p:txBody>
          <a:bodyPr wrap="square">
            <a:spAutoFit/>
          </a:bodyPr>
          <a:lstStyle/>
          <a:p>
            <a:pPr marL="400050" lvl="1"/>
            <a:r>
              <a:rPr lang="en-AU" dirty="0"/>
              <a:t>Save $200 per week and buy in six months</a:t>
            </a:r>
          </a:p>
        </p:txBody>
      </p:sp>
      <p:sp>
        <p:nvSpPr>
          <p:cNvPr id="13" name="Slide Number Placeholder 1">
            <a:extLst>
              <a:ext uri="{FF2B5EF4-FFF2-40B4-BE49-F238E27FC236}">
                <a16:creationId xmlns:a16="http://schemas.microsoft.com/office/drawing/2014/main" id="{5AA2594A-770F-4A42-8BDD-C066D768484F}"/>
              </a:ext>
            </a:extLst>
          </p:cNvPr>
          <p:cNvSpPr>
            <a:spLocks noGrp="1"/>
          </p:cNvSpPr>
          <p:nvPr>
            <p:ph type="sldNum" sz="quarter" idx="4"/>
          </p:nvPr>
        </p:nvSpPr>
        <p:spPr>
          <a:xfrm>
            <a:off x="9696400" y="6412023"/>
            <a:ext cx="1828800" cy="180000"/>
          </a:xfrm>
        </p:spPr>
        <p:txBody>
          <a:bodyPr/>
          <a:lstStyle/>
          <a:p>
            <a:fld id="{EAFF9662-E427-214F-A0F2-1EADCCA1E85B}" type="slidenum">
              <a:rPr lang="en-US" smtClean="0">
                <a:solidFill>
                  <a:schemeClr val="bg1">
                    <a:lumMod val="50000"/>
                  </a:schemeClr>
                </a:solidFill>
              </a:rPr>
              <a:pPr/>
              <a:t>9</a:t>
            </a:fld>
            <a:endParaRPr lang="en-US">
              <a:solidFill>
                <a:schemeClr val="bg1">
                  <a:lumMod val="50000"/>
                </a:schemeClr>
              </a:solidFill>
            </a:endParaRPr>
          </a:p>
        </p:txBody>
      </p:sp>
      <p:sp>
        <p:nvSpPr>
          <p:cNvPr id="14" name="Rectangle 13">
            <a:extLst>
              <a:ext uri="{FF2B5EF4-FFF2-40B4-BE49-F238E27FC236}">
                <a16:creationId xmlns:a16="http://schemas.microsoft.com/office/drawing/2014/main" id="{23009ED9-3969-45AF-A73A-8C5ADBD4F3C8}"/>
              </a:ext>
            </a:extLst>
          </p:cNvPr>
          <p:cNvSpPr/>
          <p:nvPr/>
        </p:nvSpPr>
        <p:spPr>
          <a:xfrm>
            <a:off x="228877" y="941965"/>
            <a:ext cx="5026467" cy="400110"/>
          </a:xfrm>
          <a:prstGeom prst="rect">
            <a:avLst/>
          </a:prstGeom>
        </p:spPr>
        <p:txBody>
          <a:bodyPr wrap="square">
            <a:spAutoFit/>
          </a:bodyPr>
          <a:lstStyle/>
          <a:p>
            <a:pPr marL="400050" lvl="1"/>
            <a:r>
              <a:rPr lang="en-AU" sz="2000" b="1" dirty="0"/>
              <a:t>How specific is this plan?</a:t>
            </a:r>
          </a:p>
        </p:txBody>
      </p:sp>
      <p:grpSp>
        <p:nvGrpSpPr>
          <p:cNvPr id="15" name="Group 14">
            <a:extLst>
              <a:ext uri="{FF2B5EF4-FFF2-40B4-BE49-F238E27FC236}">
                <a16:creationId xmlns:a16="http://schemas.microsoft.com/office/drawing/2014/main" id="{19B4A11B-5D0D-4D57-BD59-4823198FFCE7}"/>
              </a:ext>
            </a:extLst>
          </p:cNvPr>
          <p:cNvGrpSpPr/>
          <p:nvPr/>
        </p:nvGrpSpPr>
        <p:grpSpPr>
          <a:xfrm>
            <a:off x="2781300" y="1495425"/>
            <a:ext cx="6629400" cy="3867150"/>
            <a:chOff x="1676400" y="850900"/>
            <a:chExt cx="8839200" cy="5156200"/>
          </a:xfrm>
        </p:grpSpPr>
        <p:pic>
          <p:nvPicPr>
            <p:cNvPr id="16" name="Picture 15">
              <a:extLst>
                <a:ext uri="{FF2B5EF4-FFF2-40B4-BE49-F238E27FC236}">
                  <a16:creationId xmlns:a16="http://schemas.microsoft.com/office/drawing/2014/main" id="{40723162-E3FC-4535-AD89-FA7BB85DE6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6400" y="850900"/>
              <a:ext cx="8839200" cy="5156200"/>
            </a:xfrm>
            <a:prstGeom prst="rect">
              <a:avLst/>
            </a:prstGeom>
          </p:spPr>
        </p:pic>
        <p:sp>
          <p:nvSpPr>
            <p:cNvPr id="17" name="TextBox 16">
              <a:extLst>
                <a:ext uri="{FF2B5EF4-FFF2-40B4-BE49-F238E27FC236}">
                  <a16:creationId xmlns:a16="http://schemas.microsoft.com/office/drawing/2014/main" id="{A2CB427E-4BC1-4513-A486-12C7D98AFA44}"/>
                </a:ext>
              </a:extLst>
            </p:cNvPr>
            <p:cNvSpPr txBox="1"/>
            <p:nvPr/>
          </p:nvSpPr>
          <p:spPr>
            <a:xfrm>
              <a:off x="2177415" y="905828"/>
              <a:ext cx="1765935" cy="800219"/>
            </a:xfrm>
            <a:prstGeom prst="rect">
              <a:avLst/>
            </a:prstGeom>
            <a:noFill/>
          </p:spPr>
          <p:txBody>
            <a:bodyPr wrap="square" rtlCol="0">
              <a:spAutoFit/>
            </a:bodyPr>
            <a:lstStyle/>
            <a:p>
              <a:r>
                <a:rPr lang="en-US" sz="3300" dirty="0"/>
                <a:t>G</a:t>
              </a:r>
              <a:r>
                <a:rPr lang="en-US" sz="1350" dirty="0"/>
                <a:t>OAL</a:t>
              </a:r>
            </a:p>
          </p:txBody>
        </p:sp>
        <p:sp>
          <p:nvSpPr>
            <p:cNvPr id="18" name="TextBox 17">
              <a:extLst>
                <a:ext uri="{FF2B5EF4-FFF2-40B4-BE49-F238E27FC236}">
                  <a16:creationId xmlns:a16="http://schemas.microsoft.com/office/drawing/2014/main" id="{AB97B55D-C327-47F2-9957-7EC1D43A05ED}"/>
                </a:ext>
              </a:extLst>
            </p:cNvPr>
            <p:cNvSpPr txBox="1"/>
            <p:nvPr/>
          </p:nvSpPr>
          <p:spPr>
            <a:xfrm>
              <a:off x="5484495" y="909639"/>
              <a:ext cx="1853565" cy="800219"/>
            </a:xfrm>
            <a:prstGeom prst="rect">
              <a:avLst/>
            </a:prstGeom>
            <a:noFill/>
          </p:spPr>
          <p:txBody>
            <a:bodyPr wrap="square" rtlCol="0">
              <a:spAutoFit/>
            </a:bodyPr>
            <a:lstStyle/>
            <a:p>
              <a:r>
                <a:rPr lang="en-US" sz="3300" dirty="0"/>
                <a:t>A</a:t>
              </a:r>
              <a:r>
                <a:rPr lang="en-US" sz="1350" dirty="0"/>
                <a:t>ND</a:t>
              </a:r>
            </a:p>
          </p:txBody>
        </p:sp>
        <p:sp>
          <p:nvSpPr>
            <p:cNvPr id="19" name="TextBox 18">
              <a:extLst>
                <a:ext uri="{FF2B5EF4-FFF2-40B4-BE49-F238E27FC236}">
                  <a16:creationId xmlns:a16="http://schemas.microsoft.com/office/drawing/2014/main" id="{B4F2B0AE-63AE-473A-9243-4F1B1E9C91AE}"/>
                </a:ext>
              </a:extLst>
            </p:cNvPr>
            <p:cNvSpPr txBox="1"/>
            <p:nvPr/>
          </p:nvSpPr>
          <p:spPr>
            <a:xfrm>
              <a:off x="8482964" y="913448"/>
              <a:ext cx="1815465" cy="800219"/>
            </a:xfrm>
            <a:prstGeom prst="rect">
              <a:avLst/>
            </a:prstGeom>
            <a:noFill/>
          </p:spPr>
          <p:txBody>
            <a:bodyPr wrap="square" rtlCol="0">
              <a:spAutoFit/>
            </a:bodyPr>
            <a:lstStyle/>
            <a:p>
              <a:r>
                <a:rPr lang="en-US" sz="3300" dirty="0"/>
                <a:t>P</a:t>
              </a:r>
              <a:r>
                <a:rPr lang="en-US" sz="1350" dirty="0"/>
                <a:t>LAN</a:t>
              </a:r>
            </a:p>
          </p:txBody>
        </p:sp>
      </p:grpSp>
    </p:spTree>
    <p:extLst>
      <p:ext uri="{BB962C8B-B14F-4D97-AF65-F5344CB8AC3E}">
        <p14:creationId xmlns:p14="http://schemas.microsoft.com/office/powerpoint/2010/main" val="20667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Content Slide_no logo">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F7DA11B-A0FC-44BB-A89E-EEBCE657ECF8}"/>
    </a:ext>
  </a:extLst>
</a:theme>
</file>

<file path=ppt/theme/theme2.xml><?xml version="1.0" encoding="utf-8"?>
<a:theme xmlns:a="http://schemas.openxmlformats.org/drawingml/2006/main" name="1_Content Slide_Blue_No Banner">
  <a:themeElements>
    <a:clrScheme name="Custom 2">
      <a:dk1>
        <a:srgbClr val="3F3F3F"/>
      </a:dk1>
      <a:lt1>
        <a:srgbClr val="FFFFFF"/>
      </a:lt1>
      <a:dk2>
        <a:srgbClr val="006892"/>
      </a:dk2>
      <a:lt2>
        <a:srgbClr val="5AA3C4"/>
      </a:lt2>
      <a:accent1>
        <a:srgbClr val="006892"/>
      </a:accent1>
      <a:accent2>
        <a:srgbClr val="0082AA"/>
      </a:accent2>
      <a:accent3>
        <a:srgbClr val="5AA3C4"/>
      </a:accent3>
      <a:accent4>
        <a:srgbClr val="CED8DA"/>
      </a:accent4>
      <a:accent5>
        <a:srgbClr val="4CBABF"/>
      </a:accent5>
      <a:accent6>
        <a:srgbClr val="FCAF1D"/>
      </a:accent6>
      <a:hlink>
        <a:srgbClr val="4CBABF"/>
      </a:hlink>
      <a:folHlink>
        <a:srgbClr val="B2AA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C71152DD-7803-4D47-8622-50DEA75D2C76}" vid="{BD4F6616-5876-4396-AB62-3B5EC98C0AA3}"/>
    </a:ext>
  </a:extLst>
</a:theme>
</file>

<file path=ppt/theme/theme3.xml><?xml version="1.0" encoding="utf-8"?>
<a:theme xmlns:a="http://schemas.openxmlformats.org/drawingml/2006/main" name="2_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fontScale="62500" lnSpcReduction="20000"/>
      </a:bodyPr>
      <a:lstStyle>
        <a:defPPr>
          <a:defRPr b="0" dirty="0" smtClean="0"/>
        </a:defPPr>
      </a:lstStyle>
    </a:txDef>
  </a:objectDefaults>
  <a:extraClrSchemeLst/>
  <a:extLst>
    <a:ext uri="{05A4C25C-085E-4340-85A3-A5531E510DB2}">
      <thm15:themeFamily xmlns:thm15="http://schemas.microsoft.com/office/thememl/2012/main" name="Presentation3" id="{C71152DD-7803-4D47-8622-50DEA75D2C76}" vid="{5046D5F4-E62F-457E-94DE-B710A96D6D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6D28EE2C6A8647B82B44CF8CCBE857" ma:contentTypeVersion="5" ma:contentTypeDescription="Create a new document." ma:contentTypeScope="" ma:versionID="db56242bc51a065486d413c05ba845ba">
  <xsd:schema xmlns:xsd="http://www.w3.org/2001/XMLSchema" xmlns:xs="http://www.w3.org/2001/XMLSchema" xmlns:p="http://schemas.microsoft.com/office/2006/metadata/properties" xmlns:ns2="58ead461-8b71-4d91-ae50-328c1b3418b2" targetNamespace="http://schemas.microsoft.com/office/2006/metadata/properties" ma:root="true" ma:fieldsID="ddba7d0f9d650eb8f54044a1c8a6d4c1" ns2:_="">
    <xsd:import namespace="58ead461-8b71-4d91-ae50-328c1b3418b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ad461-8b71-4d91-ae50-328c1b341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B922514-42CA-4F6D-A872-F728D8A814AD}">
  <ds:schemaRefs>
    <ds:schemaRef ds:uri="http://schemas.microsoft.com/sharepoint/v3/contenttype/forms"/>
  </ds:schemaRefs>
</ds:datastoreItem>
</file>

<file path=customXml/itemProps2.xml><?xml version="1.0" encoding="utf-8"?>
<ds:datastoreItem xmlns:ds="http://schemas.openxmlformats.org/officeDocument/2006/customXml" ds:itemID="{6D493E60-703E-43BF-B535-BDA6D6990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ad461-8b71-4d91-ae50-328c1b3418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A711E5-E3C1-4306-9956-6C983EEA6495}">
  <ds:schemaRefs>
    <ds:schemaRef ds:uri="http://purl.org/dc/dcmitype/"/>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schemas.microsoft.com/office/2006/documentManagement/types"/>
    <ds:schemaRef ds:uri="58ead461-8b71-4d91-ae50-328c1b3418b2"/>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ACI-Template-2018_16-9</Template>
  <TotalTime>59260</TotalTime>
  <Words>2901</Words>
  <Application>Microsoft Office PowerPoint</Application>
  <PresentationFormat>Widescreen</PresentationFormat>
  <Paragraphs>341</Paragraphs>
  <Slides>20</Slides>
  <Notes>19</Notes>
  <HiddenSlides>1</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20</vt:i4>
      </vt:variant>
    </vt:vector>
  </HeadingPairs>
  <TitlesOfParts>
    <vt:vector size="27" baseType="lpstr">
      <vt:lpstr>Arial</vt:lpstr>
      <vt:lpstr>Calibri</vt:lpstr>
      <vt:lpstr>Franklin Gothic Medium</vt:lpstr>
      <vt:lpstr>Wingdings</vt:lpstr>
      <vt:lpstr>1_Content Slide_no logo</vt:lpstr>
      <vt:lpstr>1_Content Slide_Blue_No Banner</vt:lpstr>
      <vt:lpstr>2_Cover Slide</vt:lpstr>
      <vt:lpstr>Module 4: Goals and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Advanced Neuropsychological Treatment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 and Drug Cognitive Enhancement Program Module 4: Goals and Plans</dc:title>
  <dc:creator>NSW Agency for Clinical Innovation;Advanced Neuropsychological Treatment Services</dc:creator>
  <cp:lastModifiedBy>Bronwyn Potter (Agency for Clinical Innovation)</cp:lastModifiedBy>
  <cp:revision>526</cp:revision>
  <cp:lastPrinted>2019-01-14T00:52:20Z</cp:lastPrinted>
  <dcterms:created xsi:type="dcterms:W3CDTF">2015-05-28T01:25:17Z</dcterms:created>
  <dcterms:modified xsi:type="dcterms:W3CDTF">2023-05-23T01:11:39Z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0x010100846D28EE2C6A8647B82B44CF8CCBE857</vt:lpwstr>
  </property>
</Properties>
</file>