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 id="2147483782" r:id="rId5"/>
    <p:sldMasterId id="2147483786" r:id="rId6"/>
  </p:sldMasterIdLst>
  <p:notesMasterIdLst>
    <p:notesMasterId r:id="rId210"/>
  </p:notesMasterIdLst>
  <p:handoutMasterIdLst>
    <p:handoutMasterId r:id="rId211"/>
  </p:handoutMasterIdLst>
  <p:sldIdLst>
    <p:sldId id="5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1" r:id="rId78"/>
    <p:sldId id="372" r:id="rId79"/>
    <p:sldId id="373" r:id="rId80"/>
    <p:sldId id="374" r:id="rId81"/>
    <p:sldId id="375" r:id="rId82"/>
    <p:sldId id="376" r:id="rId83"/>
    <p:sldId id="377" r:id="rId84"/>
    <p:sldId id="378" r:id="rId85"/>
    <p:sldId id="379" r:id="rId86"/>
    <p:sldId id="380" r:id="rId87"/>
    <p:sldId id="381" r:id="rId88"/>
    <p:sldId id="382" r:id="rId89"/>
    <p:sldId id="383" r:id="rId90"/>
    <p:sldId id="384" r:id="rId91"/>
    <p:sldId id="385" r:id="rId92"/>
    <p:sldId id="386" r:id="rId93"/>
    <p:sldId id="387" r:id="rId94"/>
    <p:sldId id="388" r:id="rId95"/>
    <p:sldId id="389" r:id="rId96"/>
    <p:sldId id="390" r:id="rId97"/>
    <p:sldId id="391" r:id="rId98"/>
    <p:sldId id="392" r:id="rId99"/>
    <p:sldId id="393" r:id="rId100"/>
    <p:sldId id="394" r:id="rId101"/>
    <p:sldId id="395" r:id="rId102"/>
    <p:sldId id="396" r:id="rId103"/>
    <p:sldId id="397" r:id="rId104"/>
    <p:sldId id="398" r:id="rId105"/>
    <p:sldId id="399" r:id="rId106"/>
    <p:sldId id="400" r:id="rId107"/>
    <p:sldId id="401" r:id="rId108"/>
    <p:sldId id="402" r:id="rId109"/>
    <p:sldId id="403" r:id="rId110"/>
    <p:sldId id="404" r:id="rId111"/>
    <p:sldId id="405" r:id="rId112"/>
    <p:sldId id="406" r:id="rId113"/>
    <p:sldId id="407" r:id="rId114"/>
    <p:sldId id="408" r:id="rId115"/>
    <p:sldId id="409" r:id="rId116"/>
    <p:sldId id="410" r:id="rId117"/>
    <p:sldId id="411" r:id="rId118"/>
    <p:sldId id="412" r:id="rId119"/>
    <p:sldId id="413" r:id="rId120"/>
    <p:sldId id="414" r:id="rId121"/>
    <p:sldId id="415" r:id="rId122"/>
    <p:sldId id="416" r:id="rId123"/>
    <p:sldId id="417" r:id="rId124"/>
    <p:sldId id="418" r:id="rId125"/>
    <p:sldId id="419" r:id="rId126"/>
    <p:sldId id="420" r:id="rId127"/>
    <p:sldId id="421" r:id="rId128"/>
    <p:sldId id="422" r:id="rId129"/>
    <p:sldId id="423" r:id="rId130"/>
    <p:sldId id="424" r:id="rId131"/>
    <p:sldId id="425" r:id="rId132"/>
    <p:sldId id="426" r:id="rId133"/>
    <p:sldId id="427" r:id="rId134"/>
    <p:sldId id="428" r:id="rId135"/>
    <p:sldId id="429" r:id="rId136"/>
    <p:sldId id="430" r:id="rId137"/>
    <p:sldId id="431" r:id="rId138"/>
    <p:sldId id="432" r:id="rId139"/>
    <p:sldId id="433" r:id="rId140"/>
    <p:sldId id="434" r:id="rId141"/>
    <p:sldId id="435" r:id="rId142"/>
    <p:sldId id="436" r:id="rId143"/>
    <p:sldId id="437" r:id="rId144"/>
    <p:sldId id="438" r:id="rId145"/>
    <p:sldId id="439" r:id="rId146"/>
    <p:sldId id="440" r:id="rId147"/>
    <p:sldId id="441" r:id="rId148"/>
    <p:sldId id="442" r:id="rId149"/>
    <p:sldId id="443" r:id="rId150"/>
    <p:sldId id="444" r:id="rId151"/>
    <p:sldId id="445" r:id="rId152"/>
    <p:sldId id="446" r:id="rId153"/>
    <p:sldId id="447" r:id="rId154"/>
    <p:sldId id="448" r:id="rId155"/>
    <p:sldId id="449" r:id="rId156"/>
    <p:sldId id="450" r:id="rId157"/>
    <p:sldId id="451" r:id="rId158"/>
    <p:sldId id="452" r:id="rId159"/>
    <p:sldId id="453" r:id="rId160"/>
    <p:sldId id="454" r:id="rId161"/>
    <p:sldId id="455" r:id="rId162"/>
    <p:sldId id="456" r:id="rId163"/>
    <p:sldId id="457" r:id="rId164"/>
    <p:sldId id="458" r:id="rId165"/>
    <p:sldId id="459" r:id="rId166"/>
    <p:sldId id="460" r:id="rId167"/>
    <p:sldId id="461" r:id="rId168"/>
    <p:sldId id="462" r:id="rId169"/>
    <p:sldId id="463" r:id="rId170"/>
    <p:sldId id="464" r:id="rId171"/>
    <p:sldId id="465" r:id="rId172"/>
    <p:sldId id="466" r:id="rId173"/>
    <p:sldId id="467" r:id="rId174"/>
    <p:sldId id="468" r:id="rId175"/>
    <p:sldId id="469" r:id="rId176"/>
    <p:sldId id="470" r:id="rId177"/>
    <p:sldId id="471" r:id="rId178"/>
    <p:sldId id="472" r:id="rId179"/>
    <p:sldId id="473" r:id="rId180"/>
    <p:sldId id="474" r:id="rId181"/>
    <p:sldId id="475" r:id="rId182"/>
    <p:sldId id="476" r:id="rId183"/>
    <p:sldId id="477" r:id="rId184"/>
    <p:sldId id="478" r:id="rId185"/>
    <p:sldId id="479" r:id="rId186"/>
    <p:sldId id="480" r:id="rId187"/>
    <p:sldId id="481" r:id="rId188"/>
    <p:sldId id="482" r:id="rId189"/>
    <p:sldId id="483" r:id="rId190"/>
    <p:sldId id="484" r:id="rId191"/>
    <p:sldId id="485" r:id="rId192"/>
    <p:sldId id="486" r:id="rId193"/>
    <p:sldId id="487" r:id="rId194"/>
    <p:sldId id="488" r:id="rId195"/>
    <p:sldId id="489" r:id="rId196"/>
    <p:sldId id="490" r:id="rId197"/>
    <p:sldId id="491" r:id="rId198"/>
    <p:sldId id="492" r:id="rId199"/>
    <p:sldId id="493" r:id="rId200"/>
    <p:sldId id="494" r:id="rId201"/>
    <p:sldId id="495" r:id="rId202"/>
    <p:sldId id="496" r:id="rId203"/>
    <p:sldId id="497" r:id="rId204"/>
    <p:sldId id="498" r:id="rId205"/>
    <p:sldId id="499" r:id="rId206"/>
    <p:sldId id="296" r:id="rId207"/>
    <p:sldId id="501" r:id="rId208"/>
    <p:sldId id="295" r:id="rId209"/>
  </p:sldIdLst>
  <p:sldSz cx="12192000" cy="6858000"/>
  <p:notesSz cx="6669088" cy="9926638"/>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732" userDrawn="1">
          <p15:clr>
            <a:srgbClr val="A4A3A4"/>
          </p15:clr>
        </p15:guide>
        <p15:guide id="4" orient="horz" pos="588" userDrawn="1">
          <p15:clr>
            <a:srgbClr val="A4A3A4"/>
          </p15:clr>
        </p15:guide>
        <p15:guide id="5" orient="horz" pos="889" userDrawn="1">
          <p15:clr>
            <a:srgbClr val="A4A3A4"/>
          </p15:clr>
        </p15:guide>
        <p15:guide id="6" pos="461" userDrawn="1">
          <p15:clr>
            <a:srgbClr val="A4A3A4"/>
          </p15:clr>
        </p15:guide>
        <p15:guide id="7" pos="728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Knight" initials="CK" lastIdx="1" clrIdx="0">
    <p:extLst>
      <p:ext uri="{19B8F6BF-5375-455C-9EA6-DF929625EA0E}">
        <p15:presenceInfo xmlns:p15="http://schemas.microsoft.com/office/powerpoint/2012/main" userId="S-1-5-21-3772680477-1142385537-1250377330-1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892"/>
    <a:srgbClr val="004185"/>
    <a:srgbClr val="008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27196-77DA-4DC6-9546-1537E486A927}" v="1" dt="2021-03-11T05:58:47.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81395" autoAdjust="0"/>
  </p:normalViewPr>
  <p:slideViewPr>
    <p:cSldViewPr snapToGrid="0">
      <p:cViewPr varScale="1">
        <p:scale>
          <a:sx n="62" d="100"/>
          <a:sy n="62" d="100"/>
        </p:scale>
        <p:origin x="1122" y="60"/>
      </p:cViewPr>
      <p:guideLst>
        <p:guide orient="horz" pos="2160"/>
        <p:guide pos="3840"/>
        <p:guide orient="horz" pos="3732"/>
        <p:guide orient="horz" pos="588"/>
        <p:guide orient="horz" pos="889"/>
        <p:guide pos="461"/>
        <p:guide pos="728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3786"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91" Type="http://schemas.openxmlformats.org/officeDocument/2006/relationships/slide" Target="slides/slide185.xml"/><Relationship Id="rId205" Type="http://schemas.openxmlformats.org/officeDocument/2006/relationships/slide" Target="slides/slide199.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2.xml"/><Relationship Id="rId95" Type="http://schemas.openxmlformats.org/officeDocument/2006/relationships/slide" Target="slides/slide89.xml"/><Relationship Id="rId160" Type="http://schemas.openxmlformats.org/officeDocument/2006/relationships/slide" Target="slides/slide154.xml"/><Relationship Id="rId181" Type="http://schemas.openxmlformats.org/officeDocument/2006/relationships/slide" Target="slides/slide175.xml"/><Relationship Id="rId216" Type="http://schemas.openxmlformats.org/officeDocument/2006/relationships/tableStyles" Target="tableStyles.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slide" Target="slides/slide165.xml"/><Relationship Id="rId192" Type="http://schemas.openxmlformats.org/officeDocument/2006/relationships/slide" Target="slides/slide186.xml"/><Relationship Id="rId206" Type="http://schemas.openxmlformats.org/officeDocument/2006/relationships/slide" Target="slides/slide200.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82" Type="http://schemas.openxmlformats.org/officeDocument/2006/relationships/slide" Target="slides/slide176.xml"/><Relationship Id="rId217" Type="http://schemas.microsoft.com/office/2016/11/relationships/changesInfo" Target="changesInfos/changesInfo1.xml"/><Relationship Id="rId6" Type="http://schemas.openxmlformats.org/officeDocument/2006/relationships/slideMaster" Target="slideMasters/slideMaster3.xml"/><Relationship Id="rId23" Type="http://schemas.openxmlformats.org/officeDocument/2006/relationships/slide" Target="slides/slide17.xml"/><Relationship Id="rId119" Type="http://schemas.openxmlformats.org/officeDocument/2006/relationships/slide" Target="slides/slide113.xml"/><Relationship Id="rId44" Type="http://schemas.openxmlformats.org/officeDocument/2006/relationships/slide" Target="slides/slide38.xml"/><Relationship Id="rId65" Type="http://schemas.openxmlformats.org/officeDocument/2006/relationships/slide" Target="slides/slide59.xml"/><Relationship Id="rId86" Type="http://schemas.openxmlformats.org/officeDocument/2006/relationships/slide" Target="slides/slide80.xml"/><Relationship Id="rId130" Type="http://schemas.openxmlformats.org/officeDocument/2006/relationships/slide" Target="slides/slide124.xml"/><Relationship Id="rId151" Type="http://schemas.openxmlformats.org/officeDocument/2006/relationships/slide" Target="slides/slide145.xml"/><Relationship Id="rId172" Type="http://schemas.openxmlformats.org/officeDocument/2006/relationships/slide" Target="slides/slide166.xml"/><Relationship Id="rId193" Type="http://schemas.openxmlformats.org/officeDocument/2006/relationships/slide" Target="slides/slide187.xml"/><Relationship Id="rId207" Type="http://schemas.openxmlformats.org/officeDocument/2006/relationships/slide" Target="slides/slide201.xml"/><Relationship Id="rId13" Type="http://schemas.openxmlformats.org/officeDocument/2006/relationships/slide" Target="slides/slide7.xml"/><Relationship Id="rId109" Type="http://schemas.openxmlformats.org/officeDocument/2006/relationships/slide" Target="slides/slide103.xml"/><Relationship Id="rId34" Type="http://schemas.openxmlformats.org/officeDocument/2006/relationships/slide" Target="slides/slide28.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20" Type="http://schemas.openxmlformats.org/officeDocument/2006/relationships/slide" Target="slides/slide114.xml"/><Relationship Id="rId141" Type="http://schemas.openxmlformats.org/officeDocument/2006/relationships/slide" Target="slides/slide135.xml"/><Relationship Id="rId7" Type="http://schemas.openxmlformats.org/officeDocument/2006/relationships/slide" Target="slides/slide1.xml"/><Relationship Id="rId162" Type="http://schemas.openxmlformats.org/officeDocument/2006/relationships/slide" Target="slides/slide156.xml"/><Relationship Id="rId183" Type="http://schemas.openxmlformats.org/officeDocument/2006/relationships/slide" Target="slides/slide177.xml"/><Relationship Id="rId218" Type="http://schemas.microsoft.com/office/2015/10/relationships/revisionInfo" Target="revisionInfo.xml"/><Relationship Id="rId24" Type="http://schemas.openxmlformats.org/officeDocument/2006/relationships/slide" Target="slides/slide18.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31" Type="http://schemas.openxmlformats.org/officeDocument/2006/relationships/slide" Target="slides/slide125.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slide" Target="slides/slide188.xml"/><Relationship Id="rId208" Type="http://schemas.openxmlformats.org/officeDocument/2006/relationships/slide" Target="slides/slide202.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189" Type="http://schemas.openxmlformats.org/officeDocument/2006/relationships/slide" Target="slides/slide183.xml"/><Relationship Id="rId3" Type="http://schemas.openxmlformats.org/officeDocument/2006/relationships/customXml" Target="../customXml/item3.xml"/><Relationship Id="rId214" Type="http://schemas.openxmlformats.org/officeDocument/2006/relationships/viewProps" Target="viewProps.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5" Type="http://schemas.openxmlformats.org/officeDocument/2006/relationships/slide" Target="slides/slide189.xml"/><Relationship Id="rId209" Type="http://schemas.openxmlformats.org/officeDocument/2006/relationships/slide" Target="slides/slide203.xml"/><Relationship Id="rId190" Type="http://schemas.openxmlformats.org/officeDocument/2006/relationships/slide" Target="slides/slide184.xml"/><Relationship Id="rId204" Type="http://schemas.openxmlformats.org/officeDocument/2006/relationships/slide" Target="slides/slide198.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4" Type="http://schemas.openxmlformats.org/officeDocument/2006/relationships/slideMaster" Target="slideMasters/slideMaster1.xml"/><Relationship Id="rId9" Type="http://schemas.openxmlformats.org/officeDocument/2006/relationships/slide" Target="slides/slide3.xml"/><Relationship Id="rId180" Type="http://schemas.openxmlformats.org/officeDocument/2006/relationships/slide" Target="slides/slide174.xml"/><Relationship Id="rId210" Type="http://schemas.openxmlformats.org/officeDocument/2006/relationships/notesMaster" Target="notesMasters/notesMaster1.xml"/><Relationship Id="rId215" Type="http://schemas.openxmlformats.org/officeDocument/2006/relationships/theme" Target="theme/theme1.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96" Type="http://schemas.openxmlformats.org/officeDocument/2006/relationships/slide" Target="slides/slide190.xml"/><Relationship Id="rId200" Type="http://schemas.openxmlformats.org/officeDocument/2006/relationships/slide" Target="slides/slide194.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211" Type="http://schemas.openxmlformats.org/officeDocument/2006/relationships/handoutMaster" Target="handoutMasters/handoutMaster1.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97" Type="http://schemas.openxmlformats.org/officeDocument/2006/relationships/slide" Target="slides/slide191.xml"/><Relationship Id="rId201" Type="http://schemas.openxmlformats.org/officeDocument/2006/relationships/slide" Target="slides/slide195.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slide" Target="slides/slide181.xml"/><Relationship Id="rId1" Type="http://schemas.openxmlformats.org/officeDocument/2006/relationships/customXml" Target="../customXml/item1.xml"/><Relationship Id="rId212" Type="http://schemas.openxmlformats.org/officeDocument/2006/relationships/commentAuthors" Target="commentAuthors.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slide" Target="slides/slide192.xml"/><Relationship Id="rId202" Type="http://schemas.openxmlformats.org/officeDocument/2006/relationships/slide" Target="slides/slide196.xml"/><Relationship Id="rId18" Type="http://schemas.openxmlformats.org/officeDocument/2006/relationships/slide" Target="slides/slide12.xml"/><Relationship Id="rId39" Type="http://schemas.openxmlformats.org/officeDocument/2006/relationships/slide" Target="slides/slide33.xml"/><Relationship Id="rId50" Type="http://schemas.openxmlformats.org/officeDocument/2006/relationships/slide" Target="slides/slide44.xml"/><Relationship Id="rId104" Type="http://schemas.openxmlformats.org/officeDocument/2006/relationships/slide" Target="slides/slide98.xml"/><Relationship Id="rId125" Type="http://schemas.openxmlformats.org/officeDocument/2006/relationships/slide" Target="slides/slide119.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1" Type="http://schemas.openxmlformats.org/officeDocument/2006/relationships/slide" Target="slides/slide65.xml"/><Relationship Id="rId92" Type="http://schemas.openxmlformats.org/officeDocument/2006/relationships/slide" Target="slides/slide86.xml"/><Relationship Id="rId213"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3.xml"/><Relationship Id="rId40" Type="http://schemas.openxmlformats.org/officeDocument/2006/relationships/slide" Target="slides/slide34.xml"/><Relationship Id="rId115" Type="http://schemas.openxmlformats.org/officeDocument/2006/relationships/slide" Target="slides/slide109.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99" Type="http://schemas.openxmlformats.org/officeDocument/2006/relationships/slide" Target="slides/slide193.xml"/><Relationship Id="rId203" Type="http://schemas.openxmlformats.org/officeDocument/2006/relationships/slide" Target="slides/slide197.xml"/><Relationship Id="rId19"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Bainou (Agency for Clinical Innovation)" userId="S::victoria.bainou@health.nsw.gov.au::913248ec-f40c-4719-a781-36b5b26c5f4b" providerId="AD" clId="Web-{2C327196-77DA-4DC6-9546-1537E486A927}"/>
    <pc:docChg chg="sldOrd">
      <pc:chgData name="Victoria Bainou (Agency for Clinical Innovation)" userId="S::victoria.bainou@health.nsw.gov.au::913248ec-f40c-4719-a781-36b5b26c5f4b" providerId="AD" clId="Web-{2C327196-77DA-4DC6-9546-1537E486A927}" dt="2021-03-11T05:58:47.300" v="0"/>
      <pc:docMkLst>
        <pc:docMk/>
      </pc:docMkLst>
      <pc:sldChg chg="ord">
        <pc:chgData name="Victoria Bainou (Agency for Clinical Innovation)" userId="S::victoria.bainou@health.nsw.gov.au::913248ec-f40c-4719-a781-36b5b26c5f4b" providerId="AD" clId="Web-{2C327196-77DA-4DC6-9546-1537E486A927}" dt="2021-03-11T05:58:47.300" v="0"/>
        <pc:sldMkLst>
          <pc:docMk/>
          <pc:sldMk cId="3845841040" sldId="5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31361" y="89401"/>
            <a:ext cx="2627216" cy="496332"/>
          </a:xfrm>
          <a:prstGeom prst="rect">
            <a:avLst/>
          </a:prstGeom>
        </p:spPr>
        <p:txBody>
          <a:bodyPr vert="horz" lIns="90608" tIns="45304" rIns="90608" bIns="45304" rtlCol="0"/>
          <a:lstStyle>
            <a:lvl1pPr algn="l">
              <a:defRPr sz="1200"/>
            </a:lvl1pPr>
          </a:lstStyle>
          <a:p>
            <a:endParaRPr lang="en-AU" dirty="0"/>
          </a:p>
        </p:txBody>
      </p:sp>
      <p:sp>
        <p:nvSpPr>
          <p:cNvPr id="3" name="Date Placeholder 2"/>
          <p:cNvSpPr>
            <a:spLocks noGrp="1"/>
          </p:cNvSpPr>
          <p:nvPr>
            <p:ph type="dt" sz="quarter" idx="1"/>
          </p:nvPr>
        </p:nvSpPr>
        <p:spPr>
          <a:xfrm>
            <a:off x="3684667" y="89401"/>
            <a:ext cx="2889938" cy="496332"/>
          </a:xfrm>
          <a:prstGeom prst="rect">
            <a:avLst/>
          </a:prstGeom>
        </p:spPr>
        <p:txBody>
          <a:bodyPr vert="horz" lIns="90608" tIns="45304" rIns="90608" bIns="45304" rtlCol="0"/>
          <a:lstStyle>
            <a:lvl1pPr algn="r">
              <a:defRPr sz="1200"/>
            </a:lvl1pPr>
          </a:lstStyle>
          <a:p>
            <a:fld id="{2E9A73A7-9540-4094-AE86-42C3A2707CB7}" type="datetimeFigureOut">
              <a:rPr lang="en-AU" smtClean="0"/>
              <a:pPr/>
              <a:t>23/05/2023</a:t>
            </a:fld>
            <a:endParaRPr lang="en-AU" dirty="0"/>
          </a:p>
        </p:txBody>
      </p:sp>
      <p:sp>
        <p:nvSpPr>
          <p:cNvPr id="4" name="Footer Placeholder 3"/>
          <p:cNvSpPr>
            <a:spLocks noGrp="1"/>
          </p:cNvSpPr>
          <p:nvPr>
            <p:ph type="ftr" sz="quarter" idx="2"/>
          </p:nvPr>
        </p:nvSpPr>
        <p:spPr>
          <a:xfrm>
            <a:off x="131361" y="9262735"/>
            <a:ext cx="2889938" cy="496332"/>
          </a:xfrm>
          <a:prstGeom prst="rect">
            <a:avLst/>
          </a:prstGeom>
        </p:spPr>
        <p:txBody>
          <a:bodyPr vert="horz" lIns="90608" tIns="45304" rIns="90608" bIns="45304" rtlCol="0" anchor="b"/>
          <a:lstStyle>
            <a:lvl1pPr algn="l">
              <a:defRPr sz="1200"/>
            </a:lvl1pPr>
          </a:lstStyle>
          <a:p>
            <a:endParaRPr lang="en-AU" dirty="0"/>
          </a:p>
        </p:txBody>
      </p:sp>
      <p:sp>
        <p:nvSpPr>
          <p:cNvPr id="5" name="Slide Number Placeholder 4"/>
          <p:cNvSpPr>
            <a:spLocks noGrp="1"/>
          </p:cNvSpPr>
          <p:nvPr>
            <p:ph type="sldNum" sz="quarter" idx="3"/>
          </p:nvPr>
        </p:nvSpPr>
        <p:spPr>
          <a:xfrm>
            <a:off x="3684667" y="9262735"/>
            <a:ext cx="2889938" cy="496332"/>
          </a:xfrm>
          <a:prstGeom prst="rect">
            <a:avLst/>
          </a:prstGeom>
        </p:spPr>
        <p:txBody>
          <a:bodyPr vert="horz" lIns="90608" tIns="45304" rIns="90608" bIns="45304" rtlCol="0" anchor="b"/>
          <a:lstStyle>
            <a:lvl1pPr algn="r">
              <a:defRPr sz="1200"/>
            </a:lvl1pPr>
          </a:lstStyle>
          <a:p>
            <a:fld id="{8D54DE8B-D02C-4084-8A7E-A9C297992865}" type="slidenum">
              <a:rPr lang="en-AU" smtClean="0"/>
              <a:pPr/>
              <a:t>‹#›</a:t>
            </a:fld>
            <a:endParaRPr lang="en-AU" dirty="0"/>
          </a:p>
        </p:txBody>
      </p:sp>
    </p:spTree>
    <p:extLst>
      <p:ext uri="{BB962C8B-B14F-4D97-AF65-F5344CB8AC3E}">
        <p14:creationId xmlns:p14="http://schemas.microsoft.com/office/powerpoint/2010/main" val="3360484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4509" y="167572"/>
            <a:ext cx="2889938" cy="496332"/>
          </a:xfrm>
          <a:prstGeom prst="rect">
            <a:avLst/>
          </a:prstGeom>
        </p:spPr>
        <p:txBody>
          <a:bodyPr vert="horz" lIns="90608" tIns="45304" rIns="90608" bIns="45304" rtlCol="0"/>
          <a:lstStyle>
            <a:lvl1pPr algn="l">
              <a:defRPr sz="1200"/>
            </a:lvl1pPr>
          </a:lstStyle>
          <a:p>
            <a:endParaRPr lang="en-AU" dirty="0"/>
          </a:p>
        </p:txBody>
      </p:sp>
      <p:sp>
        <p:nvSpPr>
          <p:cNvPr id="3" name="Date Placeholder 2"/>
          <p:cNvSpPr>
            <a:spLocks noGrp="1"/>
          </p:cNvSpPr>
          <p:nvPr>
            <p:ph type="dt" idx="1"/>
          </p:nvPr>
        </p:nvSpPr>
        <p:spPr>
          <a:xfrm>
            <a:off x="3614642" y="167572"/>
            <a:ext cx="2889938" cy="496332"/>
          </a:xfrm>
          <a:prstGeom prst="rect">
            <a:avLst/>
          </a:prstGeom>
        </p:spPr>
        <p:txBody>
          <a:bodyPr vert="horz" lIns="90608" tIns="45304" rIns="90608" bIns="45304" rtlCol="0"/>
          <a:lstStyle>
            <a:lvl1pPr algn="r">
              <a:defRPr sz="1200"/>
            </a:lvl1pPr>
          </a:lstStyle>
          <a:p>
            <a:fld id="{FB280651-990D-43BA-B42F-B419A6163CCE}" type="datetimeFigureOut">
              <a:rPr lang="en-AU" smtClean="0"/>
              <a:t>23/05/2023</a:t>
            </a:fld>
            <a:endParaRPr lang="en-AU" dirty="0"/>
          </a:p>
        </p:txBody>
      </p:sp>
      <p:sp>
        <p:nvSpPr>
          <p:cNvPr id="4" name="Slide Image Placeholder 3"/>
          <p:cNvSpPr>
            <a:spLocks noGrp="1" noRot="1" noChangeAspect="1"/>
          </p:cNvSpPr>
          <p:nvPr>
            <p:ph type="sldImg" idx="2"/>
          </p:nvPr>
        </p:nvSpPr>
        <p:spPr>
          <a:xfrm>
            <a:off x="26988" y="744538"/>
            <a:ext cx="6615112" cy="3721100"/>
          </a:xfrm>
          <a:prstGeom prst="rect">
            <a:avLst/>
          </a:prstGeom>
          <a:noFill/>
          <a:ln w="12700">
            <a:solidFill>
              <a:prstClr val="black"/>
            </a:solidFill>
          </a:ln>
        </p:spPr>
        <p:txBody>
          <a:bodyPr vert="horz" lIns="90608" tIns="45304" rIns="90608" bIns="45304" rtlCol="0" anchor="ctr"/>
          <a:lstStyle/>
          <a:p>
            <a:endParaRPr lang="en-AU" dirty="0"/>
          </a:p>
        </p:txBody>
      </p:sp>
      <p:sp>
        <p:nvSpPr>
          <p:cNvPr id="6" name="Footer Placeholder 5"/>
          <p:cNvSpPr>
            <a:spLocks noGrp="1"/>
          </p:cNvSpPr>
          <p:nvPr>
            <p:ph type="ftr" sz="quarter" idx="4"/>
          </p:nvPr>
        </p:nvSpPr>
        <p:spPr>
          <a:xfrm>
            <a:off x="164509" y="9262735"/>
            <a:ext cx="2889938" cy="496332"/>
          </a:xfrm>
          <a:prstGeom prst="rect">
            <a:avLst/>
          </a:prstGeom>
        </p:spPr>
        <p:txBody>
          <a:bodyPr vert="horz" lIns="90608" tIns="45304" rIns="90608" bIns="4530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614642" y="9262735"/>
            <a:ext cx="2889938" cy="496332"/>
          </a:xfrm>
          <a:prstGeom prst="rect">
            <a:avLst/>
          </a:prstGeom>
        </p:spPr>
        <p:txBody>
          <a:bodyPr vert="horz" lIns="90608" tIns="45304" rIns="90608" bIns="45304" rtlCol="0" anchor="b"/>
          <a:lstStyle>
            <a:lvl1pPr algn="r">
              <a:defRPr sz="1200"/>
            </a:lvl1pPr>
          </a:lstStyle>
          <a:p>
            <a:fld id="{0004903C-C9A2-41B1-9DE8-225613CBD0F1}" type="slidenum">
              <a:rPr lang="en-AU" smtClean="0"/>
              <a:t>‹#›</a:t>
            </a:fld>
            <a:endParaRPr lang="en-AU" dirty="0"/>
          </a:p>
        </p:txBody>
      </p:sp>
      <p:sp>
        <p:nvSpPr>
          <p:cNvPr id="8" name="Notes Placeholder 7"/>
          <p:cNvSpPr>
            <a:spLocks noGrp="1"/>
          </p:cNvSpPr>
          <p:nvPr>
            <p:ph type="body" sz="quarter" idx="3"/>
          </p:nvPr>
        </p:nvSpPr>
        <p:spPr>
          <a:xfrm>
            <a:off x="1093762" y="4715153"/>
            <a:ext cx="4481565" cy="4466987"/>
          </a:xfrm>
          <a:prstGeom prst="rect">
            <a:avLst/>
          </a:prstGeom>
        </p:spPr>
        <p:txBody>
          <a:bodyPr vert="horz" lIns="90608" tIns="45304" rIns="90608" bIns="4530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5474534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solidFill>
                  <a:srgbClr val="3F3F3F"/>
                </a:solidFill>
              </a:rPr>
              <a:pPr/>
              <a:t>1</a:t>
            </a:fld>
            <a:endParaRPr lang="en-AU" dirty="0">
              <a:solidFill>
                <a:srgbClr val="3F3F3F"/>
              </a:solidFill>
            </a:endParaRPr>
          </a:p>
        </p:txBody>
      </p:sp>
    </p:spTree>
    <p:extLst>
      <p:ext uri="{BB962C8B-B14F-4D97-AF65-F5344CB8AC3E}">
        <p14:creationId xmlns:p14="http://schemas.microsoft.com/office/powerpoint/2010/main" val="32627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10</a:t>
            </a:fld>
            <a:endParaRPr lang="en-AU" dirty="0"/>
          </a:p>
        </p:txBody>
      </p:sp>
    </p:spTree>
    <p:extLst>
      <p:ext uri="{BB962C8B-B14F-4D97-AF65-F5344CB8AC3E}">
        <p14:creationId xmlns:p14="http://schemas.microsoft.com/office/powerpoint/2010/main" val="12035307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100</a:t>
            </a:fld>
            <a:endParaRPr lang="en-AU" dirty="0"/>
          </a:p>
        </p:txBody>
      </p:sp>
    </p:spTree>
    <p:extLst>
      <p:ext uri="{BB962C8B-B14F-4D97-AF65-F5344CB8AC3E}">
        <p14:creationId xmlns:p14="http://schemas.microsoft.com/office/powerpoint/2010/main" val="15511652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101</a:t>
            </a:fld>
            <a:endParaRPr lang="en-AU" dirty="0"/>
          </a:p>
        </p:txBody>
      </p:sp>
    </p:spTree>
    <p:extLst>
      <p:ext uri="{BB962C8B-B14F-4D97-AF65-F5344CB8AC3E}">
        <p14:creationId xmlns:p14="http://schemas.microsoft.com/office/powerpoint/2010/main" val="2692352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102</a:t>
            </a:fld>
            <a:endParaRPr lang="en-AU" dirty="0"/>
          </a:p>
        </p:txBody>
      </p:sp>
    </p:spTree>
    <p:extLst>
      <p:ext uri="{BB962C8B-B14F-4D97-AF65-F5344CB8AC3E}">
        <p14:creationId xmlns:p14="http://schemas.microsoft.com/office/powerpoint/2010/main" val="15632324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08076">
              <a:defRPr/>
            </a:pPr>
            <a:r>
              <a:rPr lang="en-AU" dirty="0"/>
              <a:t>[Say “Focus]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103</a:t>
            </a:fld>
            <a:endParaRPr lang="en-AU" dirty="0"/>
          </a:p>
        </p:txBody>
      </p:sp>
    </p:spTree>
    <p:extLst>
      <p:ext uri="{BB962C8B-B14F-4D97-AF65-F5344CB8AC3E}">
        <p14:creationId xmlns:p14="http://schemas.microsoft.com/office/powerpoint/2010/main" val="216904975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104</a:t>
            </a:fld>
            <a:endParaRPr lang="en-AU" dirty="0"/>
          </a:p>
        </p:txBody>
      </p:sp>
    </p:spTree>
    <p:extLst>
      <p:ext uri="{BB962C8B-B14F-4D97-AF65-F5344CB8AC3E}">
        <p14:creationId xmlns:p14="http://schemas.microsoft.com/office/powerpoint/2010/main" val="206986910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105</a:t>
            </a:fld>
            <a:endParaRPr lang="en-AU" dirty="0"/>
          </a:p>
        </p:txBody>
      </p:sp>
    </p:spTree>
    <p:extLst>
      <p:ext uri="{BB962C8B-B14F-4D97-AF65-F5344CB8AC3E}">
        <p14:creationId xmlns:p14="http://schemas.microsoft.com/office/powerpoint/2010/main" val="415154683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106</a:t>
            </a:fld>
            <a:endParaRPr lang="en-AU" dirty="0"/>
          </a:p>
        </p:txBody>
      </p:sp>
    </p:spTree>
    <p:extLst>
      <p:ext uri="{BB962C8B-B14F-4D97-AF65-F5344CB8AC3E}">
        <p14:creationId xmlns:p14="http://schemas.microsoft.com/office/powerpoint/2010/main" val="39679783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107</a:t>
            </a:fld>
            <a:endParaRPr lang="en-AU" dirty="0"/>
          </a:p>
        </p:txBody>
      </p:sp>
    </p:spTree>
    <p:extLst>
      <p:ext uri="{BB962C8B-B14F-4D97-AF65-F5344CB8AC3E}">
        <p14:creationId xmlns:p14="http://schemas.microsoft.com/office/powerpoint/2010/main" val="415096397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08076">
              <a:defRPr/>
            </a:pPr>
            <a:r>
              <a:rPr lang="en-AU" dirty="0"/>
              <a:t>[Say “Focus]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108</a:t>
            </a:fld>
            <a:endParaRPr lang="en-AU" dirty="0"/>
          </a:p>
        </p:txBody>
      </p:sp>
    </p:spTree>
    <p:extLst>
      <p:ext uri="{BB962C8B-B14F-4D97-AF65-F5344CB8AC3E}">
        <p14:creationId xmlns:p14="http://schemas.microsoft.com/office/powerpoint/2010/main" val="8846424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109</a:t>
            </a:fld>
            <a:endParaRPr lang="en-AU" dirty="0"/>
          </a:p>
        </p:txBody>
      </p:sp>
    </p:spTree>
    <p:extLst>
      <p:ext uri="{BB962C8B-B14F-4D97-AF65-F5344CB8AC3E}">
        <p14:creationId xmlns:p14="http://schemas.microsoft.com/office/powerpoint/2010/main" val="3621123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11</a:t>
            </a:fld>
            <a:endParaRPr lang="en-AU" dirty="0"/>
          </a:p>
        </p:txBody>
      </p:sp>
    </p:spTree>
    <p:extLst>
      <p:ext uri="{BB962C8B-B14F-4D97-AF65-F5344CB8AC3E}">
        <p14:creationId xmlns:p14="http://schemas.microsoft.com/office/powerpoint/2010/main" val="48377223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110</a:t>
            </a:fld>
            <a:endParaRPr lang="en-AU" dirty="0"/>
          </a:p>
        </p:txBody>
      </p:sp>
    </p:spTree>
    <p:extLst>
      <p:ext uri="{BB962C8B-B14F-4D97-AF65-F5344CB8AC3E}">
        <p14:creationId xmlns:p14="http://schemas.microsoft.com/office/powerpoint/2010/main" val="248882848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111</a:t>
            </a:fld>
            <a:endParaRPr lang="en-AU" dirty="0"/>
          </a:p>
        </p:txBody>
      </p:sp>
    </p:spTree>
    <p:extLst>
      <p:ext uri="{BB962C8B-B14F-4D97-AF65-F5344CB8AC3E}">
        <p14:creationId xmlns:p14="http://schemas.microsoft.com/office/powerpoint/2010/main" val="143513447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08076">
              <a:defRPr/>
            </a:pPr>
            <a:r>
              <a:rPr lang="en-AU" dirty="0"/>
              <a:t>[Say “Focus]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112</a:t>
            </a:fld>
            <a:endParaRPr lang="en-AU" dirty="0"/>
          </a:p>
        </p:txBody>
      </p:sp>
    </p:spTree>
    <p:extLst>
      <p:ext uri="{BB962C8B-B14F-4D97-AF65-F5344CB8AC3E}">
        <p14:creationId xmlns:p14="http://schemas.microsoft.com/office/powerpoint/2010/main" val="153068289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113</a:t>
            </a:fld>
            <a:endParaRPr lang="en-AU" dirty="0"/>
          </a:p>
        </p:txBody>
      </p:sp>
    </p:spTree>
    <p:extLst>
      <p:ext uri="{BB962C8B-B14F-4D97-AF65-F5344CB8AC3E}">
        <p14:creationId xmlns:p14="http://schemas.microsoft.com/office/powerpoint/2010/main" val="143132080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114</a:t>
            </a:fld>
            <a:endParaRPr lang="en-AU" dirty="0"/>
          </a:p>
        </p:txBody>
      </p:sp>
    </p:spTree>
    <p:extLst>
      <p:ext uri="{BB962C8B-B14F-4D97-AF65-F5344CB8AC3E}">
        <p14:creationId xmlns:p14="http://schemas.microsoft.com/office/powerpoint/2010/main" val="207795095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115</a:t>
            </a:fld>
            <a:endParaRPr lang="en-AU" dirty="0"/>
          </a:p>
        </p:txBody>
      </p:sp>
    </p:spTree>
    <p:extLst>
      <p:ext uri="{BB962C8B-B14F-4D97-AF65-F5344CB8AC3E}">
        <p14:creationId xmlns:p14="http://schemas.microsoft.com/office/powerpoint/2010/main" val="21253833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116</a:t>
            </a:fld>
            <a:endParaRPr lang="en-AU" dirty="0"/>
          </a:p>
        </p:txBody>
      </p:sp>
    </p:spTree>
    <p:extLst>
      <p:ext uri="{BB962C8B-B14F-4D97-AF65-F5344CB8AC3E}">
        <p14:creationId xmlns:p14="http://schemas.microsoft.com/office/powerpoint/2010/main" val="179537186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08076">
              <a:defRPr/>
            </a:pPr>
            <a:r>
              <a:rPr lang="en-AU" dirty="0"/>
              <a:t>[Say “Focus]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117</a:t>
            </a:fld>
            <a:endParaRPr lang="en-AU" dirty="0"/>
          </a:p>
        </p:txBody>
      </p:sp>
    </p:spTree>
    <p:extLst>
      <p:ext uri="{BB962C8B-B14F-4D97-AF65-F5344CB8AC3E}">
        <p14:creationId xmlns:p14="http://schemas.microsoft.com/office/powerpoint/2010/main" val="331772972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118</a:t>
            </a:fld>
            <a:endParaRPr lang="en-AU" dirty="0"/>
          </a:p>
        </p:txBody>
      </p:sp>
    </p:spTree>
    <p:extLst>
      <p:ext uri="{BB962C8B-B14F-4D97-AF65-F5344CB8AC3E}">
        <p14:creationId xmlns:p14="http://schemas.microsoft.com/office/powerpoint/2010/main" val="324530966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119</a:t>
            </a:fld>
            <a:endParaRPr lang="en-AU" dirty="0"/>
          </a:p>
        </p:txBody>
      </p:sp>
    </p:spTree>
    <p:extLst>
      <p:ext uri="{BB962C8B-B14F-4D97-AF65-F5344CB8AC3E}">
        <p14:creationId xmlns:p14="http://schemas.microsoft.com/office/powerpoint/2010/main" val="291354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12</a:t>
            </a:fld>
            <a:endParaRPr lang="en-AU" dirty="0"/>
          </a:p>
        </p:txBody>
      </p:sp>
    </p:spTree>
    <p:extLst>
      <p:ext uri="{BB962C8B-B14F-4D97-AF65-F5344CB8AC3E}">
        <p14:creationId xmlns:p14="http://schemas.microsoft.com/office/powerpoint/2010/main" val="109173772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120</a:t>
            </a:fld>
            <a:endParaRPr lang="en-AU" dirty="0"/>
          </a:p>
        </p:txBody>
      </p:sp>
    </p:spTree>
    <p:extLst>
      <p:ext uri="{BB962C8B-B14F-4D97-AF65-F5344CB8AC3E}">
        <p14:creationId xmlns:p14="http://schemas.microsoft.com/office/powerpoint/2010/main" val="385616801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08076">
              <a:defRPr/>
            </a:pPr>
            <a:r>
              <a:rPr lang="en-AU" dirty="0"/>
              <a:t>[Say “Focus]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121</a:t>
            </a:fld>
            <a:endParaRPr lang="en-AU" dirty="0"/>
          </a:p>
        </p:txBody>
      </p:sp>
    </p:spTree>
    <p:extLst>
      <p:ext uri="{BB962C8B-B14F-4D97-AF65-F5344CB8AC3E}">
        <p14:creationId xmlns:p14="http://schemas.microsoft.com/office/powerpoint/2010/main" val="12644490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122</a:t>
            </a:fld>
            <a:endParaRPr lang="en-AU" dirty="0"/>
          </a:p>
        </p:txBody>
      </p:sp>
    </p:spTree>
    <p:extLst>
      <p:ext uri="{BB962C8B-B14F-4D97-AF65-F5344CB8AC3E}">
        <p14:creationId xmlns:p14="http://schemas.microsoft.com/office/powerpoint/2010/main" val="344549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123</a:t>
            </a:fld>
            <a:endParaRPr lang="en-AU" dirty="0"/>
          </a:p>
        </p:txBody>
      </p:sp>
    </p:spTree>
    <p:extLst>
      <p:ext uri="{BB962C8B-B14F-4D97-AF65-F5344CB8AC3E}">
        <p14:creationId xmlns:p14="http://schemas.microsoft.com/office/powerpoint/2010/main" val="266703895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124</a:t>
            </a:fld>
            <a:endParaRPr lang="en-AU" dirty="0"/>
          </a:p>
        </p:txBody>
      </p:sp>
    </p:spTree>
    <p:extLst>
      <p:ext uri="{BB962C8B-B14F-4D97-AF65-F5344CB8AC3E}">
        <p14:creationId xmlns:p14="http://schemas.microsoft.com/office/powerpoint/2010/main" val="313705412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125</a:t>
            </a:fld>
            <a:endParaRPr lang="en-AU" dirty="0"/>
          </a:p>
        </p:txBody>
      </p:sp>
    </p:spTree>
    <p:extLst>
      <p:ext uri="{BB962C8B-B14F-4D97-AF65-F5344CB8AC3E}">
        <p14:creationId xmlns:p14="http://schemas.microsoft.com/office/powerpoint/2010/main" val="177454180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08076">
              <a:defRPr/>
            </a:pPr>
            <a:r>
              <a:rPr lang="en-AU" dirty="0"/>
              <a:t>[Say “Focus]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126</a:t>
            </a:fld>
            <a:endParaRPr lang="en-AU" dirty="0"/>
          </a:p>
        </p:txBody>
      </p:sp>
    </p:spTree>
    <p:extLst>
      <p:ext uri="{BB962C8B-B14F-4D97-AF65-F5344CB8AC3E}">
        <p14:creationId xmlns:p14="http://schemas.microsoft.com/office/powerpoint/2010/main" val="222072093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127</a:t>
            </a:fld>
            <a:endParaRPr lang="en-AU" dirty="0"/>
          </a:p>
        </p:txBody>
      </p:sp>
    </p:spTree>
    <p:extLst>
      <p:ext uri="{BB962C8B-B14F-4D97-AF65-F5344CB8AC3E}">
        <p14:creationId xmlns:p14="http://schemas.microsoft.com/office/powerpoint/2010/main" val="7015673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How did you go?  How many did you get?</a:t>
            </a:r>
          </a:p>
          <a:p>
            <a:endParaRPr lang="en-US" sz="1200" dirty="0"/>
          </a:p>
          <a:p>
            <a:r>
              <a:rPr lang="en-US" sz="1200" dirty="0"/>
              <a:t>[click to animate slide]</a:t>
            </a:r>
          </a:p>
          <a:p>
            <a:endParaRPr lang="en-US" sz="1200" dirty="0"/>
          </a:p>
          <a:p>
            <a:r>
              <a:rPr lang="en-US" sz="1200" dirty="0"/>
              <a:t>There were </a:t>
            </a:r>
            <a:r>
              <a:rPr lang="en-US" sz="1200" b="1" dirty="0"/>
              <a:t>six red squares </a:t>
            </a:r>
            <a:r>
              <a:rPr lang="en-US" sz="1200" dirty="0"/>
              <a:t>in the lower right box</a:t>
            </a:r>
          </a:p>
          <a:p>
            <a:endParaRPr lang="en-US" sz="1200" dirty="0"/>
          </a:p>
          <a:p>
            <a:r>
              <a:rPr lang="en-US" sz="1200" dirty="0"/>
              <a:t>[click to animate slide]</a:t>
            </a:r>
          </a:p>
          <a:p>
            <a:endParaRPr lang="en-US" sz="1200" dirty="0"/>
          </a:p>
          <a:p>
            <a:r>
              <a:rPr lang="en-US" sz="1200" dirty="0"/>
              <a:t>How did you find the ‘focus’ out loud strategy? [allow brief discussion]</a:t>
            </a:r>
          </a:p>
          <a:p>
            <a:endParaRPr lang="en-US" sz="1200" dirty="0"/>
          </a:p>
          <a:p>
            <a:r>
              <a:rPr lang="en-US" sz="1200" dirty="0"/>
              <a:t>Research shows that using this strategy to mentally prompt yourself (i.e. saying ‘focus’ in your mind when you need to concentrate) really improves your focused attention, which is the first type of attention we will talk about.</a:t>
            </a:r>
          </a:p>
          <a:p>
            <a:endParaRPr lang="en-AU" sz="1200" dirty="0"/>
          </a:p>
        </p:txBody>
      </p:sp>
      <p:sp>
        <p:nvSpPr>
          <p:cNvPr id="4" name="Slide Number Placeholder 3"/>
          <p:cNvSpPr>
            <a:spLocks noGrp="1"/>
          </p:cNvSpPr>
          <p:nvPr>
            <p:ph type="sldNum" sz="quarter" idx="10"/>
          </p:nvPr>
        </p:nvSpPr>
        <p:spPr/>
        <p:txBody>
          <a:bodyPr/>
          <a:lstStyle/>
          <a:p>
            <a:fld id="{0004903C-C9A2-41B1-9DE8-225613CBD0F1}" type="slidenum">
              <a:rPr lang="en-AU" smtClean="0"/>
              <a:t>128</a:t>
            </a:fld>
            <a:endParaRPr lang="en-AU" dirty="0"/>
          </a:p>
        </p:txBody>
      </p:sp>
    </p:spTree>
    <p:extLst>
      <p:ext uri="{BB962C8B-B14F-4D97-AF65-F5344CB8AC3E}">
        <p14:creationId xmlns:p14="http://schemas.microsoft.com/office/powerpoint/2010/main" val="65476944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AU" sz="1200" dirty="0"/>
              <a:t>There are four different types of attention: focused, sustained, span and divided.</a:t>
            </a:r>
          </a:p>
        </p:txBody>
      </p:sp>
      <p:sp>
        <p:nvSpPr>
          <p:cNvPr id="4" name="Slide Number Placeholder 3"/>
          <p:cNvSpPr>
            <a:spLocks noGrp="1"/>
          </p:cNvSpPr>
          <p:nvPr>
            <p:ph type="sldNum" sz="quarter" idx="10"/>
          </p:nvPr>
        </p:nvSpPr>
        <p:spPr/>
        <p:txBody>
          <a:bodyPr/>
          <a:lstStyle/>
          <a:p>
            <a:fld id="{0004903C-C9A2-41B1-9DE8-225613CBD0F1}" type="slidenum">
              <a:rPr lang="en-AU" smtClean="0"/>
              <a:t>129</a:t>
            </a:fld>
            <a:endParaRPr lang="en-AU" dirty="0"/>
          </a:p>
        </p:txBody>
      </p:sp>
    </p:spTree>
    <p:extLst>
      <p:ext uri="{BB962C8B-B14F-4D97-AF65-F5344CB8AC3E}">
        <p14:creationId xmlns:p14="http://schemas.microsoft.com/office/powerpoint/2010/main" val="178864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13</a:t>
            </a:fld>
            <a:endParaRPr lang="en-AU" dirty="0"/>
          </a:p>
        </p:txBody>
      </p:sp>
    </p:spTree>
    <p:extLst>
      <p:ext uri="{BB962C8B-B14F-4D97-AF65-F5344CB8AC3E}">
        <p14:creationId xmlns:p14="http://schemas.microsoft.com/office/powerpoint/2010/main" val="197179571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[click to animate slide] </a:t>
            </a:r>
          </a:p>
          <a:p>
            <a:endParaRPr lang="en-AU" sz="1200" dirty="0"/>
          </a:p>
          <a:p>
            <a:r>
              <a:rPr lang="en-AU" sz="1200" dirty="0"/>
              <a:t>Focused attention refers to where the attention is aimed and this was demonstrated in the previous games where attention was focussed in the relevant corners of the square. </a:t>
            </a:r>
          </a:p>
          <a:p>
            <a:endParaRPr lang="en-AU" sz="1200" dirty="0"/>
          </a:p>
          <a:p>
            <a:r>
              <a:rPr lang="en-AU" sz="1200" dirty="0"/>
              <a:t>Attention can be changed by sudden changes in the environment (e.g. a loud bang behind you), something you intend to do (e.g. read a magazine article), or even your own internal thoughts (like thinking about an embarrassing situation that happened the night before). </a:t>
            </a:r>
          </a:p>
          <a:p>
            <a:endParaRPr lang="en-AU" sz="1200" dirty="0"/>
          </a:p>
          <a:p>
            <a:r>
              <a:rPr lang="en-AU" sz="1200" dirty="0"/>
              <a:t>There are a number of things that compete for our attention at any one time. This is what makes attention one of our most valuable resources and we need to take care where we choose to focus our attention.</a:t>
            </a:r>
          </a:p>
          <a:p>
            <a:r>
              <a:rPr lang="en-AU" sz="1200" dirty="0"/>
              <a:t> </a:t>
            </a:r>
          </a:p>
          <a:p>
            <a:r>
              <a:rPr lang="en-AU" sz="1200" dirty="0"/>
              <a:t>This is all about where the spotlight is pointing.</a:t>
            </a:r>
          </a:p>
        </p:txBody>
      </p:sp>
      <p:sp>
        <p:nvSpPr>
          <p:cNvPr id="4" name="Slide Number Placeholder 3"/>
          <p:cNvSpPr>
            <a:spLocks noGrp="1"/>
          </p:cNvSpPr>
          <p:nvPr>
            <p:ph type="sldNum" sz="quarter" idx="10"/>
          </p:nvPr>
        </p:nvSpPr>
        <p:spPr/>
        <p:txBody>
          <a:bodyPr/>
          <a:lstStyle/>
          <a:p>
            <a:fld id="{0004903C-C9A2-41B1-9DE8-225613CBD0F1}" type="slidenum">
              <a:rPr lang="en-AU" smtClean="0"/>
              <a:t>130</a:t>
            </a:fld>
            <a:endParaRPr lang="en-AU" dirty="0"/>
          </a:p>
        </p:txBody>
      </p:sp>
    </p:spTree>
    <p:extLst>
      <p:ext uri="{BB962C8B-B14F-4D97-AF65-F5344CB8AC3E}">
        <p14:creationId xmlns:p14="http://schemas.microsoft.com/office/powerpoint/2010/main" val="281935811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Sustained attention refers to the ability to stay focused on one thing over a period of time. So, if the spotlight operator gets sleepy after staying focused on the main stage performer, the light might gradually shift away from where it should be (as she falls asleep).</a:t>
            </a:r>
          </a:p>
          <a:p>
            <a:r>
              <a:rPr lang="en-AU" sz="1200" dirty="0"/>
              <a:t> </a:t>
            </a:r>
          </a:p>
          <a:p>
            <a:r>
              <a:rPr lang="en-AU" sz="1200" dirty="0"/>
              <a:t>To have good sustained attention, you need to be able to stay alert.</a:t>
            </a:r>
          </a:p>
          <a:p>
            <a:r>
              <a:rPr lang="en-AU" sz="1200" dirty="0"/>
              <a:t> </a:t>
            </a:r>
          </a:p>
          <a:p>
            <a:r>
              <a:rPr lang="en-AU" sz="1200" dirty="0"/>
              <a:t>This is all about keeping the spotlight where it should be for long periods of time (especially when things get boring).</a:t>
            </a:r>
          </a:p>
        </p:txBody>
      </p:sp>
      <p:sp>
        <p:nvSpPr>
          <p:cNvPr id="4" name="Slide Number Placeholder 3"/>
          <p:cNvSpPr>
            <a:spLocks noGrp="1"/>
          </p:cNvSpPr>
          <p:nvPr>
            <p:ph type="sldNum" sz="quarter" idx="10"/>
          </p:nvPr>
        </p:nvSpPr>
        <p:spPr/>
        <p:txBody>
          <a:bodyPr/>
          <a:lstStyle/>
          <a:p>
            <a:fld id="{0004903C-C9A2-41B1-9DE8-225613CBD0F1}" type="slidenum">
              <a:rPr lang="en-AU" smtClean="0"/>
              <a:t>131</a:t>
            </a:fld>
            <a:endParaRPr lang="en-AU" dirty="0"/>
          </a:p>
        </p:txBody>
      </p:sp>
    </p:spTree>
    <p:extLst>
      <p:ext uri="{BB962C8B-B14F-4D97-AF65-F5344CB8AC3E}">
        <p14:creationId xmlns:p14="http://schemas.microsoft.com/office/powerpoint/2010/main" val="235634377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Attention span refers to how much information can be taken in at one time, whether it is verbal (what is said to you or what you hear) or visual (things you see). So, if we are focusing our attention at a band on a stage, how much can we see? Just the guitarist? The guitarist and the bass player? Or can we see and truly pay attention the whole band at once?</a:t>
            </a:r>
          </a:p>
          <a:p>
            <a:r>
              <a:rPr lang="en-AU" sz="1200" dirty="0"/>
              <a:t> </a:t>
            </a:r>
          </a:p>
          <a:p>
            <a:r>
              <a:rPr lang="en-AU" sz="1200" dirty="0"/>
              <a:t>This is all about how big the spotlight is.</a:t>
            </a:r>
          </a:p>
          <a:p>
            <a:endParaRPr lang="en-AU" sz="1200" dirty="0"/>
          </a:p>
          <a:p>
            <a:r>
              <a:rPr lang="en-AU" sz="1200" dirty="0"/>
              <a:t>Think about the games we played earlier. As the slides changed from one to the next, did you only focus on the one square in the grid, or did you notice the other squares in the grid changing too?</a:t>
            </a:r>
          </a:p>
        </p:txBody>
      </p:sp>
      <p:sp>
        <p:nvSpPr>
          <p:cNvPr id="4" name="Slide Number Placeholder 3"/>
          <p:cNvSpPr>
            <a:spLocks noGrp="1"/>
          </p:cNvSpPr>
          <p:nvPr>
            <p:ph type="sldNum" sz="quarter" idx="10"/>
          </p:nvPr>
        </p:nvSpPr>
        <p:spPr/>
        <p:txBody>
          <a:bodyPr/>
          <a:lstStyle/>
          <a:p>
            <a:fld id="{0004903C-C9A2-41B1-9DE8-225613CBD0F1}" type="slidenum">
              <a:rPr lang="en-AU" smtClean="0"/>
              <a:t>132</a:t>
            </a:fld>
            <a:endParaRPr lang="en-AU" dirty="0"/>
          </a:p>
        </p:txBody>
      </p:sp>
    </p:spTree>
    <p:extLst>
      <p:ext uri="{BB962C8B-B14F-4D97-AF65-F5344CB8AC3E}">
        <p14:creationId xmlns:p14="http://schemas.microsoft.com/office/powerpoint/2010/main" val="221043852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08076">
              <a:defRPr/>
            </a:pPr>
            <a:r>
              <a:rPr lang="en-AU" sz="1200" dirty="0"/>
              <a:t>[click to animate slide] </a:t>
            </a:r>
          </a:p>
          <a:p>
            <a:endParaRPr lang="en-AU" sz="1200" dirty="0"/>
          </a:p>
          <a:p>
            <a:r>
              <a:rPr lang="en-AU" sz="1200" dirty="0"/>
              <a:t>Divided attention refers to the ability to focus on two or more things at the same time. An example might be driving and speaking to your passenger at the same time, or studying and watching the TV at the same time.</a:t>
            </a:r>
          </a:p>
          <a:p>
            <a:r>
              <a:rPr lang="en-AU" sz="1200" dirty="0"/>
              <a:t> </a:t>
            </a:r>
          </a:p>
          <a:p>
            <a:r>
              <a:rPr lang="en-AU" sz="1200" dirty="0"/>
              <a:t>This is the most challenging type of attention to master, and the first to give way under pressure. For example, when we are tired, this is one of the first attention skills to slip and </a:t>
            </a:r>
            <a:r>
              <a:rPr lang="en-AU" dirty="0"/>
              <a:t>we will generally bring our attention back to only one thing</a:t>
            </a:r>
            <a:r>
              <a:rPr lang="en-AU" sz="1200" dirty="0"/>
              <a:t>. If there is too much to pay attention to at once, we can quickly become overwhelmed and agitated.</a:t>
            </a:r>
          </a:p>
          <a:p>
            <a:r>
              <a:rPr lang="en-AU" sz="1200" dirty="0"/>
              <a:t> </a:t>
            </a:r>
          </a:p>
          <a:p>
            <a:r>
              <a:rPr lang="en-AU" sz="1200" dirty="0"/>
              <a:t>This is all about how well you can control two or more spotlights or quickly switch your focus between two or more things.</a:t>
            </a:r>
          </a:p>
        </p:txBody>
      </p:sp>
      <p:sp>
        <p:nvSpPr>
          <p:cNvPr id="4" name="Slide Number Placeholder 3"/>
          <p:cNvSpPr>
            <a:spLocks noGrp="1"/>
          </p:cNvSpPr>
          <p:nvPr>
            <p:ph type="sldNum" sz="quarter" idx="10"/>
          </p:nvPr>
        </p:nvSpPr>
        <p:spPr/>
        <p:txBody>
          <a:bodyPr/>
          <a:lstStyle/>
          <a:p>
            <a:fld id="{0004903C-C9A2-41B1-9DE8-225613CBD0F1}" type="slidenum">
              <a:rPr lang="en-AU" smtClean="0"/>
              <a:t>133</a:t>
            </a:fld>
            <a:endParaRPr lang="en-AU" dirty="0"/>
          </a:p>
        </p:txBody>
      </p:sp>
    </p:spTree>
    <p:extLst>
      <p:ext uri="{BB962C8B-B14F-4D97-AF65-F5344CB8AC3E}">
        <p14:creationId xmlns:p14="http://schemas.microsoft.com/office/powerpoint/2010/main" val="304754631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[Read instructions on slide.]</a:t>
            </a:r>
          </a:p>
          <a:p>
            <a:endParaRPr lang="en-AU" sz="1200" dirty="0"/>
          </a:p>
          <a:p>
            <a:r>
              <a:rPr lang="en-AU" sz="1200" dirty="0"/>
              <a:t>This time, count every time the grid includes </a:t>
            </a:r>
            <a:r>
              <a:rPr lang="en-AU" sz="1200" b="1" dirty="0"/>
              <a:t>exactly</a:t>
            </a:r>
            <a:r>
              <a:rPr lang="en-AU" sz="1200" dirty="0"/>
              <a:t> three black squares, or </a:t>
            </a:r>
            <a:r>
              <a:rPr lang="en-AU" sz="1200" b="1" dirty="0"/>
              <a:t>only</a:t>
            </a:r>
            <a:r>
              <a:rPr lang="en-AU" sz="1200" dirty="0"/>
              <a:t> one red square or </a:t>
            </a:r>
            <a:r>
              <a:rPr lang="en-AU" sz="1200" b="1" dirty="0"/>
              <a:t>both</a:t>
            </a:r>
            <a:r>
              <a:rPr lang="en-AU" sz="1200" dirty="0"/>
              <a:t> three black squares and a red square. Some of the grids will include squares with other colours (like example 1 on the slide), count these too.</a:t>
            </a:r>
          </a:p>
          <a:p>
            <a:r>
              <a:rPr lang="en-AU" sz="1200" dirty="0"/>
              <a:t> </a:t>
            </a:r>
          </a:p>
          <a:p>
            <a:r>
              <a:rPr lang="en-AU" sz="1200" dirty="0"/>
              <a:t>The three black squares or single red square can have other colours squares in the grid. (e.g. three black squares and three blue squares counts, or 1 red square and four black squares.)</a:t>
            </a:r>
          </a:p>
          <a:p>
            <a:r>
              <a:rPr lang="en-AU" sz="1200" dirty="0"/>
              <a:t> </a:t>
            </a:r>
          </a:p>
          <a:p>
            <a:r>
              <a:rPr lang="en-AU" sz="1200" dirty="0"/>
              <a:t>[Start slides 135-194, they will change at the rate of one per second.]</a:t>
            </a:r>
          </a:p>
        </p:txBody>
      </p:sp>
      <p:sp>
        <p:nvSpPr>
          <p:cNvPr id="4" name="Slide Number Placeholder 3"/>
          <p:cNvSpPr>
            <a:spLocks noGrp="1"/>
          </p:cNvSpPr>
          <p:nvPr>
            <p:ph type="sldNum" sz="quarter" idx="10"/>
          </p:nvPr>
        </p:nvSpPr>
        <p:spPr/>
        <p:txBody>
          <a:bodyPr/>
          <a:lstStyle/>
          <a:p>
            <a:fld id="{0004903C-C9A2-41B1-9DE8-225613CBD0F1}" type="slidenum">
              <a:rPr lang="en-AU" smtClean="0"/>
              <a:t>134</a:t>
            </a:fld>
            <a:endParaRPr lang="en-AU" dirty="0"/>
          </a:p>
        </p:txBody>
      </p:sp>
    </p:spTree>
    <p:extLst>
      <p:ext uri="{BB962C8B-B14F-4D97-AF65-F5344CB8AC3E}">
        <p14:creationId xmlns:p14="http://schemas.microsoft.com/office/powerpoint/2010/main" val="404533756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135</a:t>
            </a:fld>
            <a:endParaRPr lang="en-AU" dirty="0"/>
          </a:p>
        </p:txBody>
      </p:sp>
    </p:spTree>
    <p:extLst>
      <p:ext uri="{BB962C8B-B14F-4D97-AF65-F5344CB8AC3E}">
        <p14:creationId xmlns:p14="http://schemas.microsoft.com/office/powerpoint/2010/main" val="50736611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136</a:t>
            </a:fld>
            <a:endParaRPr lang="en-AU" dirty="0"/>
          </a:p>
        </p:txBody>
      </p:sp>
    </p:spTree>
    <p:extLst>
      <p:ext uri="{BB962C8B-B14F-4D97-AF65-F5344CB8AC3E}">
        <p14:creationId xmlns:p14="http://schemas.microsoft.com/office/powerpoint/2010/main" val="241830613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137</a:t>
            </a:fld>
            <a:endParaRPr lang="en-AU" dirty="0"/>
          </a:p>
        </p:txBody>
      </p:sp>
    </p:spTree>
    <p:extLst>
      <p:ext uri="{BB962C8B-B14F-4D97-AF65-F5344CB8AC3E}">
        <p14:creationId xmlns:p14="http://schemas.microsoft.com/office/powerpoint/2010/main" val="330066823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138</a:t>
            </a:fld>
            <a:endParaRPr lang="en-AU" dirty="0"/>
          </a:p>
        </p:txBody>
      </p:sp>
    </p:spTree>
    <p:extLst>
      <p:ext uri="{BB962C8B-B14F-4D97-AF65-F5344CB8AC3E}">
        <p14:creationId xmlns:p14="http://schemas.microsoft.com/office/powerpoint/2010/main" val="227630922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139</a:t>
            </a:fld>
            <a:endParaRPr lang="en-AU" dirty="0"/>
          </a:p>
        </p:txBody>
      </p:sp>
    </p:spTree>
    <p:extLst>
      <p:ext uri="{BB962C8B-B14F-4D97-AF65-F5344CB8AC3E}">
        <p14:creationId xmlns:p14="http://schemas.microsoft.com/office/powerpoint/2010/main" val="122140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14</a:t>
            </a:fld>
            <a:endParaRPr lang="en-AU" dirty="0"/>
          </a:p>
        </p:txBody>
      </p:sp>
    </p:spTree>
    <p:extLst>
      <p:ext uri="{BB962C8B-B14F-4D97-AF65-F5344CB8AC3E}">
        <p14:creationId xmlns:p14="http://schemas.microsoft.com/office/powerpoint/2010/main" val="99050681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140</a:t>
            </a:fld>
            <a:endParaRPr lang="en-AU" dirty="0"/>
          </a:p>
        </p:txBody>
      </p:sp>
    </p:spTree>
    <p:extLst>
      <p:ext uri="{BB962C8B-B14F-4D97-AF65-F5344CB8AC3E}">
        <p14:creationId xmlns:p14="http://schemas.microsoft.com/office/powerpoint/2010/main" val="264744343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141</a:t>
            </a:fld>
            <a:endParaRPr lang="en-AU" dirty="0"/>
          </a:p>
        </p:txBody>
      </p:sp>
    </p:spTree>
    <p:extLst>
      <p:ext uri="{BB962C8B-B14F-4D97-AF65-F5344CB8AC3E}">
        <p14:creationId xmlns:p14="http://schemas.microsoft.com/office/powerpoint/2010/main" val="174640523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142</a:t>
            </a:fld>
            <a:endParaRPr lang="en-AU" dirty="0"/>
          </a:p>
        </p:txBody>
      </p:sp>
    </p:spTree>
    <p:extLst>
      <p:ext uri="{BB962C8B-B14F-4D97-AF65-F5344CB8AC3E}">
        <p14:creationId xmlns:p14="http://schemas.microsoft.com/office/powerpoint/2010/main" val="58091735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143</a:t>
            </a:fld>
            <a:endParaRPr lang="en-AU" dirty="0"/>
          </a:p>
        </p:txBody>
      </p:sp>
    </p:spTree>
    <p:extLst>
      <p:ext uri="{BB962C8B-B14F-4D97-AF65-F5344CB8AC3E}">
        <p14:creationId xmlns:p14="http://schemas.microsoft.com/office/powerpoint/2010/main" val="137544236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144</a:t>
            </a:fld>
            <a:endParaRPr lang="en-AU" dirty="0"/>
          </a:p>
        </p:txBody>
      </p:sp>
    </p:spTree>
    <p:extLst>
      <p:ext uri="{BB962C8B-B14F-4D97-AF65-F5344CB8AC3E}">
        <p14:creationId xmlns:p14="http://schemas.microsoft.com/office/powerpoint/2010/main" val="279063062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145</a:t>
            </a:fld>
            <a:endParaRPr lang="en-AU" dirty="0"/>
          </a:p>
        </p:txBody>
      </p:sp>
    </p:spTree>
    <p:extLst>
      <p:ext uri="{BB962C8B-B14F-4D97-AF65-F5344CB8AC3E}">
        <p14:creationId xmlns:p14="http://schemas.microsoft.com/office/powerpoint/2010/main" val="196620305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146</a:t>
            </a:fld>
            <a:endParaRPr lang="en-AU" dirty="0"/>
          </a:p>
        </p:txBody>
      </p:sp>
    </p:spTree>
    <p:extLst>
      <p:ext uri="{BB962C8B-B14F-4D97-AF65-F5344CB8AC3E}">
        <p14:creationId xmlns:p14="http://schemas.microsoft.com/office/powerpoint/2010/main" val="365561025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147</a:t>
            </a:fld>
            <a:endParaRPr lang="en-AU" dirty="0"/>
          </a:p>
        </p:txBody>
      </p:sp>
    </p:spTree>
    <p:extLst>
      <p:ext uri="{BB962C8B-B14F-4D97-AF65-F5344CB8AC3E}">
        <p14:creationId xmlns:p14="http://schemas.microsoft.com/office/powerpoint/2010/main" val="352167932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148</a:t>
            </a:fld>
            <a:endParaRPr lang="en-AU" dirty="0"/>
          </a:p>
        </p:txBody>
      </p:sp>
    </p:spTree>
    <p:extLst>
      <p:ext uri="{BB962C8B-B14F-4D97-AF65-F5344CB8AC3E}">
        <p14:creationId xmlns:p14="http://schemas.microsoft.com/office/powerpoint/2010/main" val="362384300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149</a:t>
            </a:fld>
            <a:endParaRPr lang="en-AU" dirty="0"/>
          </a:p>
        </p:txBody>
      </p:sp>
    </p:spTree>
    <p:extLst>
      <p:ext uri="{BB962C8B-B14F-4D97-AF65-F5344CB8AC3E}">
        <p14:creationId xmlns:p14="http://schemas.microsoft.com/office/powerpoint/2010/main" val="239257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15</a:t>
            </a:fld>
            <a:endParaRPr lang="en-AU" dirty="0"/>
          </a:p>
        </p:txBody>
      </p:sp>
    </p:spTree>
    <p:extLst>
      <p:ext uri="{BB962C8B-B14F-4D97-AF65-F5344CB8AC3E}">
        <p14:creationId xmlns:p14="http://schemas.microsoft.com/office/powerpoint/2010/main" val="254324340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150</a:t>
            </a:fld>
            <a:endParaRPr lang="en-AU" dirty="0"/>
          </a:p>
        </p:txBody>
      </p:sp>
    </p:spTree>
    <p:extLst>
      <p:ext uri="{BB962C8B-B14F-4D97-AF65-F5344CB8AC3E}">
        <p14:creationId xmlns:p14="http://schemas.microsoft.com/office/powerpoint/2010/main" val="298342251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151</a:t>
            </a:fld>
            <a:endParaRPr lang="en-AU" dirty="0"/>
          </a:p>
        </p:txBody>
      </p:sp>
    </p:spTree>
    <p:extLst>
      <p:ext uri="{BB962C8B-B14F-4D97-AF65-F5344CB8AC3E}">
        <p14:creationId xmlns:p14="http://schemas.microsoft.com/office/powerpoint/2010/main" val="209688397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152</a:t>
            </a:fld>
            <a:endParaRPr lang="en-AU" dirty="0"/>
          </a:p>
        </p:txBody>
      </p:sp>
    </p:spTree>
    <p:extLst>
      <p:ext uri="{BB962C8B-B14F-4D97-AF65-F5344CB8AC3E}">
        <p14:creationId xmlns:p14="http://schemas.microsoft.com/office/powerpoint/2010/main" val="138491093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153</a:t>
            </a:fld>
            <a:endParaRPr lang="en-AU" dirty="0"/>
          </a:p>
        </p:txBody>
      </p:sp>
    </p:spTree>
    <p:extLst>
      <p:ext uri="{BB962C8B-B14F-4D97-AF65-F5344CB8AC3E}">
        <p14:creationId xmlns:p14="http://schemas.microsoft.com/office/powerpoint/2010/main" val="408567625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154</a:t>
            </a:fld>
            <a:endParaRPr lang="en-AU" dirty="0"/>
          </a:p>
        </p:txBody>
      </p:sp>
    </p:spTree>
    <p:extLst>
      <p:ext uri="{BB962C8B-B14F-4D97-AF65-F5344CB8AC3E}">
        <p14:creationId xmlns:p14="http://schemas.microsoft.com/office/powerpoint/2010/main" val="57590961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155</a:t>
            </a:fld>
            <a:endParaRPr lang="en-AU" dirty="0"/>
          </a:p>
        </p:txBody>
      </p:sp>
    </p:spTree>
    <p:extLst>
      <p:ext uri="{BB962C8B-B14F-4D97-AF65-F5344CB8AC3E}">
        <p14:creationId xmlns:p14="http://schemas.microsoft.com/office/powerpoint/2010/main" val="189566495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156</a:t>
            </a:fld>
            <a:endParaRPr lang="en-AU" dirty="0"/>
          </a:p>
        </p:txBody>
      </p:sp>
    </p:spTree>
    <p:extLst>
      <p:ext uri="{BB962C8B-B14F-4D97-AF65-F5344CB8AC3E}">
        <p14:creationId xmlns:p14="http://schemas.microsoft.com/office/powerpoint/2010/main" val="477854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157</a:t>
            </a:fld>
            <a:endParaRPr lang="en-AU" dirty="0"/>
          </a:p>
        </p:txBody>
      </p:sp>
    </p:spTree>
    <p:extLst>
      <p:ext uri="{BB962C8B-B14F-4D97-AF65-F5344CB8AC3E}">
        <p14:creationId xmlns:p14="http://schemas.microsoft.com/office/powerpoint/2010/main" val="40508124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158</a:t>
            </a:fld>
            <a:endParaRPr lang="en-AU" dirty="0"/>
          </a:p>
        </p:txBody>
      </p:sp>
    </p:spTree>
    <p:extLst>
      <p:ext uri="{BB962C8B-B14F-4D97-AF65-F5344CB8AC3E}">
        <p14:creationId xmlns:p14="http://schemas.microsoft.com/office/powerpoint/2010/main" val="355757689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159</a:t>
            </a:fld>
            <a:endParaRPr lang="en-AU" dirty="0"/>
          </a:p>
        </p:txBody>
      </p:sp>
    </p:spTree>
    <p:extLst>
      <p:ext uri="{BB962C8B-B14F-4D97-AF65-F5344CB8AC3E}">
        <p14:creationId xmlns:p14="http://schemas.microsoft.com/office/powerpoint/2010/main" val="149889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16</a:t>
            </a:fld>
            <a:endParaRPr lang="en-AU" dirty="0"/>
          </a:p>
        </p:txBody>
      </p:sp>
    </p:spTree>
    <p:extLst>
      <p:ext uri="{BB962C8B-B14F-4D97-AF65-F5344CB8AC3E}">
        <p14:creationId xmlns:p14="http://schemas.microsoft.com/office/powerpoint/2010/main" val="408897583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160</a:t>
            </a:fld>
            <a:endParaRPr lang="en-AU" dirty="0"/>
          </a:p>
        </p:txBody>
      </p:sp>
    </p:spTree>
    <p:extLst>
      <p:ext uri="{BB962C8B-B14F-4D97-AF65-F5344CB8AC3E}">
        <p14:creationId xmlns:p14="http://schemas.microsoft.com/office/powerpoint/2010/main" val="373424983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161</a:t>
            </a:fld>
            <a:endParaRPr lang="en-AU" dirty="0"/>
          </a:p>
        </p:txBody>
      </p:sp>
    </p:spTree>
    <p:extLst>
      <p:ext uri="{BB962C8B-B14F-4D97-AF65-F5344CB8AC3E}">
        <p14:creationId xmlns:p14="http://schemas.microsoft.com/office/powerpoint/2010/main" val="376928942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162</a:t>
            </a:fld>
            <a:endParaRPr lang="en-AU" dirty="0"/>
          </a:p>
        </p:txBody>
      </p:sp>
    </p:spTree>
    <p:extLst>
      <p:ext uri="{BB962C8B-B14F-4D97-AF65-F5344CB8AC3E}">
        <p14:creationId xmlns:p14="http://schemas.microsoft.com/office/powerpoint/2010/main" val="192337942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163</a:t>
            </a:fld>
            <a:endParaRPr lang="en-AU" dirty="0"/>
          </a:p>
        </p:txBody>
      </p:sp>
    </p:spTree>
    <p:extLst>
      <p:ext uri="{BB962C8B-B14F-4D97-AF65-F5344CB8AC3E}">
        <p14:creationId xmlns:p14="http://schemas.microsoft.com/office/powerpoint/2010/main" val="356208532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164</a:t>
            </a:fld>
            <a:endParaRPr lang="en-AU" dirty="0"/>
          </a:p>
        </p:txBody>
      </p:sp>
    </p:spTree>
    <p:extLst>
      <p:ext uri="{BB962C8B-B14F-4D97-AF65-F5344CB8AC3E}">
        <p14:creationId xmlns:p14="http://schemas.microsoft.com/office/powerpoint/2010/main" val="256356403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165</a:t>
            </a:fld>
            <a:endParaRPr lang="en-AU" dirty="0"/>
          </a:p>
        </p:txBody>
      </p:sp>
    </p:spTree>
    <p:extLst>
      <p:ext uri="{BB962C8B-B14F-4D97-AF65-F5344CB8AC3E}">
        <p14:creationId xmlns:p14="http://schemas.microsoft.com/office/powerpoint/2010/main" val="150751574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166</a:t>
            </a:fld>
            <a:endParaRPr lang="en-AU" dirty="0"/>
          </a:p>
        </p:txBody>
      </p:sp>
    </p:spTree>
    <p:extLst>
      <p:ext uri="{BB962C8B-B14F-4D97-AF65-F5344CB8AC3E}">
        <p14:creationId xmlns:p14="http://schemas.microsoft.com/office/powerpoint/2010/main" val="177108819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167</a:t>
            </a:fld>
            <a:endParaRPr lang="en-AU" dirty="0"/>
          </a:p>
        </p:txBody>
      </p:sp>
    </p:spTree>
    <p:extLst>
      <p:ext uri="{BB962C8B-B14F-4D97-AF65-F5344CB8AC3E}">
        <p14:creationId xmlns:p14="http://schemas.microsoft.com/office/powerpoint/2010/main" val="344750926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168</a:t>
            </a:fld>
            <a:endParaRPr lang="en-AU" dirty="0"/>
          </a:p>
        </p:txBody>
      </p:sp>
    </p:spTree>
    <p:extLst>
      <p:ext uri="{BB962C8B-B14F-4D97-AF65-F5344CB8AC3E}">
        <p14:creationId xmlns:p14="http://schemas.microsoft.com/office/powerpoint/2010/main" val="46054729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169</a:t>
            </a:fld>
            <a:endParaRPr lang="en-AU" dirty="0"/>
          </a:p>
        </p:txBody>
      </p:sp>
    </p:spTree>
    <p:extLst>
      <p:ext uri="{BB962C8B-B14F-4D97-AF65-F5344CB8AC3E}">
        <p14:creationId xmlns:p14="http://schemas.microsoft.com/office/powerpoint/2010/main" val="43433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17</a:t>
            </a:fld>
            <a:endParaRPr lang="en-AU" dirty="0"/>
          </a:p>
        </p:txBody>
      </p:sp>
    </p:spTree>
    <p:extLst>
      <p:ext uri="{BB962C8B-B14F-4D97-AF65-F5344CB8AC3E}">
        <p14:creationId xmlns:p14="http://schemas.microsoft.com/office/powerpoint/2010/main" val="105623770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170</a:t>
            </a:fld>
            <a:endParaRPr lang="en-AU" dirty="0"/>
          </a:p>
        </p:txBody>
      </p:sp>
    </p:spTree>
    <p:extLst>
      <p:ext uri="{BB962C8B-B14F-4D97-AF65-F5344CB8AC3E}">
        <p14:creationId xmlns:p14="http://schemas.microsoft.com/office/powerpoint/2010/main" val="290010673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171</a:t>
            </a:fld>
            <a:endParaRPr lang="en-AU" dirty="0"/>
          </a:p>
        </p:txBody>
      </p:sp>
    </p:spTree>
    <p:extLst>
      <p:ext uri="{BB962C8B-B14F-4D97-AF65-F5344CB8AC3E}">
        <p14:creationId xmlns:p14="http://schemas.microsoft.com/office/powerpoint/2010/main" val="393223783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172</a:t>
            </a:fld>
            <a:endParaRPr lang="en-AU" dirty="0"/>
          </a:p>
        </p:txBody>
      </p:sp>
    </p:spTree>
    <p:extLst>
      <p:ext uri="{BB962C8B-B14F-4D97-AF65-F5344CB8AC3E}">
        <p14:creationId xmlns:p14="http://schemas.microsoft.com/office/powerpoint/2010/main" val="294325071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173</a:t>
            </a:fld>
            <a:endParaRPr lang="en-AU" dirty="0"/>
          </a:p>
        </p:txBody>
      </p:sp>
    </p:spTree>
    <p:extLst>
      <p:ext uri="{BB962C8B-B14F-4D97-AF65-F5344CB8AC3E}">
        <p14:creationId xmlns:p14="http://schemas.microsoft.com/office/powerpoint/2010/main" val="352309101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174</a:t>
            </a:fld>
            <a:endParaRPr lang="en-AU" dirty="0"/>
          </a:p>
        </p:txBody>
      </p:sp>
    </p:spTree>
    <p:extLst>
      <p:ext uri="{BB962C8B-B14F-4D97-AF65-F5344CB8AC3E}">
        <p14:creationId xmlns:p14="http://schemas.microsoft.com/office/powerpoint/2010/main" val="36733899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175</a:t>
            </a:fld>
            <a:endParaRPr lang="en-AU" dirty="0"/>
          </a:p>
        </p:txBody>
      </p:sp>
    </p:spTree>
    <p:extLst>
      <p:ext uri="{BB962C8B-B14F-4D97-AF65-F5344CB8AC3E}">
        <p14:creationId xmlns:p14="http://schemas.microsoft.com/office/powerpoint/2010/main" val="131611339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176</a:t>
            </a:fld>
            <a:endParaRPr lang="en-AU" dirty="0"/>
          </a:p>
        </p:txBody>
      </p:sp>
    </p:spTree>
    <p:extLst>
      <p:ext uri="{BB962C8B-B14F-4D97-AF65-F5344CB8AC3E}">
        <p14:creationId xmlns:p14="http://schemas.microsoft.com/office/powerpoint/2010/main" val="407370222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177</a:t>
            </a:fld>
            <a:endParaRPr lang="en-AU" dirty="0"/>
          </a:p>
        </p:txBody>
      </p:sp>
    </p:spTree>
    <p:extLst>
      <p:ext uri="{BB962C8B-B14F-4D97-AF65-F5344CB8AC3E}">
        <p14:creationId xmlns:p14="http://schemas.microsoft.com/office/powerpoint/2010/main" val="53765523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178</a:t>
            </a:fld>
            <a:endParaRPr lang="en-AU" dirty="0"/>
          </a:p>
        </p:txBody>
      </p:sp>
    </p:spTree>
    <p:extLst>
      <p:ext uri="{BB962C8B-B14F-4D97-AF65-F5344CB8AC3E}">
        <p14:creationId xmlns:p14="http://schemas.microsoft.com/office/powerpoint/2010/main" val="414930097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179</a:t>
            </a:fld>
            <a:endParaRPr lang="en-AU" dirty="0"/>
          </a:p>
        </p:txBody>
      </p:sp>
    </p:spTree>
    <p:extLst>
      <p:ext uri="{BB962C8B-B14F-4D97-AF65-F5344CB8AC3E}">
        <p14:creationId xmlns:p14="http://schemas.microsoft.com/office/powerpoint/2010/main" val="2343938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18</a:t>
            </a:fld>
            <a:endParaRPr lang="en-AU" dirty="0"/>
          </a:p>
        </p:txBody>
      </p:sp>
    </p:spTree>
    <p:extLst>
      <p:ext uri="{BB962C8B-B14F-4D97-AF65-F5344CB8AC3E}">
        <p14:creationId xmlns:p14="http://schemas.microsoft.com/office/powerpoint/2010/main" val="95909085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180</a:t>
            </a:fld>
            <a:endParaRPr lang="en-AU" dirty="0"/>
          </a:p>
        </p:txBody>
      </p:sp>
    </p:spTree>
    <p:extLst>
      <p:ext uri="{BB962C8B-B14F-4D97-AF65-F5344CB8AC3E}">
        <p14:creationId xmlns:p14="http://schemas.microsoft.com/office/powerpoint/2010/main" val="121877756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181</a:t>
            </a:fld>
            <a:endParaRPr lang="en-AU" dirty="0"/>
          </a:p>
        </p:txBody>
      </p:sp>
    </p:spTree>
    <p:extLst>
      <p:ext uri="{BB962C8B-B14F-4D97-AF65-F5344CB8AC3E}">
        <p14:creationId xmlns:p14="http://schemas.microsoft.com/office/powerpoint/2010/main" val="229802846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182</a:t>
            </a:fld>
            <a:endParaRPr lang="en-AU" dirty="0"/>
          </a:p>
        </p:txBody>
      </p:sp>
    </p:spTree>
    <p:extLst>
      <p:ext uri="{BB962C8B-B14F-4D97-AF65-F5344CB8AC3E}">
        <p14:creationId xmlns:p14="http://schemas.microsoft.com/office/powerpoint/2010/main" val="55591341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183</a:t>
            </a:fld>
            <a:endParaRPr lang="en-AU" dirty="0"/>
          </a:p>
        </p:txBody>
      </p:sp>
    </p:spTree>
    <p:extLst>
      <p:ext uri="{BB962C8B-B14F-4D97-AF65-F5344CB8AC3E}">
        <p14:creationId xmlns:p14="http://schemas.microsoft.com/office/powerpoint/2010/main" val="338620233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184</a:t>
            </a:fld>
            <a:endParaRPr lang="en-AU" dirty="0"/>
          </a:p>
        </p:txBody>
      </p:sp>
    </p:spTree>
    <p:extLst>
      <p:ext uri="{BB962C8B-B14F-4D97-AF65-F5344CB8AC3E}">
        <p14:creationId xmlns:p14="http://schemas.microsoft.com/office/powerpoint/2010/main" val="58500234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185</a:t>
            </a:fld>
            <a:endParaRPr lang="en-AU" dirty="0"/>
          </a:p>
        </p:txBody>
      </p:sp>
    </p:spTree>
    <p:extLst>
      <p:ext uri="{BB962C8B-B14F-4D97-AF65-F5344CB8AC3E}">
        <p14:creationId xmlns:p14="http://schemas.microsoft.com/office/powerpoint/2010/main" val="137003114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186</a:t>
            </a:fld>
            <a:endParaRPr lang="en-AU" dirty="0"/>
          </a:p>
        </p:txBody>
      </p:sp>
    </p:spTree>
    <p:extLst>
      <p:ext uri="{BB962C8B-B14F-4D97-AF65-F5344CB8AC3E}">
        <p14:creationId xmlns:p14="http://schemas.microsoft.com/office/powerpoint/2010/main" val="119706604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187</a:t>
            </a:fld>
            <a:endParaRPr lang="en-AU" dirty="0"/>
          </a:p>
        </p:txBody>
      </p:sp>
    </p:spTree>
    <p:extLst>
      <p:ext uri="{BB962C8B-B14F-4D97-AF65-F5344CB8AC3E}">
        <p14:creationId xmlns:p14="http://schemas.microsoft.com/office/powerpoint/2010/main" val="103967142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188</a:t>
            </a:fld>
            <a:endParaRPr lang="en-AU" dirty="0"/>
          </a:p>
        </p:txBody>
      </p:sp>
    </p:spTree>
    <p:extLst>
      <p:ext uri="{BB962C8B-B14F-4D97-AF65-F5344CB8AC3E}">
        <p14:creationId xmlns:p14="http://schemas.microsoft.com/office/powerpoint/2010/main" val="49544516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189</a:t>
            </a:fld>
            <a:endParaRPr lang="en-AU" dirty="0"/>
          </a:p>
        </p:txBody>
      </p:sp>
    </p:spTree>
    <p:extLst>
      <p:ext uri="{BB962C8B-B14F-4D97-AF65-F5344CB8AC3E}">
        <p14:creationId xmlns:p14="http://schemas.microsoft.com/office/powerpoint/2010/main" val="2531711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19</a:t>
            </a:fld>
            <a:endParaRPr lang="en-AU" dirty="0"/>
          </a:p>
        </p:txBody>
      </p:sp>
    </p:spTree>
    <p:extLst>
      <p:ext uri="{BB962C8B-B14F-4D97-AF65-F5344CB8AC3E}">
        <p14:creationId xmlns:p14="http://schemas.microsoft.com/office/powerpoint/2010/main" val="207085435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190</a:t>
            </a:fld>
            <a:endParaRPr lang="en-AU" dirty="0"/>
          </a:p>
        </p:txBody>
      </p:sp>
    </p:spTree>
    <p:extLst>
      <p:ext uri="{BB962C8B-B14F-4D97-AF65-F5344CB8AC3E}">
        <p14:creationId xmlns:p14="http://schemas.microsoft.com/office/powerpoint/2010/main" val="398793178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191</a:t>
            </a:fld>
            <a:endParaRPr lang="en-AU" dirty="0"/>
          </a:p>
        </p:txBody>
      </p:sp>
    </p:spTree>
    <p:extLst>
      <p:ext uri="{BB962C8B-B14F-4D97-AF65-F5344CB8AC3E}">
        <p14:creationId xmlns:p14="http://schemas.microsoft.com/office/powerpoint/2010/main" val="133466970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192</a:t>
            </a:fld>
            <a:endParaRPr lang="en-AU" dirty="0"/>
          </a:p>
        </p:txBody>
      </p:sp>
    </p:spTree>
    <p:extLst>
      <p:ext uri="{BB962C8B-B14F-4D97-AF65-F5344CB8AC3E}">
        <p14:creationId xmlns:p14="http://schemas.microsoft.com/office/powerpoint/2010/main" val="114473834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193</a:t>
            </a:fld>
            <a:endParaRPr lang="en-AU" dirty="0"/>
          </a:p>
        </p:txBody>
      </p:sp>
    </p:spTree>
    <p:extLst>
      <p:ext uri="{BB962C8B-B14F-4D97-AF65-F5344CB8AC3E}">
        <p14:creationId xmlns:p14="http://schemas.microsoft.com/office/powerpoint/2010/main" val="185550211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194</a:t>
            </a:fld>
            <a:endParaRPr lang="en-AU" dirty="0"/>
          </a:p>
        </p:txBody>
      </p:sp>
    </p:spTree>
    <p:extLst>
      <p:ext uri="{BB962C8B-B14F-4D97-AF65-F5344CB8AC3E}">
        <p14:creationId xmlns:p14="http://schemas.microsoft.com/office/powerpoint/2010/main" val="344969986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08076">
              <a:defRPr/>
            </a:pPr>
            <a:r>
              <a:rPr lang="en-US" sz="1200" dirty="0"/>
              <a:t>How</a:t>
            </a:r>
            <a:r>
              <a:rPr lang="en-US" sz="1200" baseline="0" dirty="0"/>
              <a:t> did you go?  How many did you count?</a:t>
            </a:r>
          </a:p>
          <a:p>
            <a:pPr defTabSz="1208076">
              <a:defRPr/>
            </a:pPr>
            <a:endParaRPr lang="en-US" sz="1200" baseline="0" dirty="0"/>
          </a:p>
          <a:p>
            <a:pPr defTabSz="1208076">
              <a:defRPr/>
            </a:pPr>
            <a:r>
              <a:rPr lang="en-US" sz="1200" baseline="0" dirty="0"/>
              <a:t>There were 18 grids with either three black squares, one red square or both.</a:t>
            </a:r>
          </a:p>
          <a:p>
            <a:pPr defTabSz="1208076">
              <a:defRPr/>
            </a:pPr>
            <a:endParaRPr lang="en-AU" sz="1200" dirty="0"/>
          </a:p>
          <a:p>
            <a:r>
              <a:rPr lang="en-US" sz="1200" dirty="0"/>
              <a:t>[Discuss</a:t>
            </a:r>
            <a:r>
              <a:rPr lang="en-US" sz="1200" baseline="0" dirty="0"/>
              <a:t> questions on slide]</a:t>
            </a:r>
          </a:p>
          <a:p>
            <a:endParaRPr lang="en-AU" sz="1200" dirty="0"/>
          </a:p>
          <a:p>
            <a:r>
              <a:rPr lang="en-AU" sz="1200" dirty="0"/>
              <a:t>[Participants will have found this much more challenging, which highlights how hard it is to divide one’s attention and this should be discussed. Some will have had such difficulty doing this task, that the added strategy of self-prompting to ‘focus’ may have been too burdensome. Explain that this is OK and that self-prompting to focus becomes automatic when practiced in lots of different situations.]</a:t>
            </a:r>
          </a:p>
        </p:txBody>
      </p:sp>
      <p:sp>
        <p:nvSpPr>
          <p:cNvPr id="4" name="Slide Number Placeholder 3"/>
          <p:cNvSpPr>
            <a:spLocks noGrp="1"/>
          </p:cNvSpPr>
          <p:nvPr>
            <p:ph type="sldNum" sz="quarter" idx="10"/>
          </p:nvPr>
        </p:nvSpPr>
        <p:spPr/>
        <p:txBody>
          <a:bodyPr/>
          <a:lstStyle/>
          <a:p>
            <a:fld id="{0004903C-C9A2-41B1-9DE8-225613CBD0F1}" type="slidenum">
              <a:rPr lang="en-AU" smtClean="0"/>
              <a:t>195</a:t>
            </a:fld>
            <a:endParaRPr lang="en-AU" dirty="0"/>
          </a:p>
        </p:txBody>
      </p:sp>
    </p:spTree>
    <p:extLst>
      <p:ext uri="{BB962C8B-B14F-4D97-AF65-F5344CB8AC3E}">
        <p14:creationId xmlns:p14="http://schemas.microsoft.com/office/powerpoint/2010/main" val="254740894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[Ensure you have the materials needed for the Attention Training exercise and then read through and follow the instructions below. This will take approx. 12 minutes.]</a:t>
            </a:r>
          </a:p>
          <a:p>
            <a:r>
              <a:rPr lang="en-AU" sz="1200" dirty="0"/>
              <a:t> </a:t>
            </a:r>
          </a:p>
          <a:p>
            <a:r>
              <a:rPr lang="en-AU" sz="1200" b="1" dirty="0"/>
              <a:t>Instructions</a:t>
            </a:r>
            <a:endParaRPr lang="en-AU" sz="1200" dirty="0"/>
          </a:p>
          <a:p>
            <a:r>
              <a:rPr lang="en-AU" sz="1200" dirty="0"/>
              <a:t> </a:t>
            </a:r>
          </a:p>
          <a:p>
            <a:r>
              <a:rPr lang="en-AU" sz="1200" dirty="0"/>
              <a:t>[Before starting this exercise, you will need a radio or other device that plays spoken word (e.g. a news broadcast, podcast or talkback radio show.]</a:t>
            </a:r>
          </a:p>
          <a:p>
            <a:endParaRPr lang="en-AU" sz="1200" dirty="0"/>
          </a:p>
          <a:p>
            <a:r>
              <a:rPr lang="en-AU" sz="1200" dirty="0"/>
              <a:t>[Say to participants: ‘Even though you might find it challenging, the goal is to practice attention skills to get better at them.’]</a:t>
            </a:r>
          </a:p>
          <a:p>
            <a:r>
              <a:rPr lang="en-AU" sz="1200" dirty="0"/>
              <a:t> </a:t>
            </a:r>
          </a:p>
          <a:p>
            <a:pPr lvl="0"/>
            <a:r>
              <a:rPr lang="en-AU" sz="1200" dirty="0"/>
              <a:t>“Words in inverted commas are to be read out.” </a:t>
            </a:r>
          </a:p>
          <a:p>
            <a:pPr lvl="0"/>
            <a:r>
              <a:rPr lang="en-AU" sz="1200" dirty="0"/>
              <a:t>{Words in curly brackets are alternatives, read the correct one, amend as appropriate.}</a:t>
            </a:r>
          </a:p>
          <a:p>
            <a:pPr lvl="0"/>
            <a:r>
              <a:rPr lang="en-AU" sz="1200" i="1" dirty="0"/>
              <a:t>[Words in square brackets and italics are action instructions.]</a:t>
            </a:r>
          </a:p>
          <a:p>
            <a:r>
              <a:rPr lang="en-AU" sz="1200" dirty="0"/>
              <a:t> </a:t>
            </a:r>
          </a:p>
          <a:p>
            <a:r>
              <a:rPr lang="en-AU" sz="1200" b="1" dirty="0"/>
              <a:t>Activity</a:t>
            </a:r>
            <a:endParaRPr lang="en-AU" sz="1200" dirty="0"/>
          </a:p>
          <a:p>
            <a:r>
              <a:rPr lang="en-AU" sz="1200" b="1" dirty="0"/>
              <a:t> </a:t>
            </a:r>
            <a:endParaRPr lang="en-AU" sz="1200" dirty="0"/>
          </a:p>
          <a:p>
            <a:r>
              <a:rPr lang="en-AU" sz="1200" dirty="0"/>
              <a:t>“I would like you to focus your gaze on a dot that I have placed on the {wall or board}. Throughout the exercise try to keep your head in the same position. You may keep your eyes open or close them. I’m going to ask you to focus your attention on different sounds inside this room and outside of this room. I will ask you to focus your attention in different ways. It doesn’t matter if thoughts and feelings come into your mind. The aim is to practice focusing your attention no matter what you might become aware of.”</a:t>
            </a:r>
          </a:p>
          <a:p>
            <a:r>
              <a:rPr lang="en-AU" sz="1200" dirty="0"/>
              <a:t> </a:t>
            </a:r>
          </a:p>
          <a:p>
            <a:r>
              <a:rPr lang="en-AU" sz="1200" dirty="0"/>
              <a:t>“To begin with, focus on the sound of my voice. Pay close attention to that sound. No other sound matters. Try to give all of your attention to the sound of my voice. Ignore all of the other sounds around you. You may hear them but try to give all of your attention to the sound of my voice. Focus only on the sound of my voice. No other sound matters. Focus on this one sound. </a:t>
            </a:r>
          </a:p>
          <a:p>
            <a:r>
              <a:rPr lang="en-AU" sz="1200" dirty="0"/>
              <a:t> </a:t>
            </a:r>
          </a:p>
          <a:p>
            <a:r>
              <a:rPr lang="en-AU" sz="1200" dirty="0"/>
              <a:t>“Now turn your attention to the sound I am making as I tap on the {desk or clipboard etc.}”</a:t>
            </a:r>
          </a:p>
          <a:p>
            <a:r>
              <a:rPr lang="en-AU" sz="1200" dirty="0"/>
              <a:t> </a:t>
            </a:r>
          </a:p>
          <a:p>
            <a:pPr lvl="0"/>
            <a:r>
              <a:rPr lang="en-AU" sz="1200" i="1" dirty="0"/>
              <a:t>[Tap at the rate of about two taps a second</a:t>
            </a:r>
            <a:r>
              <a:rPr lang="en-AU" sz="1200" dirty="0"/>
              <a:t>.]</a:t>
            </a:r>
          </a:p>
          <a:p>
            <a:r>
              <a:rPr lang="en-AU" sz="1200" dirty="0"/>
              <a:t> </a:t>
            </a:r>
          </a:p>
          <a:p>
            <a:r>
              <a:rPr lang="en-AU" sz="1200" dirty="0"/>
              <a:t>“Pay close attention to that sound, for no other sound matters </a:t>
            </a:r>
            <a:r>
              <a:rPr lang="en-AU" sz="1200" i="1" dirty="0"/>
              <a:t>[pause]</a:t>
            </a:r>
            <a:r>
              <a:rPr lang="en-AU" sz="1200" dirty="0"/>
              <a:t>. Try to give all of your attention to the tapping sound (</a:t>
            </a:r>
            <a:r>
              <a:rPr lang="en-AU" sz="1200" i="1" dirty="0"/>
              <a:t>pause</a:t>
            </a:r>
            <a:r>
              <a:rPr lang="en-AU" sz="1200" dirty="0"/>
              <a:t>). Closely monitor the tapping sound </a:t>
            </a:r>
            <a:r>
              <a:rPr lang="en-AU" sz="1200" i="1" dirty="0"/>
              <a:t>[pause]</a:t>
            </a:r>
            <a:r>
              <a:rPr lang="en-AU" sz="1200" dirty="0"/>
              <a:t>. If your attention begins to stray or is captured by another sound, refocus on the tapping sound </a:t>
            </a:r>
            <a:r>
              <a:rPr lang="en-AU" sz="1200" i="1" dirty="0"/>
              <a:t>[pause]</a:t>
            </a:r>
            <a:r>
              <a:rPr lang="en-AU" sz="1200" dirty="0"/>
              <a:t>. No other sound matters. Give this one sound all of your attention (</a:t>
            </a:r>
            <a:r>
              <a:rPr lang="en-AU" sz="1200" i="1" dirty="0"/>
              <a:t>pause</a:t>
            </a:r>
            <a:r>
              <a:rPr lang="en-AU" sz="1200" dirty="0"/>
              <a:t>). Continue to monitor this sound and if you are distracted return your attention to it </a:t>
            </a:r>
            <a:r>
              <a:rPr lang="en-AU" sz="1200" i="1" dirty="0"/>
              <a:t>[pause]</a:t>
            </a:r>
            <a:r>
              <a:rPr lang="en-AU" sz="1200" dirty="0"/>
              <a:t>.”</a:t>
            </a:r>
          </a:p>
          <a:p>
            <a:r>
              <a:rPr lang="en-AU" sz="1200" dirty="0"/>
              <a:t> </a:t>
            </a:r>
          </a:p>
          <a:p>
            <a:pPr lvl="0"/>
            <a:r>
              <a:rPr lang="en-AU" sz="1200" i="1" dirty="0"/>
              <a:t>[Keep tapping and turn on the radio/podcast.]</a:t>
            </a:r>
            <a:endParaRPr lang="en-AU" sz="1200" dirty="0"/>
          </a:p>
          <a:p>
            <a:r>
              <a:rPr lang="en-AU" sz="1200" dirty="0"/>
              <a:t> </a:t>
            </a:r>
          </a:p>
          <a:p>
            <a:r>
              <a:rPr lang="en-AU" sz="1200" dirty="0"/>
              <a:t>“Now focus your attention on the sound of the {radio or podcast}. Focus on the sounds of the {voices or music}. Pay close attention to that sound only. Try to give all of your attention to it </a:t>
            </a:r>
            <a:r>
              <a:rPr lang="en-AU" sz="1200" i="1" dirty="0"/>
              <a:t>[pause]</a:t>
            </a:r>
            <a:r>
              <a:rPr lang="en-AU" sz="1200" dirty="0"/>
              <a:t>. Closely monitor for changes in the sounds on the {radio or podcast} </a:t>
            </a:r>
            <a:r>
              <a:rPr lang="en-AU" sz="1200" i="1" dirty="0"/>
              <a:t>[pause]</a:t>
            </a:r>
            <a:r>
              <a:rPr lang="en-AU" sz="1200" dirty="0"/>
              <a:t>. You may even be able to make out what they are saying. If your attention begins to stray or is captured by a sound elsewhere, refocus on the radio. No other sound matters. Give all of your attention to the radio and what you might hear there. Continue to monitor and if you are distracted return your attention to it </a:t>
            </a:r>
            <a:r>
              <a:rPr lang="en-AU" sz="1200" i="1" dirty="0"/>
              <a:t>[pause]</a:t>
            </a:r>
            <a:r>
              <a:rPr lang="en-AU" sz="1200" dirty="0"/>
              <a:t>.” </a:t>
            </a:r>
          </a:p>
          <a:p>
            <a:r>
              <a:rPr lang="en-AU" sz="1200" dirty="0"/>
              <a:t> </a:t>
            </a:r>
          </a:p>
          <a:p>
            <a:pPr lvl="0"/>
            <a:r>
              <a:rPr lang="en-AU" sz="1200" i="1" dirty="0"/>
              <a:t>[Keep tapping and keep the radio on.]</a:t>
            </a:r>
            <a:endParaRPr lang="en-AU" sz="1200" dirty="0"/>
          </a:p>
          <a:p>
            <a:r>
              <a:rPr lang="en-AU" sz="1200" dirty="0"/>
              <a:t> </a:t>
            </a:r>
          </a:p>
          <a:p>
            <a:r>
              <a:rPr lang="en-AU" sz="1200" dirty="0"/>
              <a:t>“Now focus your attention on sounds that you might hear outside of this room. Focus on the space outside of the room only. Pay close attention to that space and try to detect sounds that might occur there. </a:t>
            </a:r>
            <a:r>
              <a:rPr lang="en-AU" sz="1200" i="1" dirty="0"/>
              <a:t>[If there are specific sounds, draw attention to them]</a:t>
            </a:r>
            <a:r>
              <a:rPr lang="en-AU" sz="1200" dirty="0"/>
              <a:t>. Even if there are no sounds, keep your attention on that space. Try to give all of your attention to it </a:t>
            </a:r>
            <a:r>
              <a:rPr lang="en-AU" sz="1200" i="1" dirty="0"/>
              <a:t>[pause]</a:t>
            </a:r>
            <a:r>
              <a:rPr lang="en-AU" sz="1200" dirty="0"/>
              <a:t>. Closely monitor for sounds there </a:t>
            </a:r>
            <a:r>
              <a:rPr lang="en-AU" sz="1200" i="1" dirty="0"/>
              <a:t>[pause]</a:t>
            </a:r>
            <a:r>
              <a:rPr lang="en-AU" sz="1200" dirty="0"/>
              <a:t>. If your attention begins to stray or is captured by a sound elsewhere, refocus on that place. No other sound matters. Give all of your attention to that place and what you might hear there. Continue to monitor and if you are distracted return your attention to it </a:t>
            </a:r>
            <a:r>
              <a:rPr lang="en-AU" sz="1200" i="1" dirty="0"/>
              <a:t>[pause]</a:t>
            </a:r>
            <a:r>
              <a:rPr lang="en-AU" sz="1200" dirty="0"/>
              <a:t>.” </a:t>
            </a:r>
          </a:p>
          <a:p>
            <a:r>
              <a:rPr lang="en-AU" sz="1200" dirty="0"/>
              <a:t> </a:t>
            </a:r>
          </a:p>
          <a:p>
            <a:r>
              <a:rPr lang="en-AU" sz="1200" dirty="0"/>
              <a:t> “Now that ­you have identified and practiced focusing on individual sounds and locations I am going to ask you to quickly shift your attention between them as I call them out </a:t>
            </a:r>
            <a:r>
              <a:rPr lang="en-AU" sz="1200" i="1" dirty="0"/>
              <a:t>[pause]</a:t>
            </a:r>
            <a:r>
              <a:rPr lang="en-AU" sz="1200" dirty="0"/>
              <a:t>. First, focus on the tapping sound, no other sound matters </a:t>
            </a:r>
            <a:r>
              <a:rPr lang="en-AU" sz="1200" i="1" dirty="0"/>
              <a:t>[pause]</a:t>
            </a:r>
            <a:r>
              <a:rPr lang="en-AU" sz="1200" dirty="0"/>
              <a:t>. Switch your attention and focus on the space outside of the room </a:t>
            </a:r>
            <a:r>
              <a:rPr lang="en-AU" sz="1200" i="1" dirty="0"/>
              <a:t>[pause]</a:t>
            </a:r>
            <a:r>
              <a:rPr lang="en-AU" sz="1200" dirty="0"/>
              <a:t>. Pay close attention to the sounds outside, no other sound matters. Now turn your attention to the sound of the tapping, no other sound matters </a:t>
            </a:r>
            <a:r>
              <a:rPr lang="en-AU" sz="1200" i="1" dirty="0"/>
              <a:t>[pause]</a:t>
            </a:r>
            <a:r>
              <a:rPr lang="en-AU" sz="1200" dirty="0"/>
              <a:t>. Turn your attention again this time to the sound of the radio </a:t>
            </a:r>
            <a:r>
              <a:rPr lang="en-AU" sz="1200" i="1" dirty="0"/>
              <a:t>[pause]</a:t>
            </a:r>
            <a:r>
              <a:rPr lang="en-AU" sz="1200" dirty="0"/>
              <a:t>. Now switch and focus on the sounds outside </a:t>
            </a:r>
            <a:r>
              <a:rPr lang="en-AU" sz="1200" i="1" dirty="0"/>
              <a:t>[pause]</a:t>
            </a:r>
            <a:r>
              <a:rPr lang="en-AU" sz="1200" dirty="0"/>
              <a:t>. Now focus on the tapping (</a:t>
            </a:r>
            <a:r>
              <a:rPr lang="en-AU" sz="1200" i="1" dirty="0"/>
              <a:t>pause</a:t>
            </a:r>
            <a:r>
              <a:rPr lang="en-AU" sz="1200" dirty="0"/>
              <a:t>), now on the sound of the radio </a:t>
            </a:r>
            <a:r>
              <a:rPr lang="en-AU" sz="1200" i="1" dirty="0"/>
              <a:t>[pause]</a:t>
            </a:r>
            <a:r>
              <a:rPr lang="en-AU" sz="1200" dirty="0"/>
              <a:t>.”</a:t>
            </a:r>
          </a:p>
          <a:p>
            <a:r>
              <a:rPr lang="en-AU" sz="1200" dirty="0"/>
              <a:t> </a:t>
            </a:r>
          </a:p>
          <a:p>
            <a:r>
              <a:rPr lang="en-AU" sz="1200" dirty="0"/>
              <a:t>“Finally, I want you to expand your attention. Make it as broad and deep as possible. </a:t>
            </a:r>
          </a:p>
          <a:p>
            <a:endParaRPr lang="en-AU" sz="1200" dirty="0"/>
          </a:p>
          <a:p>
            <a:r>
              <a:rPr lang="en-AU" sz="1200" dirty="0"/>
              <a:t>Try to absorb all of the sounds and all of the locations that you have identified at the same time. Try to focus on and be aware of all the sounds both inside and outside of this room at the same time </a:t>
            </a:r>
            <a:r>
              <a:rPr lang="en-AU" sz="1200" i="1" dirty="0"/>
              <a:t>[pause]</a:t>
            </a:r>
            <a:r>
              <a:rPr lang="en-AU" sz="1200" dirty="0"/>
              <a:t>. In your mind count the number of sounds that you can hear at the same time </a:t>
            </a:r>
            <a:r>
              <a:rPr lang="en-AU" sz="1200" i="1" dirty="0"/>
              <a:t>[pause]</a:t>
            </a:r>
            <a:r>
              <a:rPr lang="en-AU" sz="1200" dirty="0"/>
              <a:t>. Try to hear everything simultaneously. Count the number of sounds you can hear this way.”</a:t>
            </a:r>
          </a:p>
          <a:p>
            <a:r>
              <a:rPr lang="en-AU" sz="1200" dirty="0"/>
              <a:t> </a:t>
            </a:r>
          </a:p>
          <a:p>
            <a:r>
              <a:rPr lang="en-AU" sz="1200" dirty="0"/>
              <a:t>“This concludes the exercise. How many sounds were you able to hear at the same time?”</a:t>
            </a:r>
          </a:p>
          <a:p>
            <a:endParaRPr lang="en-AU" sz="1200" dirty="0"/>
          </a:p>
          <a:p>
            <a:r>
              <a:rPr lang="en-AU" sz="1200" dirty="0"/>
              <a:t>[At the end of the exercise, acknowledge how difficult it was and praise participants for staying on task.]</a:t>
            </a:r>
          </a:p>
          <a:p>
            <a:endParaRPr lang="en-AU" sz="1200" dirty="0"/>
          </a:p>
          <a:p>
            <a:r>
              <a:rPr lang="en-AU" dirty="0"/>
              <a:t>[Participants may need a moment to discuss the exercise at the end/</a:t>
            </a:r>
            <a:r>
              <a:rPr lang="en-AU" baseline="0" dirty="0"/>
              <a:t> return to the room as the exercise may have been tiring or difficult]</a:t>
            </a:r>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196</a:t>
            </a:fld>
            <a:endParaRPr lang="en-AU" dirty="0"/>
          </a:p>
        </p:txBody>
      </p:sp>
    </p:spTree>
    <p:extLst>
      <p:ext uri="{BB962C8B-B14F-4D97-AF65-F5344CB8AC3E}">
        <p14:creationId xmlns:p14="http://schemas.microsoft.com/office/powerpoint/2010/main" val="198226792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Now that we’ve reviewed the different types of attention, why do you think we need attention? </a:t>
            </a:r>
          </a:p>
          <a:p>
            <a:endParaRPr lang="en-AU" sz="1200" dirty="0"/>
          </a:p>
          <a:p>
            <a:r>
              <a:rPr lang="en-AU" sz="1200" dirty="0"/>
              <a:t>What does it help us do?</a:t>
            </a:r>
          </a:p>
          <a:p>
            <a:endParaRPr lang="en-AU" sz="1200" dirty="0"/>
          </a:p>
          <a:p>
            <a:pPr defTabSz="1208076">
              <a:defRPr/>
            </a:pPr>
            <a:r>
              <a:rPr lang="en-AU" sz="1200" dirty="0"/>
              <a:t>[click to animate]</a:t>
            </a:r>
          </a:p>
          <a:p>
            <a:endParaRPr lang="en-AU" sz="1200" dirty="0"/>
          </a:p>
          <a:p>
            <a:r>
              <a:rPr lang="en-AU" sz="1200" dirty="0"/>
              <a:t>[Answer: helps us be aware of what might be good or bad for us in our environment, helps us be aware of what might be good or bad about the past or the future]</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197</a:t>
            </a:fld>
            <a:endParaRPr lang="en-AU" dirty="0"/>
          </a:p>
        </p:txBody>
      </p:sp>
    </p:spTree>
    <p:extLst>
      <p:ext uri="{BB962C8B-B14F-4D97-AF65-F5344CB8AC3E}">
        <p14:creationId xmlns:p14="http://schemas.microsoft.com/office/powerpoint/2010/main" val="182567404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[SAY]: </a:t>
            </a:r>
          </a:p>
          <a:p>
            <a:r>
              <a:rPr lang="en-US" sz="1200" dirty="0"/>
              <a:t>“Practice deliberately focusing then switching your attention between certain sounds during normal activities, like whilst walking or when eating in a group, preferably once a day or more.</a:t>
            </a:r>
          </a:p>
          <a:p>
            <a:endParaRPr lang="en-US" sz="1200" dirty="0"/>
          </a:p>
          <a:p>
            <a:r>
              <a:rPr lang="en-US" sz="1200" dirty="0"/>
              <a:t>Use the self-prompting ‘focus’ technique in situations when you have to concentrate”</a:t>
            </a:r>
          </a:p>
          <a:p>
            <a:endParaRPr lang="en-AU" sz="1200" dirty="0"/>
          </a:p>
        </p:txBody>
      </p:sp>
      <p:sp>
        <p:nvSpPr>
          <p:cNvPr id="4" name="Slide Number Placeholder 3"/>
          <p:cNvSpPr>
            <a:spLocks noGrp="1"/>
          </p:cNvSpPr>
          <p:nvPr>
            <p:ph type="sldNum" sz="quarter" idx="10"/>
          </p:nvPr>
        </p:nvSpPr>
        <p:spPr/>
        <p:txBody>
          <a:bodyPr/>
          <a:lstStyle/>
          <a:p>
            <a:fld id="{0004903C-C9A2-41B1-9DE8-225613CBD0F1}" type="slidenum">
              <a:rPr lang="en-AU" smtClean="0"/>
              <a:t>198</a:t>
            </a:fld>
            <a:endParaRPr lang="en-AU" dirty="0"/>
          </a:p>
        </p:txBody>
      </p:sp>
    </p:spTree>
    <p:extLst>
      <p:ext uri="{BB962C8B-B14F-4D97-AF65-F5344CB8AC3E}">
        <p14:creationId xmlns:p14="http://schemas.microsoft.com/office/powerpoint/2010/main" val="68487368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Have a look down the list of attention strategies on Page 7 of your workbook.  Think about how you could use these in your daily life.</a:t>
            </a:r>
          </a:p>
          <a:p>
            <a:endParaRPr lang="en-AU" sz="1200" dirty="0"/>
          </a:p>
          <a:p>
            <a:r>
              <a:rPr lang="en-AU" sz="1200" dirty="0"/>
              <a:t>[Ask participants to give some examples of which they may use and in which situations]</a:t>
            </a:r>
          </a:p>
          <a:p>
            <a:endParaRPr lang="en-AU" sz="1200" dirty="0"/>
          </a:p>
          <a:p>
            <a:r>
              <a:rPr lang="en-AU" sz="1200" dirty="0"/>
              <a:t>For brainwork - tick off attention strategies that:</a:t>
            </a:r>
          </a:p>
          <a:p>
            <a:pPr marL="622929" lvl="1" indent="-169890">
              <a:buFont typeface="Arial" panose="020B0604020202020204" pitchFamily="34" charset="0"/>
              <a:buChar char="•"/>
            </a:pPr>
            <a:r>
              <a:rPr lang="en-AU" sz="1200" dirty="0"/>
              <a:t>you have successfully used in the past, and </a:t>
            </a:r>
          </a:p>
          <a:p>
            <a:pPr marL="622929" lvl="1" indent="-169890">
              <a:buFont typeface="Arial" panose="020B0604020202020204" pitchFamily="34" charset="0"/>
              <a:buChar char="•"/>
            </a:pPr>
            <a:r>
              <a:rPr lang="en-AU" sz="1200" dirty="0"/>
              <a:t>you think might be helpful to use in the future (whether or not you have used them before).</a:t>
            </a:r>
          </a:p>
          <a:p>
            <a:endParaRPr lang="en-US" sz="1200" dirty="0"/>
          </a:p>
          <a:p>
            <a:r>
              <a:rPr lang="en-US" sz="1200" dirty="0"/>
              <a:t>Predict how much of your brainwork you will complete!</a:t>
            </a:r>
          </a:p>
          <a:p>
            <a:pPr marL="622929" lvl="1" indent="-169890">
              <a:buFont typeface="Arial" panose="020B0604020202020204" pitchFamily="34" charset="0"/>
              <a:buChar char="•"/>
            </a:pPr>
            <a:r>
              <a:rPr lang="en-US" sz="1200" dirty="0"/>
              <a:t>Practice predicting </a:t>
            </a:r>
            <a:r>
              <a:rPr lang="en-AU" sz="1200" dirty="0"/>
              <a:t>your</a:t>
            </a:r>
            <a:r>
              <a:rPr lang="en-US" sz="1200" dirty="0"/>
              <a:t> own future behavior.</a:t>
            </a:r>
          </a:p>
          <a:p>
            <a:endParaRPr lang="en-AU" sz="1200" dirty="0"/>
          </a:p>
        </p:txBody>
      </p:sp>
      <p:sp>
        <p:nvSpPr>
          <p:cNvPr id="4" name="Slide Number Placeholder 3"/>
          <p:cNvSpPr>
            <a:spLocks noGrp="1"/>
          </p:cNvSpPr>
          <p:nvPr>
            <p:ph type="sldNum" sz="quarter" idx="10"/>
          </p:nvPr>
        </p:nvSpPr>
        <p:spPr/>
        <p:txBody>
          <a:bodyPr/>
          <a:lstStyle/>
          <a:p>
            <a:fld id="{0004903C-C9A2-41B1-9DE8-225613CBD0F1}" type="slidenum">
              <a:rPr lang="en-AU" smtClean="0"/>
              <a:t>199</a:t>
            </a:fld>
            <a:endParaRPr lang="en-AU" dirty="0"/>
          </a:p>
        </p:txBody>
      </p:sp>
    </p:spTree>
    <p:extLst>
      <p:ext uri="{BB962C8B-B14F-4D97-AF65-F5344CB8AC3E}">
        <p14:creationId xmlns:p14="http://schemas.microsoft.com/office/powerpoint/2010/main" val="147312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Why is automatic memory called automatic?</a:t>
            </a:r>
          </a:p>
          <a:p>
            <a:r>
              <a:rPr lang="en-AU" sz="1200" dirty="0"/>
              <a:t>[Answer: because we don’t have to think about it.]</a:t>
            </a:r>
          </a:p>
          <a:p>
            <a:r>
              <a:rPr lang="en-AU" sz="1200" dirty="0"/>
              <a:t> </a:t>
            </a:r>
          </a:p>
          <a:p>
            <a:r>
              <a:rPr lang="en-AU" sz="1200" dirty="0"/>
              <a:t>If something is not encoded (saved) well (e.g. just put the document anywhere in the filing cabinet), how will this affect retrieval (finding it again)?</a:t>
            </a:r>
          </a:p>
          <a:p>
            <a:r>
              <a:rPr lang="en-AU" sz="1200" dirty="0"/>
              <a:t>[Answer: it will make retrieval really difficult.]</a:t>
            </a:r>
          </a:p>
          <a:p>
            <a:r>
              <a:rPr lang="en-AU" sz="1200" dirty="0"/>
              <a:t> </a:t>
            </a:r>
          </a:p>
          <a:p>
            <a:r>
              <a:rPr lang="en-AU" sz="1200" dirty="0"/>
              <a:t>What is prospective memory?</a:t>
            </a:r>
          </a:p>
          <a:p>
            <a:r>
              <a:rPr lang="en-AU" sz="1200" dirty="0"/>
              <a:t>[Answer: remembering to do something in the future.]</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2</a:t>
            </a:fld>
            <a:endParaRPr lang="en-AU" dirty="0"/>
          </a:p>
        </p:txBody>
      </p:sp>
    </p:spTree>
    <p:extLst>
      <p:ext uri="{BB962C8B-B14F-4D97-AF65-F5344CB8AC3E}">
        <p14:creationId xmlns:p14="http://schemas.microsoft.com/office/powerpoint/2010/main" val="2735757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20</a:t>
            </a:fld>
            <a:endParaRPr lang="en-AU" dirty="0"/>
          </a:p>
        </p:txBody>
      </p:sp>
    </p:spTree>
    <p:extLst>
      <p:ext uri="{BB962C8B-B14F-4D97-AF65-F5344CB8AC3E}">
        <p14:creationId xmlns:p14="http://schemas.microsoft.com/office/powerpoint/2010/main" val="3383163792"/>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AU" sz="1200" dirty="0"/>
              <a:t>Predict how much of the brainwork you think you will complete and write this down now.</a:t>
            </a:r>
            <a:endParaRPr lang="en-AU" dirty="0"/>
          </a:p>
          <a:p>
            <a:endParaRPr lang="en-AU" sz="1200" dirty="0"/>
          </a:p>
          <a:p>
            <a:r>
              <a:rPr lang="en-AU" sz="1200" dirty="0"/>
              <a:t>[Provide additional explanation or assistance if necessary.]</a:t>
            </a:r>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200</a:t>
            </a:fld>
            <a:endParaRPr lang="en-AU" dirty="0"/>
          </a:p>
        </p:txBody>
      </p:sp>
    </p:spTree>
    <p:extLst>
      <p:ext uri="{BB962C8B-B14F-4D97-AF65-F5344CB8AC3E}">
        <p14:creationId xmlns:p14="http://schemas.microsoft.com/office/powerpoint/2010/main" val="83451448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201</a:t>
            </a:fld>
            <a:endParaRPr lang="en-AU" dirty="0"/>
          </a:p>
        </p:txBody>
      </p:sp>
    </p:spTree>
    <p:extLst>
      <p:ext uri="{BB962C8B-B14F-4D97-AF65-F5344CB8AC3E}">
        <p14:creationId xmlns:p14="http://schemas.microsoft.com/office/powerpoint/2010/main" val="296487414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202</a:t>
            </a:fld>
            <a:endParaRPr lang="en-AU" dirty="0"/>
          </a:p>
        </p:txBody>
      </p:sp>
    </p:spTree>
    <p:extLst>
      <p:ext uri="{BB962C8B-B14F-4D97-AF65-F5344CB8AC3E}">
        <p14:creationId xmlns:p14="http://schemas.microsoft.com/office/powerpoint/2010/main" val="219012105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203</a:t>
            </a:fld>
            <a:endParaRPr lang="en-AU" dirty="0"/>
          </a:p>
        </p:txBody>
      </p:sp>
    </p:spTree>
    <p:extLst>
      <p:ext uri="{BB962C8B-B14F-4D97-AF65-F5344CB8AC3E}">
        <p14:creationId xmlns:p14="http://schemas.microsoft.com/office/powerpoint/2010/main" val="2431473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21</a:t>
            </a:fld>
            <a:endParaRPr lang="en-AU" dirty="0"/>
          </a:p>
        </p:txBody>
      </p:sp>
    </p:spTree>
    <p:extLst>
      <p:ext uri="{BB962C8B-B14F-4D97-AF65-F5344CB8AC3E}">
        <p14:creationId xmlns:p14="http://schemas.microsoft.com/office/powerpoint/2010/main" val="1218463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22</a:t>
            </a:fld>
            <a:endParaRPr lang="en-AU" dirty="0"/>
          </a:p>
        </p:txBody>
      </p:sp>
    </p:spTree>
    <p:extLst>
      <p:ext uri="{BB962C8B-B14F-4D97-AF65-F5344CB8AC3E}">
        <p14:creationId xmlns:p14="http://schemas.microsoft.com/office/powerpoint/2010/main" val="1149153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23</a:t>
            </a:fld>
            <a:endParaRPr lang="en-AU" dirty="0"/>
          </a:p>
        </p:txBody>
      </p:sp>
    </p:spTree>
    <p:extLst>
      <p:ext uri="{BB962C8B-B14F-4D97-AF65-F5344CB8AC3E}">
        <p14:creationId xmlns:p14="http://schemas.microsoft.com/office/powerpoint/2010/main" val="1659410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24</a:t>
            </a:fld>
            <a:endParaRPr lang="en-AU" dirty="0"/>
          </a:p>
        </p:txBody>
      </p:sp>
    </p:spTree>
    <p:extLst>
      <p:ext uri="{BB962C8B-B14F-4D97-AF65-F5344CB8AC3E}">
        <p14:creationId xmlns:p14="http://schemas.microsoft.com/office/powerpoint/2010/main" val="1314758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25</a:t>
            </a:fld>
            <a:endParaRPr lang="en-AU" dirty="0"/>
          </a:p>
        </p:txBody>
      </p:sp>
    </p:spTree>
    <p:extLst>
      <p:ext uri="{BB962C8B-B14F-4D97-AF65-F5344CB8AC3E}">
        <p14:creationId xmlns:p14="http://schemas.microsoft.com/office/powerpoint/2010/main" val="2373300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26</a:t>
            </a:fld>
            <a:endParaRPr lang="en-AU" dirty="0"/>
          </a:p>
        </p:txBody>
      </p:sp>
    </p:spTree>
    <p:extLst>
      <p:ext uri="{BB962C8B-B14F-4D97-AF65-F5344CB8AC3E}">
        <p14:creationId xmlns:p14="http://schemas.microsoft.com/office/powerpoint/2010/main" val="619942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27</a:t>
            </a:fld>
            <a:endParaRPr lang="en-AU" dirty="0"/>
          </a:p>
        </p:txBody>
      </p:sp>
    </p:spTree>
    <p:extLst>
      <p:ext uri="{BB962C8B-B14F-4D97-AF65-F5344CB8AC3E}">
        <p14:creationId xmlns:p14="http://schemas.microsoft.com/office/powerpoint/2010/main" val="4200142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28</a:t>
            </a:fld>
            <a:endParaRPr lang="en-AU" dirty="0"/>
          </a:p>
        </p:txBody>
      </p:sp>
    </p:spTree>
    <p:extLst>
      <p:ext uri="{BB962C8B-B14F-4D97-AF65-F5344CB8AC3E}">
        <p14:creationId xmlns:p14="http://schemas.microsoft.com/office/powerpoint/2010/main" val="1431628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29</a:t>
            </a:fld>
            <a:endParaRPr lang="en-AU" dirty="0"/>
          </a:p>
        </p:txBody>
      </p:sp>
    </p:spTree>
    <p:extLst>
      <p:ext uri="{BB962C8B-B14F-4D97-AF65-F5344CB8AC3E}">
        <p14:creationId xmlns:p14="http://schemas.microsoft.com/office/powerpoint/2010/main" val="2818477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How did you find doing the brainwork task?</a:t>
            </a:r>
            <a:endParaRPr lang="en-GB" sz="1200" dirty="0"/>
          </a:p>
          <a:p>
            <a:r>
              <a:rPr lang="en-AU" sz="1200" dirty="0"/>
              <a:t>Did it help you to ‘encode’ the information from the last session?</a:t>
            </a:r>
          </a:p>
          <a:p>
            <a:pPr lvl="1"/>
            <a:endParaRPr lang="en-GB" sz="1200" dirty="0"/>
          </a:p>
          <a:p>
            <a:r>
              <a:rPr lang="en-GB" sz="1200" dirty="0"/>
              <a:t>So, now you have two different types of memory strategies:</a:t>
            </a:r>
          </a:p>
          <a:p>
            <a:pPr marL="679559" lvl="1" indent="-226520">
              <a:buAutoNum type="arabicPeriod"/>
            </a:pPr>
            <a:r>
              <a:rPr lang="en-GB" sz="1200" dirty="0"/>
              <a:t>Writing things in a notebook. This is an </a:t>
            </a:r>
            <a:r>
              <a:rPr lang="en-GB" sz="1200" b="1" dirty="0"/>
              <a:t>external strategy</a:t>
            </a:r>
            <a:r>
              <a:rPr lang="en-GB" sz="1200" dirty="0"/>
              <a:t>, because the notebook is external to (outside of) you.</a:t>
            </a:r>
          </a:p>
          <a:p>
            <a:pPr marL="679559" lvl="1" indent="-226520">
              <a:buAutoNum type="arabicPeriod"/>
            </a:pPr>
            <a:r>
              <a:rPr lang="en-GB" sz="1200" dirty="0"/>
              <a:t>Expanding on information you want to remember. This is an </a:t>
            </a:r>
            <a:r>
              <a:rPr lang="en-GB" sz="1200" b="1" dirty="0"/>
              <a:t>internal strategy </a:t>
            </a:r>
            <a:r>
              <a:rPr lang="en-GB" sz="1200" dirty="0"/>
              <a:t>because it takes place inside your mind.</a:t>
            </a:r>
          </a:p>
          <a:p>
            <a:pPr lvl="1"/>
            <a:endParaRPr lang="en-GB" sz="1200" dirty="0"/>
          </a:p>
          <a:p>
            <a:r>
              <a:rPr lang="en-GB" sz="1200" dirty="0"/>
              <a:t>The memory strategies on page 6 of your workbook gives a list of other internal and external strategies that you might find helpful and that we encourage you to use</a:t>
            </a:r>
            <a:r>
              <a:rPr lang="en-GB" sz="1200" baseline="0" dirty="0"/>
              <a:t> [spend a few minutes discussing one or two of these strategies and encourage participants to review them in their own time].</a:t>
            </a:r>
            <a:endParaRPr lang="en-GB" sz="1200" dirty="0"/>
          </a:p>
          <a:p>
            <a:endParaRPr lang="en-AU" sz="1200" dirty="0"/>
          </a:p>
        </p:txBody>
      </p:sp>
      <p:sp>
        <p:nvSpPr>
          <p:cNvPr id="4" name="Slide Number Placeholder 3"/>
          <p:cNvSpPr>
            <a:spLocks noGrp="1"/>
          </p:cNvSpPr>
          <p:nvPr>
            <p:ph type="sldNum" sz="quarter" idx="10"/>
          </p:nvPr>
        </p:nvSpPr>
        <p:spPr/>
        <p:txBody>
          <a:bodyPr/>
          <a:lstStyle/>
          <a:p>
            <a:fld id="{0004903C-C9A2-41B1-9DE8-225613CBD0F1}" type="slidenum">
              <a:rPr lang="en-AU" smtClean="0"/>
              <a:t>3</a:t>
            </a:fld>
            <a:endParaRPr lang="en-AU" dirty="0"/>
          </a:p>
        </p:txBody>
      </p:sp>
    </p:spTree>
    <p:extLst>
      <p:ext uri="{BB962C8B-B14F-4D97-AF65-F5344CB8AC3E}">
        <p14:creationId xmlns:p14="http://schemas.microsoft.com/office/powerpoint/2010/main" val="295411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30</a:t>
            </a:fld>
            <a:endParaRPr lang="en-AU" dirty="0"/>
          </a:p>
        </p:txBody>
      </p:sp>
    </p:spTree>
    <p:extLst>
      <p:ext uri="{BB962C8B-B14F-4D97-AF65-F5344CB8AC3E}">
        <p14:creationId xmlns:p14="http://schemas.microsoft.com/office/powerpoint/2010/main" val="949809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31</a:t>
            </a:fld>
            <a:endParaRPr lang="en-AU" dirty="0"/>
          </a:p>
        </p:txBody>
      </p:sp>
    </p:spTree>
    <p:extLst>
      <p:ext uri="{BB962C8B-B14F-4D97-AF65-F5344CB8AC3E}">
        <p14:creationId xmlns:p14="http://schemas.microsoft.com/office/powerpoint/2010/main" val="3003112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32</a:t>
            </a:fld>
            <a:endParaRPr lang="en-AU" dirty="0"/>
          </a:p>
        </p:txBody>
      </p:sp>
    </p:spTree>
    <p:extLst>
      <p:ext uri="{BB962C8B-B14F-4D97-AF65-F5344CB8AC3E}">
        <p14:creationId xmlns:p14="http://schemas.microsoft.com/office/powerpoint/2010/main" val="3345696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33</a:t>
            </a:fld>
            <a:endParaRPr lang="en-AU" dirty="0"/>
          </a:p>
        </p:txBody>
      </p:sp>
    </p:spTree>
    <p:extLst>
      <p:ext uri="{BB962C8B-B14F-4D97-AF65-F5344CB8AC3E}">
        <p14:creationId xmlns:p14="http://schemas.microsoft.com/office/powerpoint/2010/main" val="2297920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34</a:t>
            </a:fld>
            <a:endParaRPr lang="en-AU" dirty="0"/>
          </a:p>
        </p:txBody>
      </p:sp>
    </p:spTree>
    <p:extLst>
      <p:ext uri="{BB962C8B-B14F-4D97-AF65-F5344CB8AC3E}">
        <p14:creationId xmlns:p14="http://schemas.microsoft.com/office/powerpoint/2010/main" val="2422352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35</a:t>
            </a:fld>
            <a:endParaRPr lang="en-AU" dirty="0"/>
          </a:p>
        </p:txBody>
      </p:sp>
    </p:spTree>
    <p:extLst>
      <p:ext uri="{BB962C8B-B14F-4D97-AF65-F5344CB8AC3E}">
        <p14:creationId xmlns:p14="http://schemas.microsoft.com/office/powerpoint/2010/main" val="81379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36</a:t>
            </a:fld>
            <a:endParaRPr lang="en-AU" dirty="0"/>
          </a:p>
        </p:txBody>
      </p:sp>
    </p:spTree>
    <p:extLst>
      <p:ext uri="{BB962C8B-B14F-4D97-AF65-F5344CB8AC3E}">
        <p14:creationId xmlns:p14="http://schemas.microsoft.com/office/powerpoint/2010/main" val="1186600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37</a:t>
            </a:fld>
            <a:endParaRPr lang="en-AU" dirty="0"/>
          </a:p>
        </p:txBody>
      </p:sp>
    </p:spTree>
    <p:extLst>
      <p:ext uri="{BB962C8B-B14F-4D97-AF65-F5344CB8AC3E}">
        <p14:creationId xmlns:p14="http://schemas.microsoft.com/office/powerpoint/2010/main" val="2820638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38</a:t>
            </a:fld>
            <a:endParaRPr lang="en-AU" dirty="0"/>
          </a:p>
        </p:txBody>
      </p:sp>
    </p:spTree>
    <p:extLst>
      <p:ext uri="{BB962C8B-B14F-4D97-AF65-F5344CB8AC3E}">
        <p14:creationId xmlns:p14="http://schemas.microsoft.com/office/powerpoint/2010/main" val="2849377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39</a:t>
            </a:fld>
            <a:endParaRPr lang="en-AU" dirty="0"/>
          </a:p>
        </p:txBody>
      </p:sp>
    </p:spTree>
    <p:extLst>
      <p:ext uri="{BB962C8B-B14F-4D97-AF65-F5344CB8AC3E}">
        <p14:creationId xmlns:p14="http://schemas.microsoft.com/office/powerpoint/2010/main" val="275325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Circle the number for how much of your brainwork you achieved on your Brainwork Prediction Form and calculate your 'Actual minus Predicted' score. </a:t>
            </a:r>
          </a:p>
          <a:p>
            <a:r>
              <a:rPr lang="en-AU" sz="1200" dirty="0"/>
              <a:t> </a:t>
            </a:r>
          </a:p>
          <a:p>
            <a:r>
              <a:rPr lang="en-AU" sz="1200" dirty="0"/>
              <a:t>Are you getting closer to zero?</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4</a:t>
            </a:fld>
            <a:endParaRPr lang="en-AU" dirty="0"/>
          </a:p>
        </p:txBody>
      </p:sp>
    </p:spTree>
    <p:extLst>
      <p:ext uri="{BB962C8B-B14F-4D97-AF65-F5344CB8AC3E}">
        <p14:creationId xmlns:p14="http://schemas.microsoft.com/office/powerpoint/2010/main" val="710290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40</a:t>
            </a:fld>
            <a:endParaRPr lang="en-AU" dirty="0"/>
          </a:p>
        </p:txBody>
      </p:sp>
    </p:spTree>
    <p:extLst>
      <p:ext uri="{BB962C8B-B14F-4D97-AF65-F5344CB8AC3E}">
        <p14:creationId xmlns:p14="http://schemas.microsoft.com/office/powerpoint/2010/main" val="733841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41</a:t>
            </a:fld>
            <a:endParaRPr lang="en-AU" dirty="0"/>
          </a:p>
        </p:txBody>
      </p:sp>
    </p:spTree>
    <p:extLst>
      <p:ext uri="{BB962C8B-B14F-4D97-AF65-F5344CB8AC3E}">
        <p14:creationId xmlns:p14="http://schemas.microsoft.com/office/powerpoint/2010/main" val="9290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42</a:t>
            </a:fld>
            <a:endParaRPr lang="en-AU" dirty="0"/>
          </a:p>
        </p:txBody>
      </p:sp>
    </p:spTree>
    <p:extLst>
      <p:ext uri="{BB962C8B-B14F-4D97-AF65-F5344CB8AC3E}">
        <p14:creationId xmlns:p14="http://schemas.microsoft.com/office/powerpoint/2010/main" val="3411989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43</a:t>
            </a:fld>
            <a:endParaRPr lang="en-AU" dirty="0"/>
          </a:p>
        </p:txBody>
      </p:sp>
    </p:spTree>
    <p:extLst>
      <p:ext uri="{BB962C8B-B14F-4D97-AF65-F5344CB8AC3E}">
        <p14:creationId xmlns:p14="http://schemas.microsoft.com/office/powerpoint/2010/main" val="1779702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44</a:t>
            </a:fld>
            <a:endParaRPr lang="en-AU" dirty="0"/>
          </a:p>
        </p:txBody>
      </p:sp>
    </p:spTree>
    <p:extLst>
      <p:ext uri="{BB962C8B-B14F-4D97-AF65-F5344CB8AC3E}">
        <p14:creationId xmlns:p14="http://schemas.microsoft.com/office/powerpoint/2010/main" val="1767214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45</a:t>
            </a:fld>
            <a:endParaRPr lang="en-AU" dirty="0"/>
          </a:p>
        </p:txBody>
      </p:sp>
    </p:spTree>
    <p:extLst>
      <p:ext uri="{BB962C8B-B14F-4D97-AF65-F5344CB8AC3E}">
        <p14:creationId xmlns:p14="http://schemas.microsoft.com/office/powerpoint/2010/main" val="3487724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46</a:t>
            </a:fld>
            <a:endParaRPr lang="en-AU" dirty="0"/>
          </a:p>
        </p:txBody>
      </p:sp>
    </p:spTree>
    <p:extLst>
      <p:ext uri="{BB962C8B-B14F-4D97-AF65-F5344CB8AC3E}">
        <p14:creationId xmlns:p14="http://schemas.microsoft.com/office/powerpoint/2010/main" val="3915563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47</a:t>
            </a:fld>
            <a:endParaRPr lang="en-AU" dirty="0"/>
          </a:p>
        </p:txBody>
      </p:sp>
    </p:spTree>
    <p:extLst>
      <p:ext uri="{BB962C8B-B14F-4D97-AF65-F5344CB8AC3E}">
        <p14:creationId xmlns:p14="http://schemas.microsoft.com/office/powerpoint/2010/main" val="18903502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48</a:t>
            </a:fld>
            <a:endParaRPr lang="en-AU" dirty="0"/>
          </a:p>
        </p:txBody>
      </p:sp>
    </p:spTree>
    <p:extLst>
      <p:ext uri="{BB962C8B-B14F-4D97-AF65-F5344CB8AC3E}">
        <p14:creationId xmlns:p14="http://schemas.microsoft.com/office/powerpoint/2010/main" val="2813002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49</a:t>
            </a:fld>
            <a:endParaRPr lang="en-AU" dirty="0"/>
          </a:p>
        </p:txBody>
      </p:sp>
    </p:spTree>
    <p:extLst>
      <p:ext uri="{BB962C8B-B14F-4D97-AF65-F5344CB8AC3E}">
        <p14:creationId xmlns:p14="http://schemas.microsoft.com/office/powerpoint/2010/main" val="295317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[Click to animate slide.]</a:t>
            </a:r>
          </a:p>
          <a:p>
            <a:r>
              <a:rPr lang="en-AU" sz="1200" dirty="0"/>
              <a:t> </a:t>
            </a:r>
          </a:p>
          <a:p>
            <a:r>
              <a:rPr lang="en-AU" sz="1200" dirty="0"/>
              <a:t>What does ‘pay attention’ mean and why do we ‘pay’ for it?</a:t>
            </a:r>
          </a:p>
          <a:p>
            <a:r>
              <a:rPr lang="en-AU" sz="1200" dirty="0"/>
              <a:t> </a:t>
            </a:r>
          </a:p>
          <a:p>
            <a:r>
              <a:rPr lang="en-AU" sz="1200" dirty="0"/>
              <a:t>[Answer: because, like money, it is a limited resource, and if we spend it all in one place, we don’t have enough to spend in other places.]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5</a:t>
            </a:fld>
            <a:endParaRPr lang="en-AU" dirty="0"/>
          </a:p>
        </p:txBody>
      </p:sp>
    </p:spTree>
    <p:extLst>
      <p:ext uri="{BB962C8B-B14F-4D97-AF65-F5344CB8AC3E}">
        <p14:creationId xmlns:p14="http://schemas.microsoft.com/office/powerpoint/2010/main" val="39404717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50</a:t>
            </a:fld>
            <a:endParaRPr lang="en-AU" dirty="0"/>
          </a:p>
        </p:txBody>
      </p:sp>
    </p:spTree>
    <p:extLst>
      <p:ext uri="{BB962C8B-B14F-4D97-AF65-F5344CB8AC3E}">
        <p14:creationId xmlns:p14="http://schemas.microsoft.com/office/powerpoint/2010/main" val="14035568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51</a:t>
            </a:fld>
            <a:endParaRPr lang="en-AU" dirty="0"/>
          </a:p>
        </p:txBody>
      </p:sp>
    </p:spTree>
    <p:extLst>
      <p:ext uri="{BB962C8B-B14F-4D97-AF65-F5344CB8AC3E}">
        <p14:creationId xmlns:p14="http://schemas.microsoft.com/office/powerpoint/2010/main" val="40161171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52</a:t>
            </a:fld>
            <a:endParaRPr lang="en-AU" dirty="0"/>
          </a:p>
        </p:txBody>
      </p:sp>
    </p:spTree>
    <p:extLst>
      <p:ext uri="{BB962C8B-B14F-4D97-AF65-F5344CB8AC3E}">
        <p14:creationId xmlns:p14="http://schemas.microsoft.com/office/powerpoint/2010/main" val="31040462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53</a:t>
            </a:fld>
            <a:endParaRPr lang="en-AU" dirty="0"/>
          </a:p>
        </p:txBody>
      </p:sp>
    </p:spTree>
    <p:extLst>
      <p:ext uri="{BB962C8B-B14F-4D97-AF65-F5344CB8AC3E}">
        <p14:creationId xmlns:p14="http://schemas.microsoft.com/office/powerpoint/2010/main" val="40229145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54</a:t>
            </a:fld>
            <a:endParaRPr lang="en-AU" dirty="0"/>
          </a:p>
        </p:txBody>
      </p:sp>
    </p:spTree>
    <p:extLst>
      <p:ext uri="{BB962C8B-B14F-4D97-AF65-F5344CB8AC3E}">
        <p14:creationId xmlns:p14="http://schemas.microsoft.com/office/powerpoint/2010/main" val="37346030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55</a:t>
            </a:fld>
            <a:endParaRPr lang="en-AU" dirty="0"/>
          </a:p>
        </p:txBody>
      </p:sp>
    </p:spTree>
    <p:extLst>
      <p:ext uri="{BB962C8B-B14F-4D97-AF65-F5344CB8AC3E}">
        <p14:creationId xmlns:p14="http://schemas.microsoft.com/office/powerpoint/2010/main" val="12534301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56</a:t>
            </a:fld>
            <a:endParaRPr lang="en-AU" dirty="0"/>
          </a:p>
        </p:txBody>
      </p:sp>
    </p:spTree>
    <p:extLst>
      <p:ext uri="{BB962C8B-B14F-4D97-AF65-F5344CB8AC3E}">
        <p14:creationId xmlns:p14="http://schemas.microsoft.com/office/powerpoint/2010/main" val="11292876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57</a:t>
            </a:fld>
            <a:endParaRPr lang="en-AU" dirty="0"/>
          </a:p>
        </p:txBody>
      </p:sp>
    </p:spTree>
    <p:extLst>
      <p:ext uri="{BB962C8B-B14F-4D97-AF65-F5344CB8AC3E}">
        <p14:creationId xmlns:p14="http://schemas.microsoft.com/office/powerpoint/2010/main" val="2275500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58</a:t>
            </a:fld>
            <a:endParaRPr lang="en-AU" dirty="0"/>
          </a:p>
        </p:txBody>
      </p:sp>
    </p:spTree>
    <p:extLst>
      <p:ext uri="{BB962C8B-B14F-4D97-AF65-F5344CB8AC3E}">
        <p14:creationId xmlns:p14="http://schemas.microsoft.com/office/powerpoint/2010/main" val="28920708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59</a:t>
            </a:fld>
            <a:endParaRPr lang="en-AU" dirty="0"/>
          </a:p>
        </p:txBody>
      </p:sp>
    </p:spTree>
    <p:extLst>
      <p:ext uri="{BB962C8B-B14F-4D97-AF65-F5344CB8AC3E}">
        <p14:creationId xmlns:p14="http://schemas.microsoft.com/office/powerpoint/2010/main" val="268081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[Emphasise that this session will use practical examples using games (like session 2)]</a:t>
            </a:r>
          </a:p>
          <a:p>
            <a:endParaRPr lang="en-AU" sz="1200" dirty="0"/>
          </a:p>
          <a:p>
            <a:r>
              <a:rPr lang="en-AU" sz="1200" dirty="0"/>
              <a:t>[Read instructions on slide.]</a:t>
            </a:r>
          </a:p>
          <a:p>
            <a:endParaRPr lang="en-AU" sz="1200" dirty="0"/>
          </a:p>
          <a:p>
            <a:r>
              <a:rPr lang="en-AU" sz="1200" dirty="0"/>
              <a:t>[The next 60 slides will change at the rate of one per second. </a:t>
            </a:r>
            <a:r>
              <a:rPr lang="en-AU" sz="1200" b="1" dirty="0"/>
              <a:t>POINT</a:t>
            </a:r>
            <a:r>
              <a:rPr lang="en-AU" sz="1200" dirty="0"/>
              <a:t> to top right hand corner of the grid to help participants know where to look.]</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6</a:t>
            </a:fld>
            <a:endParaRPr lang="en-AU" dirty="0"/>
          </a:p>
        </p:txBody>
      </p:sp>
    </p:spTree>
    <p:extLst>
      <p:ext uri="{BB962C8B-B14F-4D97-AF65-F5344CB8AC3E}">
        <p14:creationId xmlns:p14="http://schemas.microsoft.com/office/powerpoint/2010/main" val="31478870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60</a:t>
            </a:fld>
            <a:endParaRPr lang="en-AU" dirty="0"/>
          </a:p>
        </p:txBody>
      </p:sp>
    </p:spTree>
    <p:extLst>
      <p:ext uri="{BB962C8B-B14F-4D97-AF65-F5344CB8AC3E}">
        <p14:creationId xmlns:p14="http://schemas.microsoft.com/office/powerpoint/2010/main" val="259699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61</a:t>
            </a:fld>
            <a:endParaRPr lang="en-AU" dirty="0"/>
          </a:p>
        </p:txBody>
      </p:sp>
    </p:spTree>
    <p:extLst>
      <p:ext uri="{BB962C8B-B14F-4D97-AF65-F5344CB8AC3E}">
        <p14:creationId xmlns:p14="http://schemas.microsoft.com/office/powerpoint/2010/main" val="15851414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62</a:t>
            </a:fld>
            <a:endParaRPr lang="en-AU" dirty="0"/>
          </a:p>
        </p:txBody>
      </p:sp>
    </p:spTree>
    <p:extLst>
      <p:ext uri="{BB962C8B-B14F-4D97-AF65-F5344CB8AC3E}">
        <p14:creationId xmlns:p14="http://schemas.microsoft.com/office/powerpoint/2010/main" val="14895809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63</a:t>
            </a:fld>
            <a:endParaRPr lang="en-AU" dirty="0"/>
          </a:p>
        </p:txBody>
      </p:sp>
    </p:spTree>
    <p:extLst>
      <p:ext uri="{BB962C8B-B14F-4D97-AF65-F5344CB8AC3E}">
        <p14:creationId xmlns:p14="http://schemas.microsoft.com/office/powerpoint/2010/main" val="41588667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64</a:t>
            </a:fld>
            <a:endParaRPr lang="en-AU" dirty="0"/>
          </a:p>
        </p:txBody>
      </p:sp>
    </p:spTree>
    <p:extLst>
      <p:ext uri="{BB962C8B-B14F-4D97-AF65-F5344CB8AC3E}">
        <p14:creationId xmlns:p14="http://schemas.microsoft.com/office/powerpoint/2010/main" val="14971689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65</a:t>
            </a:fld>
            <a:endParaRPr lang="en-AU" dirty="0"/>
          </a:p>
        </p:txBody>
      </p:sp>
    </p:spTree>
    <p:extLst>
      <p:ext uri="{BB962C8B-B14F-4D97-AF65-F5344CB8AC3E}">
        <p14:creationId xmlns:p14="http://schemas.microsoft.com/office/powerpoint/2010/main" val="23989573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66</a:t>
            </a:fld>
            <a:endParaRPr lang="en-AU" dirty="0"/>
          </a:p>
        </p:txBody>
      </p:sp>
    </p:spTree>
    <p:extLst>
      <p:ext uri="{BB962C8B-B14F-4D97-AF65-F5344CB8AC3E}">
        <p14:creationId xmlns:p14="http://schemas.microsoft.com/office/powerpoint/2010/main" val="35406934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How many did you count?</a:t>
            </a:r>
          </a:p>
          <a:p>
            <a:endParaRPr lang="en-AU" sz="1200" dirty="0"/>
          </a:p>
          <a:p>
            <a:r>
              <a:rPr lang="en-AU" sz="1200" dirty="0"/>
              <a:t>[click to animate]</a:t>
            </a:r>
          </a:p>
          <a:p>
            <a:endParaRPr lang="en-AU" sz="1200" dirty="0"/>
          </a:p>
          <a:p>
            <a:r>
              <a:rPr lang="en-US" sz="1200" dirty="0"/>
              <a:t>There were </a:t>
            </a:r>
            <a:r>
              <a:rPr lang="en-US" sz="1200" b="1" dirty="0"/>
              <a:t>17 black squares </a:t>
            </a:r>
            <a:r>
              <a:rPr lang="en-US" sz="1200" dirty="0"/>
              <a:t>in the top right corner.</a:t>
            </a:r>
          </a:p>
          <a:p>
            <a:endParaRPr lang="en-US" sz="1200" dirty="0"/>
          </a:p>
          <a:p>
            <a:r>
              <a:rPr lang="en-US" sz="1200" dirty="0"/>
              <a:t>How did you make sure that you focused where you needed to?</a:t>
            </a:r>
          </a:p>
          <a:p>
            <a:endParaRPr lang="en-US" sz="1200" dirty="0"/>
          </a:p>
          <a:p>
            <a:r>
              <a:rPr lang="en-US" sz="1200" dirty="0"/>
              <a:t>[click to animate]</a:t>
            </a:r>
          </a:p>
          <a:p>
            <a:endParaRPr lang="en-US" sz="1200" dirty="0"/>
          </a:p>
          <a:p>
            <a:r>
              <a:rPr lang="en-US" sz="1200" dirty="0"/>
              <a:t>Let’s do it again but this time count each time you see a </a:t>
            </a:r>
            <a:r>
              <a:rPr lang="en-US" sz="1200" b="1" dirty="0"/>
              <a:t>red square in the bottom right corner (Point to bottom right corner of grid)</a:t>
            </a:r>
          </a:p>
          <a:p>
            <a:endParaRPr lang="en-US" sz="1200" b="1" dirty="0"/>
          </a:p>
          <a:p>
            <a:r>
              <a:rPr lang="en-US" sz="1200" dirty="0"/>
              <a:t>To help you, I will say ‘</a:t>
            </a:r>
            <a:r>
              <a:rPr lang="en-US" sz="1200" b="1" dirty="0"/>
              <a:t>focus</a:t>
            </a:r>
            <a:r>
              <a:rPr lang="en-US" sz="1200" dirty="0"/>
              <a:t>’ out loud every few slides. When I say ‘</a:t>
            </a:r>
            <a:r>
              <a:rPr lang="en-US" sz="1200" b="1" dirty="0"/>
              <a:t>focus</a:t>
            </a:r>
            <a:r>
              <a:rPr lang="en-US" sz="1200" dirty="0"/>
              <a:t>’, that’s what I’d like you to do to make sure you don’t miss any red squares</a:t>
            </a:r>
          </a:p>
          <a:p>
            <a:endParaRPr lang="en-AU" sz="1200" dirty="0"/>
          </a:p>
          <a:p>
            <a:r>
              <a:rPr lang="en-AU" sz="1200" dirty="0"/>
              <a:t>[The next 60 slides will change at the rate of  one per second.]</a:t>
            </a:r>
          </a:p>
          <a:p>
            <a:endParaRPr lang="en-AU" sz="1200" dirty="0"/>
          </a:p>
          <a:p>
            <a:r>
              <a:rPr lang="en-AU" sz="1200" dirty="0"/>
              <a:t>[Say the word ‘focus’ when it appears on the slide.]</a:t>
            </a:r>
          </a:p>
          <a:p>
            <a:endParaRPr lang="en-AU" sz="1200" dirty="0"/>
          </a:p>
        </p:txBody>
      </p:sp>
      <p:sp>
        <p:nvSpPr>
          <p:cNvPr id="4" name="Slide Number Placeholder 3"/>
          <p:cNvSpPr>
            <a:spLocks noGrp="1"/>
          </p:cNvSpPr>
          <p:nvPr>
            <p:ph type="sldNum" sz="quarter" idx="10"/>
          </p:nvPr>
        </p:nvSpPr>
        <p:spPr/>
        <p:txBody>
          <a:bodyPr/>
          <a:lstStyle/>
          <a:p>
            <a:fld id="{0004903C-C9A2-41B1-9DE8-225613CBD0F1}" type="slidenum">
              <a:rPr lang="en-AU" smtClean="0"/>
              <a:t>67</a:t>
            </a:fld>
            <a:endParaRPr lang="en-AU" dirty="0"/>
          </a:p>
        </p:txBody>
      </p:sp>
    </p:spTree>
    <p:extLst>
      <p:ext uri="{BB962C8B-B14F-4D97-AF65-F5344CB8AC3E}">
        <p14:creationId xmlns:p14="http://schemas.microsoft.com/office/powerpoint/2010/main" val="16158952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68</a:t>
            </a:fld>
            <a:endParaRPr lang="en-AU" dirty="0"/>
          </a:p>
        </p:txBody>
      </p:sp>
    </p:spTree>
    <p:extLst>
      <p:ext uri="{BB962C8B-B14F-4D97-AF65-F5344CB8AC3E}">
        <p14:creationId xmlns:p14="http://schemas.microsoft.com/office/powerpoint/2010/main" val="14183057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[Say “Focus]</a:t>
            </a:r>
          </a:p>
        </p:txBody>
      </p:sp>
      <p:sp>
        <p:nvSpPr>
          <p:cNvPr id="4" name="Slide Number Placeholder 3"/>
          <p:cNvSpPr>
            <a:spLocks noGrp="1"/>
          </p:cNvSpPr>
          <p:nvPr>
            <p:ph type="sldNum" sz="quarter" idx="10"/>
          </p:nvPr>
        </p:nvSpPr>
        <p:spPr/>
        <p:txBody>
          <a:bodyPr/>
          <a:lstStyle/>
          <a:p>
            <a:fld id="{0004903C-C9A2-41B1-9DE8-225613CBD0F1}" type="slidenum">
              <a:rPr lang="en-AU" smtClean="0"/>
              <a:t>69</a:t>
            </a:fld>
            <a:endParaRPr lang="en-AU" dirty="0"/>
          </a:p>
        </p:txBody>
      </p:sp>
    </p:spTree>
    <p:extLst>
      <p:ext uri="{BB962C8B-B14F-4D97-AF65-F5344CB8AC3E}">
        <p14:creationId xmlns:p14="http://schemas.microsoft.com/office/powerpoint/2010/main" val="3061717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7</a:t>
            </a:fld>
            <a:endParaRPr lang="en-AU" dirty="0"/>
          </a:p>
        </p:txBody>
      </p:sp>
    </p:spTree>
    <p:extLst>
      <p:ext uri="{BB962C8B-B14F-4D97-AF65-F5344CB8AC3E}">
        <p14:creationId xmlns:p14="http://schemas.microsoft.com/office/powerpoint/2010/main" val="5069249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70</a:t>
            </a:fld>
            <a:endParaRPr lang="en-AU" dirty="0"/>
          </a:p>
        </p:txBody>
      </p:sp>
    </p:spTree>
    <p:extLst>
      <p:ext uri="{BB962C8B-B14F-4D97-AF65-F5344CB8AC3E}">
        <p14:creationId xmlns:p14="http://schemas.microsoft.com/office/powerpoint/2010/main" val="13589713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71</a:t>
            </a:fld>
            <a:endParaRPr lang="en-AU" dirty="0"/>
          </a:p>
        </p:txBody>
      </p:sp>
    </p:spTree>
    <p:extLst>
      <p:ext uri="{BB962C8B-B14F-4D97-AF65-F5344CB8AC3E}">
        <p14:creationId xmlns:p14="http://schemas.microsoft.com/office/powerpoint/2010/main" val="24730379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72</a:t>
            </a:fld>
            <a:endParaRPr lang="en-AU" dirty="0"/>
          </a:p>
        </p:txBody>
      </p:sp>
    </p:spTree>
    <p:extLst>
      <p:ext uri="{BB962C8B-B14F-4D97-AF65-F5344CB8AC3E}">
        <p14:creationId xmlns:p14="http://schemas.microsoft.com/office/powerpoint/2010/main" val="24373249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08076">
              <a:defRPr/>
            </a:pPr>
            <a:r>
              <a:rPr lang="en-AU" dirty="0"/>
              <a:t>[Say “Focus]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73</a:t>
            </a:fld>
            <a:endParaRPr lang="en-AU" dirty="0"/>
          </a:p>
        </p:txBody>
      </p:sp>
    </p:spTree>
    <p:extLst>
      <p:ext uri="{BB962C8B-B14F-4D97-AF65-F5344CB8AC3E}">
        <p14:creationId xmlns:p14="http://schemas.microsoft.com/office/powerpoint/2010/main" val="13362399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74</a:t>
            </a:fld>
            <a:endParaRPr lang="en-AU" dirty="0"/>
          </a:p>
        </p:txBody>
      </p:sp>
    </p:spTree>
    <p:extLst>
      <p:ext uri="{BB962C8B-B14F-4D97-AF65-F5344CB8AC3E}">
        <p14:creationId xmlns:p14="http://schemas.microsoft.com/office/powerpoint/2010/main" val="15369505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75</a:t>
            </a:fld>
            <a:endParaRPr lang="en-AU" dirty="0"/>
          </a:p>
        </p:txBody>
      </p:sp>
    </p:spTree>
    <p:extLst>
      <p:ext uri="{BB962C8B-B14F-4D97-AF65-F5344CB8AC3E}">
        <p14:creationId xmlns:p14="http://schemas.microsoft.com/office/powerpoint/2010/main" val="38667689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76</a:t>
            </a:fld>
            <a:endParaRPr lang="en-AU" dirty="0"/>
          </a:p>
        </p:txBody>
      </p:sp>
    </p:spTree>
    <p:extLst>
      <p:ext uri="{BB962C8B-B14F-4D97-AF65-F5344CB8AC3E}">
        <p14:creationId xmlns:p14="http://schemas.microsoft.com/office/powerpoint/2010/main" val="25382456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77</a:t>
            </a:fld>
            <a:endParaRPr lang="en-AU" dirty="0"/>
          </a:p>
        </p:txBody>
      </p:sp>
    </p:spTree>
    <p:extLst>
      <p:ext uri="{BB962C8B-B14F-4D97-AF65-F5344CB8AC3E}">
        <p14:creationId xmlns:p14="http://schemas.microsoft.com/office/powerpoint/2010/main" val="7494291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08076">
              <a:defRPr/>
            </a:pPr>
            <a:r>
              <a:rPr lang="en-AU" dirty="0"/>
              <a:t>[Say “Focus]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78</a:t>
            </a:fld>
            <a:endParaRPr lang="en-AU" dirty="0"/>
          </a:p>
        </p:txBody>
      </p:sp>
    </p:spTree>
    <p:extLst>
      <p:ext uri="{BB962C8B-B14F-4D97-AF65-F5344CB8AC3E}">
        <p14:creationId xmlns:p14="http://schemas.microsoft.com/office/powerpoint/2010/main" val="21263652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79</a:t>
            </a:fld>
            <a:endParaRPr lang="en-AU" dirty="0"/>
          </a:p>
        </p:txBody>
      </p:sp>
    </p:spTree>
    <p:extLst>
      <p:ext uri="{BB962C8B-B14F-4D97-AF65-F5344CB8AC3E}">
        <p14:creationId xmlns:p14="http://schemas.microsoft.com/office/powerpoint/2010/main" val="1465383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8</a:t>
            </a:fld>
            <a:endParaRPr lang="en-AU" dirty="0"/>
          </a:p>
        </p:txBody>
      </p:sp>
    </p:spTree>
    <p:extLst>
      <p:ext uri="{BB962C8B-B14F-4D97-AF65-F5344CB8AC3E}">
        <p14:creationId xmlns:p14="http://schemas.microsoft.com/office/powerpoint/2010/main" val="31690707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80</a:t>
            </a:fld>
            <a:endParaRPr lang="en-AU" dirty="0"/>
          </a:p>
        </p:txBody>
      </p:sp>
    </p:spTree>
    <p:extLst>
      <p:ext uri="{BB962C8B-B14F-4D97-AF65-F5344CB8AC3E}">
        <p14:creationId xmlns:p14="http://schemas.microsoft.com/office/powerpoint/2010/main" val="34859846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81</a:t>
            </a:fld>
            <a:endParaRPr lang="en-AU" dirty="0"/>
          </a:p>
        </p:txBody>
      </p:sp>
    </p:spTree>
    <p:extLst>
      <p:ext uri="{BB962C8B-B14F-4D97-AF65-F5344CB8AC3E}">
        <p14:creationId xmlns:p14="http://schemas.microsoft.com/office/powerpoint/2010/main" val="40812683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08076">
              <a:defRPr/>
            </a:pPr>
            <a:r>
              <a:rPr lang="en-AU" dirty="0"/>
              <a:t>[Say “Focus]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82</a:t>
            </a:fld>
            <a:endParaRPr lang="en-AU" dirty="0"/>
          </a:p>
        </p:txBody>
      </p:sp>
    </p:spTree>
    <p:extLst>
      <p:ext uri="{BB962C8B-B14F-4D97-AF65-F5344CB8AC3E}">
        <p14:creationId xmlns:p14="http://schemas.microsoft.com/office/powerpoint/2010/main" val="17977766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83</a:t>
            </a:fld>
            <a:endParaRPr lang="en-AU" dirty="0"/>
          </a:p>
        </p:txBody>
      </p:sp>
    </p:spTree>
    <p:extLst>
      <p:ext uri="{BB962C8B-B14F-4D97-AF65-F5344CB8AC3E}">
        <p14:creationId xmlns:p14="http://schemas.microsoft.com/office/powerpoint/2010/main" val="7688286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84</a:t>
            </a:fld>
            <a:endParaRPr lang="en-AU" dirty="0"/>
          </a:p>
        </p:txBody>
      </p:sp>
    </p:spTree>
    <p:extLst>
      <p:ext uri="{BB962C8B-B14F-4D97-AF65-F5344CB8AC3E}">
        <p14:creationId xmlns:p14="http://schemas.microsoft.com/office/powerpoint/2010/main" val="13363944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85</a:t>
            </a:fld>
            <a:endParaRPr lang="en-AU" dirty="0"/>
          </a:p>
        </p:txBody>
      </p:sp>
    </p:spTree>
    <p:extLst>
      <p:ext uri="{BB962C8B-B14F-4D97-AF65-F5344CB8AC3E}">
        <p14:creationId xmlns:p14="http://schemas.microsoft.com/office/powerpoint/2010/main" val="1825562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86</a:t>
            </a:fld>
            <a:endParaRPr lang="en-AU" dirty="0"/>
          </a:p>
        </p:txBody>
      </p:sp>
    </p:spTree>
    <p:extLst>
      <p:ext uri="{BB962C8B-B14F-4D97-AF65-F5344CB8AC3E}">
        <p14:creationId xmlns:p14="http://schemas.microsoft.com/office/powerpoint/2010/main" val="8383976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08076">
              <a:defRPr/>
            </a:pPr>
            <a:r>
              <a:rPr lang="en-AU" dirty="0"/>
              <a:t>[Say “Focus]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87</a:t>
            </a:fld>
            <a:endParaRPr lang="en-AU" dirty="0"/>
          </a:p>
        </p:txBody>
      </p:sp>
    </p:spTree>
    <p:extLst>
      <p:ext uri="{BB962C8B-B14F-4D97-AF65-F5344CB8AC3E}">
        <p14:creationId xmlns:p14="http://schemas.microsoft.com/office/powerpoint/2010/main" val="13147196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88</a:t>
            </a:fld>
            <a:endParaRPr lang="en-AU" dirty="0"/>
          </a:p>
        </p:txBody>
      </p:sp>
    </p:spTree>
    <p:extLst>
      <p:ext uri="{BB962C8B-B14F-4D97-AF65-F5344CB8AC3E}">
        <p14:creationId xmlns:p14="http://schemas.microsoft.com/office/powerpoint/2010/main" val="1026787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89</a:t>
            </a:fld>
            <a:endParaRPr lang="en-AU" dirty="0"/>
          </a:p>
        </p:txBody>
      </p:sp>
    </p:spTree>
    <p:extLst>
      <p:ext uri="{BB962C8B-B14F-4D97-AF65-F5344CB8AC3E}">
        <p14:creationId xmlns:p14="http://schemas.microsoft.com/office/powerpoint/2010/main" val="433443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9</a:t>
            </a:fld>
            <a:endParaRPr lang="en-AU" dirty="0"/>
          </a:p>
        </p:txBody>
      </p:sp>
    </p:spTree>
    <p:extLst>
      <p:ext uri="{BB962C8B-B14F-4D97-AF65-F5344CB8AC3E}">
        <p14:creationId xmlns:p14="http://schemas.microsoft.com/office/powerpoint/2010/main" val="16790005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90</a:t>
            </a:fld>
            <a:endParaRPr lang="en-AU" dirty="0"/>
          </a:p>
        </p:txBody>
      </p:sp>
    </p:spTree>
    <p:extLst>
      <p:ext uri="{BB962C8B-B14F-4D97-AF65-F5344CB8AC3E}">
        <p14:creationId xmlns:p14="http://schemas.microsoft.com/office/powerpoint/2010/main" val="120170511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91</a:t>
            </a:fld>
            <a:endParaRPr lang="en-AU" dirty="0"/>
          </a:p>
        </p:txBody>
      </p:sp>
    </p:spTree>
    <p:extLst>
      <p:ext uri="{BB962C8B-B14F-4D97-AF65-F5344CB8AC3E}">
        <p14:creationId xmlns:p14="http://schemas.microsoft.com/office/powerpoint/2010/main" val="6920807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92</a:t>
            </a:fld>
            <a:endParaRPr lang="en-AU" dirty="0"/>
          </a:p>
        </p:txBody>
      </p:sp>
    </p:spTree>
    <p:extLst>
      <p:ext uri="{BB962C8B-B14F-4D97-AF65-F5344CB8AC3E}">
        <p14:creationId xmlns:p14="http://schemas.microsoft.com/office/powerpoint/2010/main" val="18148725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08076">
              <a:defRPr/>
            </a:pPr>
            <a:r>
              <a:rPr lang="en-AU" dirty="0"/>
              <a:t>[Say “Focus]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93</a:t>
            </a:fld>
            <a:endParaRPr lang="en-AU" dirty="0"/>
          </a:p>
        </p:txBody>
      </p:sp>
    </p:spTree>
    <p:extLst>
      <p:ext uri="{BB962C8B-B14F-4D97-AF65-F5344CB8AC3E}">
        <p14:creationId xmlns:p14="http://schemas.microsoft.com/office/powerpoint/2010/main" val="12308403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94</a:t>
            </a:fld>
            <a:endParaRPr lang="en-AU" dirty="0"/>
          </a:p>
        </p:txBody>
      </p:sp>
    </p:spTree>
    <p:extLst>
      <p:ext uri="{BB962C8B-B14F-4D97-AF65-F5344CB8AC3E}">
        <p14:creationId xmlns:p14="http://schemas.microsoft.com/office/powerpoint/2010/main" val="8227289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95</a:t>
            </a:fld>
            <a:endParaRPr lang="en-AU" dirty="0"/>
          </a:p>
        </p:txBody>
      </p:sp>
    </p:spTree>
    <p:extLst>
      <p:ext uri="{BB962C8B-B14F-4D97-AF65-F5344CB8AC3E}">
        <p14:creationId xmlns:p14="http://schemas.microsoft.com/office/powerpoint/2010/main" val="10233385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96</a:t>
            </a:fld>
            <a:endParaRPr lang="en-AU" dirty="0"/>
          </a:p>
        </p:txBody>
      </p:sp>
    </p:spTree>
    <p:extLst>
      <p:ext uri="{BB962C8B-B14F-4D97-AF65-F5344CB8AC3E}">
        <p14:creationId xmlns:p14="http://schemas.microsoft.com/office/powerpoint/2010/main" val="31276473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08076">
              <a:defRPr/>
            </a:pPr>
            <a:r>
              <a:rPr lang="en-AU" dirty="0"/>
              <a:t>[Say “Focus]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97</a:t>
            </a:fld>
            <a:endParaRPr lang="en-AU" dirty="0"/>
          </a:p>
        </p:txBody>
      </p:sp>
    </p:spTree>
    <p:extLst>
      <p:ext uri="{BB962C8B-B14F-4D97-AF65-F5344CB8AC3E}">
        <p14:creationId xmlns:p14="http://schemas.microsoft.com/office/powerpoint/2010/main" val="39900327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98</a:t>
            </a:fld>
            <a:endParaRPr lang="en-AU" dirty="0"/>
          </a:p>
        </p:txBody>
      </p:sp>
    </p:spTree>
    <p:extLst>
      <p:ext uri="{BB962C8B-B14F-4D97-AF65-F5344CB8AC3E}">
        <p14:creationId xmlns:p14="http://schemas.microsoft.com/office/powerpoint/2010/main" val="8278336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99</a:t>
            </a:fld>
            <a:endParaRPr lang="en-AU" dirty="0"/>
          </a:p>
        </p:txBody>
      </p:sp>
    </p:spTree>
    <p:extLst>
      <p:ext uri="{BB962C8B-B14F-4D97-AF65-F5344CB8AC3E}">
        <p14:creationId xmlns:p14="http://schemas.microsoft.com/office/powerpoint/2010/main" val="223713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Slide Number Placeholder 5"/>
          <p:cNvSpPr>
            <a:spLocks noGrp="1"/>
          </p:cNvSpPr>
          <p:nvPr>
            <p:ph type="sldNum" sz="quarter" idx="4"/>
          </p:nvPr>
        </p:nvSpPr>
        <p:spPr>
          <a:xfrm>
            <a:off x="9696400" y="640762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335175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484904"/>
          </a:xfrm>
          <a:prstGeom prst="rect">
            <a:avLst/>
          </a:prstGeom>
        </p:spPr>
        <p:txBody>
          <a:bodyPr>
            <a:normAutofit/>
          </a:bodyPr>
          <a:lstStyle>
            <a:lvl1pPr algn="l">
              <a:defRPr sz="2000" b="1">
                <a:solidFill>
                  <a:schemeClr val="bg1"/>
                </a:solidFill>
                <a:latin typeface="Arial" panose="020B0604020202020204" pitchFamily="34" charset="0"/>
                <a:cs typeface="Arial" panose="020B0604020202020204" pitchFamily="34" charset="0"/>
              </a:defRPr>
            </a:lvl1pPr>
          </a:lstStyle>
          <a:p>
            <a:r>
              <a:rPr lang="en-AU" dirty="0"/>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488B9D7-7E59-E44C-AB7D-9728E3802D6A}" type="datetime1">
              <a:rPr lang="en-AU" smtClean="0"/>
              <a:t>23/05/2023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696400" y="6358463"/>
            <a:ext cx="1828800" cy="180000"/>
          </a:xfrm>
          <a:prstGeom prst="rect">
            <a:avLst/>
          </a:prstGeom>
        </p:spPr>
        <p:txBody>
          <a:bodyPr/>
          <a:lstStyle/>
          <a:p>
            <a:fld id="{EAFF9662-E427-214F-A0F2-1EADCCA1E85B}" type="slidenum">
              <a:rPr lang="en-US" smtClean="0"/>
              <a:t>‹#›</a:t>
            </a:fld>
            <a:endParaRPr lang="en-US" dirty="0"/>
          </a:p>
        </p:txBody>
      </p:sp>
    </p:spTree>
    <p:extLst>
      <p:ext uri="{BB962C8B-B14F-4D97-AF65-F5344CB8AC3E}">
        <p14:creationId xmlns:p14="http://schemas.microsoft.com/office/powerpoint/2010/main" val="224318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_Banner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2400" b="0" spc="0" baseline="0">
                <a:latin typeface="Arial" panose="020B0604020202020204" pitchFamily="34" charset="0"/>
              </a:defRPr>
            </a:lvl1pPr>
            <a:lvl2pPr>
              <a:defRPr sz="2400" spc="0" baseline="0">
                <a:latin typeface="Arial" panose="020B0604020202020204" pitchFamily="34" charset="0"/>
              </a:defRPr>
            </a:lvl2pPr>
            <a:lvl3pPr>
              <a:defRPr sz="2400" spc="0" baseline="0">
                <a:latin typeface="Arial" panose="020B0604020202020204" pitchFamily="34" charset="0"/>
              </a:defRPr>
            </a:lvl3pPr>
            <a:lvl4pPr>
              <a:defRPr sz="2400" spc="0" baseline="0">
                <a:latin typeface="Arial" panose="020B0604020202020204" pitchFamily="34" charset="0"/>
              </a:defRPr>
            </a:lvl4pPr>
            <a:lvl5pPr>
              <a:defRPr sz="2400" spc="0" baseline="0">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2400" b="0" spc="0"/>
            </a:lvl1pPr>
            <a:lvl2pPr>
              <a:defRPr sz="2400" spc="0"/>
            </a:lvl2pPr>
            <a:lvl3pPr>
              <a:defRPr sz="2400" spc="0"/>
            </a:lvl3pPr>
            <a:lvl4pPr>
              <a:defRPr sz="2400" spc="0"/>
            </a:lvl4pPr>
            <a:lvl5pPr>
              <a:defRPr sz="2400" spc="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667"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314526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3200" b="1" spc="0">
                <a:solidFill>
                  <a:srgbClr val="006892"/>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None/>
              <a:defRPr sz="2400" b="0" spc="0"/>
            </a:lvl1pPr>
            <a:lvl2pPr marL="959976" indent="-479988">
              <a:spcBef>
                <a:spcPts val="800"/>
              </a:spcBef>
              <a:defRPr sz="2400" spc="0"/>
            </a:lvl2pPr>
            <a:lvl3pPr marL="1439964" indent="-479988">
              <a:spcBef>
                <a:spcPts val="800"/>
              </a:spcBef>
              <a:defRPr sz="2400" spc="0"/>
            </a:lvl3pPr>
            <a:lvl4pPr marL="1919952" indent="-479988">
              <a:spcBef>
                <a:spcPts val="800"/>
              </a:spcBef>
              <a:defRPr sz="2400" spc="0"/>
            </a:lvl4pPr>
            <a:lvl5pPr marL="2399940" indent="-479988">
              <a:spcBef>
                <a:spcPts val="800"/>
              </a:spcBef>
              <a:defRPr sz="24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10422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2"/>
            <a:ext cx="10847917" cy="4511773"/>
          </a:xfrm>
          <a:prstGeom prst="rect">
            <a:avLst/>
          </a:prstGeom>
        </p:spPr>
        <p:txBody>
          <a:bodyPr anchor="ctr"/>
          <a:lstStyle>
            <a:lvl1pPr marL="0" indent="0" algn="ctr">
              <a:buFontTx/>
              <a:buNone/>
              <a:defRPr sz="5333"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7"/>
            <a:ext cx="4991531" cy="432495"/>
          </a:xfrm>
          <a:prstGeom prst="rect">
            <a:avLst/>
          </a:prstGeom>
        </p:spPr>
        <p:txBody>
          <a:bodyPr anchor="ctr"/>
          <a:lstStyle>
            <a:lvl1pPr marL="0" indent="0" algn="r">
              <a:buFontTx/>
              <a:buNone/>
              <a:defRPr sz="3200"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978392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4267">
                <a:solidFill>
                  <a:schemeClr val="tx1">
                    <a:lumMod val="65000"/>
                    <a:lumOff val="35000"/>
                  </a:schemeClr>
                </a:solidFill>
              </a:defRPr>
            </a:lvl1pPr>
          </a:lstStyle>
          <a:p>
            <a:r>
              <a:rPr lang="en-US" dirty="0"/>
              <a:t>Presentation Title</a:t>
            </a:r>
            <a:endParaRPr lang="en-AU" dirty="0"/>
          </a:p>
        </p:txBody>
      </p:sp>
      <p:sp>
        <p:nvSpPr>
          <p:cNvPr id="6" name="Slide Number Placeholder 5"/>
          <p:cNvSpPr>
            <a:spLocks noGrp="1"/>
          </p:cNvSpPr>
          <p:nvPr>
            <p:ph type="sldNum" sz="quarter" idx="12"/>
          </p:nvPr>
        </p:nvSpPr>
        <p:spPr>
          <a:xfrm>
            <a:off x="8880309" y="6232228"/>
            <a:ext cx="2844800" cy="365125"/>
          </a:xfrm>
          <a:prstGeom prst="rect">
            <a:avLst/>
          </a:prstGeom>
        </p:spPr>
        <p:txBody>
          <a:bodyPr/>
          <a:lstStyle/>
          <a:p>
            <a:fld id="{2666A4D5-7240-46E6-A9F1-9EEE0FFC11FF}" type="slidenum">
              <a:rPr lang="en-AU" smtClean="0">
                <a:solidFill>
                  <a:prstClr val="white"/>
                </a:solidFill>
              </a:rPr>
              <a:pPr/>
              <a:t>‹#›</a:t>
            </a:fld>
            <a:endParaRPr lang="en-AU" dirty="0">
              <a:solidFill>
                <a:prstClr val="white"/>
              </a:solidFill>
            </a:endParaRPr>
          </a:p>
        </p:txBody>
      </p:sp>
      <p:sp>
        <p:nvSpPr>
          <p:cNvPr id="13" name="Text Placeholder 12"/>
          <p:cNvSpPr>
            <a:spLocks noGrp="1"/>
          </p:cNvSpPr>
          <p:nvPr>
            <p:ph type="body" sz="quarter" idx="13" hasCustomPrompt="1"/>
          </p:nvPr>
        </p:nvSpPr>
        <p:spPr>
          <a:xfrm>
            <a:off x="705611" y="2708152"/>
            <a:ext cx="10190923" cy="432817"/>
          </a:xfrm>
          <a:prstGeom prst="rect">
            <a:avLst/>
          </a:prstGeom>
        </p:spPr>
        <p:txBody>
          <a:bodyPr lIns="0" tIns="0" rIns="0" bIns="0" anchor="b"/>
          <a:lstStyle>
            <a:lvl1pPr marL="0" indent="0">
              <a:buFontTx/>
              <a:buNone/>
              <a:defRPr sz="3200">
                <a:solidFill>
                  <a:schemeClr val="tx1">
                    <a:lumMod val="65000"/>
                    <a:lumOff val="35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Subheading </a:t>
            </a:r>
            <a:endParaRPr lang="en-AU" dirty="0"/>
          </a:p>
        </p:txBody>
      </p:sp>
      <p:sp>
        <p:nvSpPr>
          <p:cNvPr id="17" name="Text Placeholder 16"/>
          <p:cNvSpPr>
            <a:spLocks noGrp="1"/>
          </p:cNvSpPr>
          <p:nvPr>
            <p:ph type="body" sz="quarter" idx="14" hasCustomPrompt="1"/>
          </p:nvPr>
        </p:nvSpPr>
        <p:spPr>
          <a:xfrm>
            <a:off x="719600" y="4101075"/>
            <a:ext cx="10176933" cy="359717"/>
          </a:xfrm>
          <a:prstGeom prst="rect">
            <a:avLst/>
          </a:prstGeom>
        </p:spPr>
        <p:txBody>
          <a:bodyPr lIns="0" tIns="0" rIns="0" bIns="0" anchor="ctr"/>
          <a:lstStyle>
            <a:lvl1pPr marL="0" indent="0">
              <a:buFontTx/>
              <a:buNone/>
              <a:defRPr sz="1867" b="1" baseline="0">
                <a:solidFill>
                  <a:srgbClr val="0082AA"/>
                </a:solidFill>
              </a:defRPr>
            </a:lvl1pPr>
            <a:lvl2pPr marL="609585" indent="0">
              <a:buFontTx/>
              <a:buNone/>
              <a:defRPr sz="2400" b="1">
                <a:solidFill>
                  <a:schemeClr val="accent3"/>
                </a:solidFill>
              </a:defRPr>
            </a:lvl2pPr>
            <a:lvl3pPr marL="1219170" indent="0">
              <a:buFontTx/>
              <a:buNone/>
              <a:defRPr sz="2400" b="1">
                <a:solidFill>
                  <a:schemeClr val="accent3"/>
                </a:solidFill>
              </a:defRPr>
            </a:lvl3pPr>
            <a:lvl4pPr marL="1828754" indent="0">
              <a:buFontTx/>
              <a:buNone/>
              <a:defRPr sz="2400" b="1">
                <a:solidFill>
                  <a:schemeClr val="accent3"/>
                </a:solidFill>
              </a:defRPr>
            </a:lvl4pPr>
            <a:lvl5pPr marL="2438339" indent="0">
              <a:buFontTx/>
              <a:buNone/>
              <a:defRPr sz="2400" b="1">
                <a:solidFill>
                  <a:schemeClr val="accent3"/>
                </a:solidFill>
              </a:defRPr>
            </a:lvl5pPr>
          </a:lstStyle>
          <a:p>
            <a:pPr lvl="0"/>
            <a:r>
              <a:rPr lang="en-US" dirty="0" err="1"/>
              <a:t>Firstname</a:t>
            </a:r>
            <a:r>
              <a:rPr lang="en-US" dirty="0"/>
              <a:t> </a:t>
            </a:r>
            <a:r>
              <a:rPr lang="en-US" dirty="0" err="1"/>
              <a:t>Lastname</a:t>
            </a:r>
            <a:r>
              <a:rPr lang="en-US" dirty="0"/>
              <a:t> | Role | </a:t>
            </a:r>
            <a:r>
              <a:rPr lang="en-US" dirty="0" err="1"/>
              <a:t>Organisation</a:t>
            </a:r>
            <a:endParaRPr lang="en-AU" dirty="0"/>
          </a:p>
        </p:txBody>
      </p:sp>
      <p:sp>
        <p:nvSpPr>
          <p:cNvPr id="19" name="Content Placeholder 18"/>
          <p:cNvSpPr>
            <a:spLocks noGrp="1"/>
          </p:cNvSpPr>
          <p:nvPr>
            <p:ph sz="quarter" idx="15"/>
          </p:nvPr>
        </p:nvSpPr>
        <p:spPr>
          <a:xfrm>
            <a:off x="726020" y="3429001"/>
            <a:ext cx="10176105" cy="432495"/>
          </a:xfrm>
          <a:prstGeom prst="rect">
            <a:avLst/>
          </a:prstGeom>
        </p:spPr>
        <p:txBody>
          <a:bodyPr lIns="0" tIns="0" rIns="0" bIns="0" anchor="ctr"/>
          <a:lstStyle>
            <a:lvl1pPr marL="0" indent="0">
              <a:buFontTx/>
              <a:buNone/>
              <a:defRPr sz="240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2310952604"/>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_Blu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Clr>
                <a:schemeClr val="bg1"/>
              </a:buClr>
              <a:buNone/>
              <a:defRPr sz="2000" b="0" spc="0">
                <a:solidFill>
                  <a:schemeClr val="bg1"/>
                </a:solidFill>
              </a:defRPr>
            </a:lvl1pPr>
            <a:lvl2pPr marL="959976" indent="-479988">
              <a:spcBef>
                <a:spcPts val="800"/>
              </a:spcBef>
              <a:buClr>
                <a:schemeClr val="bg1"/>
              </a:buClr>
              <a:defRPr sz="2000" spc="0">
                <a:solidFill>
                  <a:schemeClr val="bg1"/>
                </a:solidFill>
              </a:defRPr>
            </a:lvl2pPr>
            <a:lvl3pPr marL="1439964" indent="-479988">
              <a:spcBef>
                <a:spcPts val="800"/>
              </a:spcBef>
              <a:buClr>
                <a:schemeClr val="bg1"/>
              </a:buClr>
              <a:defRPr sz="2000" spc="0">
                <a:solidFill>
                  <a:schemeClr val="bg1"/>
                </a:solidFill>
              </a:defRPr>
            </a:lvl3pPr>
            <a:lvl4pPr marL="1919952" indent="-479988">
              <a:spcBef>
                <a:spcPts val="800"/>
              </a:spcBef>
              <a:buClr>
                <a:schemeClr val="bg1"/>
              </a:buClr>
              <a:defRPr sz="2000" spc="0">
                <a:solidFill>
                  <a:schemeClr val="bg1"/>
                </a:solidFill>
              </a:defRPr>
            </a:lvl4pPr>
            <a:lvl5pPr marL="2399940" indent="-479988">
              <a:spcBef>
                <a:spcPts val="800"/>
              </a:spcBef>
              <a:buClr>
                <a:schemeClr val="bg1"/>
              </a:buClr>
              <a:defRPr sz="2000"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85852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_Blue_No Banner_2 Col">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9"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Clr>
                <a:schemeClr val="bg1"/>
              </a:buClr>
              <a:buNone/>
              <a:defRPr sz="2000" b="0" spc="0" baseline="0">
                <a:solidFill>
                  <a:schemeClr val="bg1"/>
                </a:solidFill>
                <a:latin typeface="Arial" panose="020B0604020202020204" pitchFamily="34" charset="0"/>
              </a:defRPr>
            </a:lvl1pPr>
            <a:lvl2pPr>
              <a:buClr>
                <a:schemeClr val="bg1"/>
              </a:buClr>
              <a:defRPr sz="2000" spc="0" baseline="0">
                <a:solidFill>
                  <a:schemeClr val="bg1"/>
                </a:solidFill>
                <a:latin typeface="Arial" panose="020B0604020202020204" pitchFamily="34" charset="0"/>
              </a:defRPr>
            </a:lvl2pPr>
            <a:lvl3pPr>
              <a:buClr>
                <a:schemeClr val="bg1"/>
              </a:buClr>
              <a:defRPr sz="2000" spc="0" baseline="0">
                <a:solidFill>
                  <a:schemeClr val="bg1"/>
                </a:solidFill>
                <a:latin typeface="Arial" panose="020B0604020202020204" pitchFamily="34" charset="0"/>
              </a:defRPr>
            </a:lvl3pPr>
            <a:lvl4pPr>
              <a:buClr>
                <a:schemeClr val="bg1"/>
              </a:buClr>
              <a:defRPr sz="2000" spc="0" baseline="0">
                <a:solidFill>
                  <a:schemeClr val="bg1"/>
                </a:solidFill>
                <a:latin typeface="Arial" panose="020B0604020202020204" pitchFamily="34" charset="0"/>
              </a:defRPr>
            </a:lvl4pPr>
            <a:lvl5pPr>
              <a:buClr>
                <a:schemeClr val="bg1"/>
              </a:buClr>
              <a:defRPr sz="20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3"/>
          <p:cNvSpPr>
            <a:spLocks noGrp="1"/>
          </p:cNvSpPr>
          <p:nvPr>
            <p:ph sz="half" idx="2"/>
          </p:nvPr>
        </p:nvSpPr>
        <p:spPr>
          <a:xfrm>
            <a:off x="6383584" y="1411817"/>
            <a:ext cx="5184000" cy="4512000"/>
          </a:xfrm>
          <a:prstGeom prst="rect">
            <a:avLst/>
          </a:prstGeom>
        </p:spPr>
        <p:txBody>
          <a:bodyPr lIns="0" tIns="0" rIns="0" bIns="0"/>
          <a:lstStyle>
            <a:lvl1pPr marL="0" indent="0">
              <a:buClr>
                <a:schemeClr val="bg1"/>
              </a:buClr>
              <a:buNone/>
              <a:defRPr sz="2000" b="0" spc="0">
                <a:solidFill>
                  <a:schemeClr val="bg1"/>
                </a:solidFill>
              </a:defRPr>
            </a:lvl1pPr>
            <a:lvl2pPr>
              <a:buClr>
                <a:schemeClr val="bg1"/>
              </a:buClr>
              <a:defRPr sz="2000" spc="0">
                <a:solidFill>
                  <a:schemeClr val="bg1"/>
                </a:solidFill>
              </a:defRPr>
            </a:lvl2pPr>
            <a:lvl3pPr>
              <a:buClr>
                <a:schemeClr val="bg1"/>
              </a:buClr>
              <a:defRPr sz="2000" spc="0">
                <a:solidFill>
                  <a:schemeClr val="bg1"/>
                </a:solidFill>
              </a:defRPr>
            </a:lvl3pPr>
            <a:lvl4pPr>
              <a:buClr>
                <a:schemeClr val="bg1"/>
              </a:buClr>
              <a:defRPr sz="2000" spc="0">
                <a:solidFill>
                  <a:schemeClr val="bg1"/>
                </a:solidFill>
              </a:defRPr>
            </a:lvl4pPr>
            <a:lvl5pPr>
              <a:buClr>
                <a:schemeClr val="bg1"/>
              </a:buClr>
              <a:defRPr sz="20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55503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2"/>
            <a:ext cx="10847917" cy="4511773"/>
          </a:xfrm>
          <a:prstGeom prst="rect">
            <a:avLst/>
          </a:prstGeom>
        </p:spPr>
        <p:txBody>
          <a:bodyPr anchor="ctr"/>
          <a:lstStyle>
            <a:lvl1pPr marL="0" indent="0" algn="ctr">
              <a:buFontTx/>
              <a:buNone/>
              <a:defRPr sz="5333"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7"/>
            <a:ext cx="4991531" cy="432495"/>
          </a:xfrm>
          <a:prstGeom prst="rect">
            <a:avLst/>
          </a:prstGeom>
        </p:spPr>
        <p:txBody>
          <a:bodyPr anchor="ctr"/>
          <a:lstStyle>
            <a:lvl1pPr marL="0" indent="0" algn="r">
              <a:buFontTx/>
              <a:buNone/>
              <a:defRPr sz="2400"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3478105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4400">
                <a:solidFill>
                  <a:schemeClr val="bg1"/>
                </a:solidFill>
              </a:defRPr>
            </a:lvl1pPr>
          </a:lstStyle>
          <a:p>
            <a:r>
              <a:rPr lang="en-US" dirty="0"/>
              <a:t>Presentation Title</a:t>
            </a:r>
            <a:endParaRPr lang="en-AU" dirty="0"/>
          </a:p>
        </p:txBody>
      </p:sp>
      <p:sp>
        <p:nvSpPr>
          <p:cNvPr id="8" name="Text Placeholder 12"/>
          <p:cNvSpPr>
            <a:spLocks noGrp="1"/>
          </p:cNvSpPr>
          <p:nvPr>
            <p:ph type="body" sz="quarter" idx="13" hasCustomPrompt="1"/>
          </p:nvPr>
        </p:nvSpPr>
        <p:spPr>
          <a:xfrm>
            <a:off x="705611" y="2708152"/>
            <a:ext cx="10190923" cy="432817"/>
          </a:xfrm>
          <a:prstGeom prst="rect">
            <a:avLst/>
          </a:prstGeom>
        </p:spPr>
        <p:txBody>
          <a:bodyPr lIns="0" tIns="0" rIns="0" bIns="0" anchor="b"/>
          <a:lstStyle>
            <a:lvl1pPr marL="0" indent="0">
              <a:buFontTx/>
              <a:buNone/>
              <a:defRPr sz="2800">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Subheading </a:t>
            </a:r>
            <a:endParaRPr lang="en-AU" dirty="0"/>
          </a:p>
        </p:txBody>
      </p:sp>
      <p:sp>
        <p:nvSpPr>
          <p:cNvPr id="9" name="Content Placeholder 18"/>
          <p:cNvSpPr>
            <a:spLocks noGrp="1"/>
          </p:cNvSpPr>
          <p:nvPr>
            <p:ph sz="quarter" idx="15" hasCustomPrompt="1"/>
          </p:nvPr>
        </p:nvSpPr>
        <p:spPr>
          <a:xfrm>
            <a:off x="726021" y="4506784"/>
            <a:ext cx="2622970" cy="432495"/>
          </a:xfrm>
          <a:prstGeom prst="rect">
            <a:avLst/>
          </a:prstGeom>
        </p:spPr>
        <p:txBody>
          <a:bodyPr lIns="0" tIns="0" rIns="0" bIns="0" anchor="ctr"/>
          <a:lstStyle>
            <a:lvl1pPr marL="0" indent="0">
              <a:buFontTx/>
              <a:buNone/>
              <a:defRPr sz="240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n-AU" dirty="0"/>
              <a:t>Name  |  Date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5541" y="5849331"/>
            <a:ext cx="1825889" cy="594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1515" y="5849331"/>
            <a:ext cx="1722764" cy="664780"/>
          </a:xfrm>
          <a:prstGeom prst="rect">
            <a:avLst/>
          </a:prstGeom>
        </p:spPr>
      </p:pic>
    </p:spTree>
    <p:extLst>
      <p:ext uri="{BB962C8B-B14F-4D97-AF65-F5344CB8AC3E}">
        <p14:creationId xmlns:p14="http://schemas.microsoft.com/office/powerpoint/2010/main" val="6021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2000" b="0" spc="0" baseline="0">
                <a:latin typeface="Arial" panose="020B0604020202020204" pitchFamily="34" charset="0"/>
              </a:defRPr>
            </a:lvl1pPr>
            <a:lvl2pPr>
              <a:defRPr sz="2000" spc="0" baseline="0">
                <a:latin typeface="Arial" panose="020B0604020202020204" pitchFamily="34" charset="0"/>
              </a:defRPr>
            </a:lvl2pPr>
            <a:lvl3pPr>
              <a:defRPr sz="2000" spc="0" baseline="0">
                <a:latin typeface="Arial" panose="020B0604020202020204" pitchFamily="34" charset="0"/>
              </a:defRPr>
            </a:lvl3pPr>
            <a:lvl4pPr>
              <a:defRPr sz="2000" spc="0" baseline="0">
                <a:latin typeface="Arial" panose="020B0604020202020204" pitchFamily="34" charset="0"/>
              </a:defRPr>
            </a:lvl4pPr>
            <a:lvl5pPr>
              <a:defRPr sz="2000" spc="0" baseline="0">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2000" b="0" spc="0"/>
            </a:lvl1pPr>
            <a:lvl2pPr>
              <a:defRPr sz="2000" spc="0"/>
            </a:lvl2pPr>
            <a:lvl3pPr>
              <a:defRPr sz="2000" spc="0"/>
            </a:lvl3pPr>
            <a:lvl4pPr>
              <a:defRPr sz="2000" spc="0"/>
            </a:lvl4pPr>
            <a:lvl5pPr>
              <a:defRPr sz="2000" spc="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30450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310106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_2 Col">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382527"/>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solidFill>
                  <a:schemeClr val="bg1"/>
                </a:solidFill>
                <a:latin typeface="Arial" panose="020B0604020202020204" pitchFamily="34" charset="0"/>
              </a:defRPr>
            </a:lvl1pPr>
            <a:lvl2pPr>
              <a:defRPr sz="1800" spc="0" baseline="0">
                <a:solidFill>
                  <a:schemeClr val="bg1"/>
                </a:solidFill>
                <a:latin typeface="Arial" panose="020B0604020202020204" pitchFamily="34" charset="0"/>
              </a:defRPr>
            </a:lvl2pPr>
            <a:lvl3pPr>
              <a:defRPr sz="1800" spc="0" baseline="0">
                <a:solidFill>
                  <a:schemeClr val="bg1"/>
                </a:solidFill>
                <a:latin typeface="Arial" panose="020B0604020202020204" pitchFamily="34" charset="0"/>
              </a:defRPr>
            </a:lvl3pPr>
            <a:lvl4pPr>
              <a:defRPr sz="1800" spc="0" baseline="0">
                <a:solidFill>
                  <a:schemeClr val="bg1"/>
                </a:solidFill>
                <a:latin typeface="Arial" panose="020B0604020202020204" pitchFamily="34" charset="0"/>
              </a:defRPr>
            </a:lvl4pPr>
            <a:lvl5pPr>
              <a:defRPr sz="18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solidFill>
                  <a:schemeClr val="bg1"/>
                </a:solidFill>
              </a:defRPr>
            </a:lvl1pPr>
            <a:lvl2pPr>
              <a:defRPr sz="1800" spc="0">
                <a:solidFill>
                  <a:schemeClr val="bg1"/>
                </a:solidFill>
              </a:defRPr>
            </a:lvl2pPr>
            <a:lvl3pPr>
              <a:defRPr sz="1800" spc="0">
                <a:solidFill>
                  <a:schemeClr val="bg1"/>
                </a:solidFill>
              </a:defRPr>
            </a:lvl3pPr>
            <a:lvl4pPr>
              <a:defRPr sz="1800" spc="0">
                <a:solidFill>
                  <a:schemeClr val="bg1"/>
                </a:solidFill>
              </a:defRPr>
            </a:lvl4pPr>
            <a:lvl5pPr>
              <a:defRPr sz="18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16707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Slide_3 imag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1" y="0"/>
            <a:ext cx="4080387"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9" name="Content Placeholder 18"/>
          <p:cNvSpPr>
            <a:spLocks noGrp="1"/>
          </p:cNvSpPr>
          <p:nvPr>
            <p:ph sz="quarter" idx="18"/>
          </p:nvPr>
        </p:nvSpPr>
        <p:spPr>
          <a:xfrm>
            <a:off x="695325" y="6313702"/>
            <a:ext cx="1226609" cy="544298"/>
          </a:xfrm>
          <a:prstGeom prst="rect">
            <a:avLst/>
          </a:prstGeom>
          <a:solidFill>
            <a:srgbClr val="006892"/>
          </a:solidFill>
        </p:spPr>
        <p:txBody>
          <a:bodyPr lIns="0" tIns="0" rIns="0" bIns="0" anchor="ctr"/>
          <a:lstStyle>
            <a:lvl1pPr marL="0" indent="0" algn="ctr">
              <a:buFontTx/>
              <a:buNone/>
              <a:defRPr sz="1400" b="1" spc="0" baseline="0">
                <a:solidFill>
                  <a:schemeClr val="tx2"/>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1" name="Content Placeholder 18"/>
          <p:cNvSpPr>
            <a:spLocks noGrp="1"/>
          </p:cNvSpPr>
          <p:nvPr>
            <p:ph sz="quarter" idx="16"/>
          </p:nvPr>
        </p:nvSpPr>
        <p:spPr>
          <a:xfrm>
            <a:off x="700030" y="6313744"/>
            <a:ext cx="1221904" cy="432495"/>
          </a:xfrm>
          <a:prstGeom prst="rect">
            <a:avLst/>
          </a:prstGeom>
        </p:spPr>
        <p:txBody>
          <a:bodyPr lIns="0" tIns="0" rIns="0" bIns="0" anchor="ctr"/>
          <a:lstStyle>
            <a:lvl1pPr marL="0" indent="0" algn="ctr">
              <a:buFontTx/>
              <a:buNone/>
              <a:defRPr sz="1400" b="1" spc="0" baseline="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95496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4106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8111614"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2810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mage Slide_1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dirty="0"/>
          </a:p>
        </p:txBody>
      </p:sp>
      <p:sp>
        <p:nvSpPr>
          <p:cNvPr id="11" name="Content Placeholder 18"/>
          <p:cNvSpPr>
            <a:spLocks noGrp="1"/>
          </p:cNvSpPr>
          <p:nvPr>
            <p:ph sz="quarter" idx="15"/>
          </p:nvPr>
        </p:nvSpPr>
        <p:spPr>
          <a:xfrm>
            <a:off x="719668" y="308207"/>
            <a:ext cx="7230799"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4" name="Content Placeholder 2"/>
          <p:cNvSpPr>
            <a:spLocks noGrp="1"/>
          </p:cNvSpPr>
          <p:nvPr>
            <p:ph idx="1"/>
          </p:nvPr>
        </p:nvSpPr>
        <p:spPr>
          <a:xfrm>
            <a:off x="719667" y="1412777"/>
            <a:ext cx="723080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564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_Banner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667"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None/>
              <a:defRPr sz="2400" b="0" i="0" spc="0" baseline="0"/>
            </a:lvl1pPr>
            <a:lvl2pPr marL="959976" indent="-479988">
              <a:spcBef>
                <a:spcPts val="800"/>
              </a:spcBef>
              <a:defRPr sz="2400" spc="0"/>
            </a:lvl2pPr>
            <a:lvl3pPr marL="1439964" indent="-479988">
              <a:spcBef>
                <a:spcPts val="800"/>
              </a:spcBef>
              <a:defRPr sz="2400" spc="0"/>
            </a:lvl3pPr>
            <a:lvl4pPr marL="1919952" indent="-479988">
              <a:spcBef>
                <a:spcPts val="800"/>
              </a:spcBef>
              <a:defRPr sz="2400" spc="0"/>
            </a:lvl4pPr>
            <a:lvl5pPr marL="2399940" indent="-479988">
              <a:spcBef>
                <a:spcPts val="800"/>
              </a:spcBef>
              <a:defRPr sz="24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30904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Alcohol and Drug Cognitive Enhancement (ACE) Program</a:t>
            </a:r>
          </a:p>
        </p:txBody>
      </p:sp>
      <p:sp>
        <p:nvSpPr>
          <p:cNvPr id="4" name="Rectangle 3"/>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3</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891265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8" r:id="rId9"/>
    <p:sldLayoutId id="2147483789" r:id="rId10"/>
    <p:sldLayoutId id="2147483790" r:id="rId11"/>
    <p:sldLayoutId id="2147483791" r:id="rId12"/>
    <p:sldLayoutId id="2147483792" r:id="rId13"/>
    <p:sldLayoutId id="2147483793" r:id="rId14"/>
  </p:sldLayoutIdLst>
  <p:hf hdr="0" ftr="0" dt="0"/>
  <p:txStyles>
    <p:title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479988"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4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27384"/>
            <a:ext cx="12240683" cy="6885384"/>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Rectangle 6"/>
          <p:cNvSpPr/>
          <p:nvPr userDrawn="1"/>
        </p:nvSpPr>
        <p:spPr>
          <a:xfrm>
            <a:off x="695325" y="6324720"/>
            <a:ext cx="1226609" cy="54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3</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solidFill>
                  <a:schemeClr val="bg1"/>
                </a:solidFill>
              </a:rPr>
              <a:t>Alcohol and Drug Cognitive Enhancement (ACE) Program</a:t>
            </a:r>
          </a:p>
        </p:txBody>
      </p:sp>
    </p:spTree>
    <p:extLst>
      <p:ext uri="{BB962C8B-B14F-4D97-AF65-F5344CB8AC3E}">
        <p14:creationId xmlns:p14="http://schemas.microsoft.com/office/powerpoint/2010/main" val="252244968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Lst>
  <p:hf hdr="0" ftr="0" dt="0"/>
  <p:txStyles>
    <p:titleStyle>
      <a:lvl1pPr algn="l" defTabSz="1219170" rtl="0" eaLnBrk="1" latinLnBrk="0" hangingPunct="1">
        <a:spcBef>
          <a:spcPct val="0"/>
        </a:spcBef>
        <a:buNone/>
        <a:defRPr sz="2400"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spcBef>
          <a:spcPts val="800"/>
        </a:spcBef>
        <a:buClr>
          <a:schemeClr val="accent2"/>
        </a:buClr>
        <a:buFont typeface="Wingdings" panose="05000000000000000000" pitchFamily="2" charset="2"/>
        <a:buNone/>
        <a:defRPr sz="240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1" y="568"/>
            <a:ext cx="12187989" cy="6857432"/>
          </a:xfrm>
          <a:prstGeom prst="rect">
            <a:avLst/>
          </a:prstGeom>
        </p:spPr>
      </p:pic>
      <p:sp>
        <p:nvSpPr>
          <p:cNvPr id="10" name="Rectangle 9"/>
          <p:cNvSpPr/>
          <p:nvPr userDrawn="1"/>
        </p:nvSpPr>
        <p:spPr>
          <a:xfrm>
            <a:off x="0" y="5372100"/>
            <a:ext cx="121920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286" y="5635043"/>
            <a:ext cx="3155933" cy="842499"/>
          </a:xfrm>
          <a:prstGeom prst="rect">
            <a:avLst/>
          </a:prstGeom>
        </p:spPr>
      </p:pic>
      <p:sp>
        <p:nvSpPr>
          <p:cNvPr id="13" name="Content Placeholder 18"/>
          <p:cNvSpPr txBox="1">
            <a:spLocks/>
          </p:cNvSpPr>
          <p:nvPr userDrawn="1"/>
        </p:nvSpPr>
        <p:spPr>
          <a:xfrm>
            <a:off x="7439240" y="4506783"/>
            <a:ext cx="3945040" cy="432495"/>
          </a:xfrm>
          <a:prstGeom prst="rect">
            <a:avLst/>
          </a:prstGeom>
        </p:spPr>
        <p:txBody>
          <a:bodyPr lIns="0" tIns="0" rIns="0" bIns="0" anchor="ctr"/>
          <a:lstStyle>
            <a:lvl1pPr marL="0" indent="0" algn="r" defTabSz="1219170" rtl="0" eaLnBrk="1" latinLnBrk="0" hangingPunct="1">
              <a:spcBef>
                <a:spcPct val="20000"/>
              </a:spcBef>
              <a:buFontTx/>
              <a:buNone/>
              <a:defRPr sz="2400" b="1" kern="1200">
                <a:solidFill>
                  <a:schemeClr val="bg1"/>
                </a:solidFill>
                <a:latin typeface="+mn-lt"/>
                <a:ea typeface="+mn-ea"/>
                <a:cs typeface="+mn-cs"/>
              </a:defRPr>
            </a:lvl1pPr>
            <a:lvl2pPr marL="609585" indent="0" algn="l" defTabSz="1219170" rtl="0" eaLnBrk="1" latinLnBrk="0" hangingPunct="1">
              <a:spcBef>
                <a:spcPct val="20000"/>
              </a:spcBef>
              <a:buFontTx/>
              <a:buNone/>
              <a:defRPr sz="3733" kern="1200">
                <a:solidFill>
                  <a:schemeClr val="bg1"/>
                </a:solidFill>
                <a:latin typeface="+mn-lt"/>
                <a:ea typeface="+mn-ea"/>
                <a:cs typeface="+mn-cs"/>
              </a:defRPr>
            </a:lvl2pPr>
            <a:lvl3pPr marL="1219170" indent="0" algn="l" defTabSz="1219170" rtl="0" eaLnBrk="1" latinLnBrk="0" hangingPunct="1">
              <a:spcBef>
                <a:spcPct val="20000"/>
              </a:spcBef>
              <a:buFontTx/>
              <a:buNone/>
              <a:defRPr sz="3200" kern="1200">
                <a:solidFill>
                  <a:schemeClr val="bg1"/>
                </a:solidFill>
                <a:latin typeface="+mn-lt"/>
                <a:ea typeface="+mn-ea"/>
                <a:cs typeface="+mn-cs"/>
              </a:defRPr>
            </a:lvl3pPr>
            <a:lvl4pPr marL="1828754" indent="0" algn="l" defTabSz="1219170" rtl="0" eaLnBrk="1" latinLnBrk="0" hangingPunct="1">
              <a:spcBef>
                <a:spcPct val="20000"/>
              </a:spcBef>
              <a:buFontTx/>
              <a:buNone/>
              <a:defRPr sz="2667" kern="1200">
                <a:solidFill>
                  <a:schemeClr val="bg1"/>
                </a:solidFill>
                <a:latin typeface="+mn-lt"/>
                <a:ea typeface="+mn-ea"/>
                <a:cs typeface="+mn-cs"/>
              </a:defRPr>
            </a:lvl4pPr>
            <a:lvl5pPr marL="2438339"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Drug and Alcohol Network</a:t>
            </a:r>
          </a:p>
        </p:txBody>
      </p:sp>
    </p:spTree>
    <p:extLst>
      <p:ext uri="{BB962C8B-B14F-4D97-AF65-F5344CB8AC3E}">
        <p14:creationId xmlns:p14="http://schemas.microsoft.com/office/powerpoint/2010/main" val="2578905592"/>
      </p:ext>
    </p:extLst>
  </p:cSld>
  <p:clrMap bg1="lt1" tx1="dk1" bg2="lt2" tx2="dk2" accent1="accent1" accent2="accent2" accent3="accent3" accent4="accent4" accent5="accent5" accent6="accent6" hlink="hlink" folHlink="folHlink"/>
  <p:sldLayoutIdLst>
    <p:sldLayoutId id="2147483787" r:id="rId1"/>
  </p:sldLayoutIdLst>
  <p:hf hdr="0" ftr="0" dt="0"/>
  <p:txStyles>
    <p:titleStyle>
      <a:lvl1pPr algn="l" defTabSz="1219170" rtl="0" eaLnBrk="1" latinLnBrk="0" hangingPunct="1">
        <a:spcBef>
          <a:spcPct val="0"/>
        </a:spcBef>
        <a:buNone/>
        <a:defRPr sz="5867" b="1" kern="1200" spc="-93" baseline="0">
          <a:solidFill>
            <a:schemeClr val="accent2"/>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4.xml"/><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5.xml"/></Relationships>
</file>

<file path=ppt/slides/_rels/slide19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7.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7.xml"/></Relationships>
</file>

<file path=ppt/slides/_rels/slide20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2.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p:txBody>
          <a:bodyPr/>
          <a:lstStyle/>
          <a:p>
            <a:r>
              <a:rPr lang="en-AU" dirty="0">
                <a:latin typeface="+mn-lt"/>
              </a:rPr>
              <a:t>Module 3: Attention</a:t>
            </a:r>
          </a:p>
        </p:txBody>
      </p:sp>
      <p:sp>
        <p:nvSpPr>
          <p:cNvPr id="18" name="Text Placeholder 17"/>
          <p:cNvSpPr>
            <a:spLocks noGrp="1"/>
          </p:cNvSpPr>
          <p:nvPr>
            <p:ph type="body" sz="quarter" idx="13"/>
          </p:nvPr>
        </p:nvSpPr>
        <p:spPr/>
        <p:txBody>
          <a:bodyPr/>
          <a:lstStyle/>
          <a:p>
            <a:r>
              <a:rPr lang="en-AU" dirty="0"/>
              <a:t>Alcohol and drug Cognitive Enhancement (ACE) Program</a:t>
            </a:r>
          </a:p>
        </p:txBody>
      </p:sp>
      <p:sp>
        <p:nvSpPr>
          <p:cNvPr id="20" name="Content Placeholder 19"/>
          <p:cNvSpPr>
            <a:spLocks noGrp="1"/>
          </p:cNvSpPr>
          <p:nvPr>
            <p:ph sz="quarter" idx="15"/>
          </p:nvPr>
        </p:nvSpPr>
        <p:spPr/>
        <p:txBody>
          <a:bodyPr/>
          <a:lstStyle/>
          <a:p>
            <a:endParaRPr lang="en-AU" dirty="0"/>
          </a:p>
        </p:txBody>
      </p:sp>
    </p:spTree>
    <p:extLst>
      <p:ext uri="{BB962C8B-B14F-4D97-AF65-F5344CB8AC3E}">
        <p14:creationId xmlns:p14="http://schemas.microsoft.com/office/powerpoint/2010/main" val="3165416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endParaRPr lang="en-AU"/>
          </a:p>
        </p:txBody>
      </p:sp>
      <p:sp>
        <p:nvSpPr>
          <p:cNvPr id="8" name="Content Placeholder 7"/>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4401913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100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377555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101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9909282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102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4285531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103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extBox 7"/>
          <p:cNvSpPr txBox="1"/>
          <p:nvPr/>
        </p:nvSpPr>
        <p:spPr>
          <a:xfrm>
            <a:off x="4851722" y="427335"/>
            <a:ext cx="2488557" cy="584775"/>
          </a:xfrm>
          <a:prstGeom prst="rect">
            <a:avLst/>
          </a:prstGeom>
          <a:noFill/>
        </p:spPr>
        <p:txBody>
          <a:bodyPr wrap="square" rtlCol="0">
            <a:spAutoFit/>
          </a:bodyPr>
          <a:lstStyle/>
          <a:p>
            <a:pPr algn="ctr"/>
            <a:r>
              <a:rPr lang="en-US" sz="3200" b="1" dirty="0"/>
              <a:t>FOCUS</a:t>
            </a:r>
          </a:p>
        </p:txBody>
      </p:sp>
    </p:spTree>
    <p:extLst>
      <p:ext uri="{BB962C8B-B14F-4D97-AF65-F5344CB8AC3E}">
        <p14:creationId xmlns:p14="http://schemas.microsoft.com/office/powerpoint/2010/main" val="69877865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104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5864286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105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8" name="Rectangle 7"/>
          <p:cNvSpPr/>
          <p:nvPr/>
        </p:nvSpPr>
        <p:spPr>
          <a:xfrm>
            <a:off x="5823995" y="1643605"/>
            <a:ext cx="544011" cy="5440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6573049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106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6742563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107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811194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endParaRPr lang="en-AU"/>
          </a:p>
        </p:txBody>
      </p:sp>
      <p:sp>
        <p:nvSpPr>
          <p:cNvPr id="8" name="Content Placeholder 7"/>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108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TextBox 6"/>
          <p:cNvSpPr txBox="1"/>
          <p:nvPr/>
        </p:nvSpPr>
        <p:spPr>
          <a:xfrm>
            <a:off x="4851722" y="427335"/>
            <a:ext cx="2488557" cy="584775"/>
          </a:xfrm>
          <a:prstGeom prst="rect">
            <a:avLst/>
          </a:prstGeom>
          <a:noFill/>
        </p:spPr>
        <p:txBody>
          <a:bodyPr wrap="square" rtlCol="0">
            <a:spAutoFit/>
          </a:bodyPr>
          <a:lstStyle/>
          <a:p>
            <a:pPr algn="ctr"/>
            <a:r>
              <a:rPr lang="en-US" sz="3200" b="1" dirty="0"/>
              <a:t>FOCUS</a:t>
            </a:r>
          </a:p>
        </p:txBody>
      </p:sp>
    </p:spTree>
    <p:extLst>
      <p:ext uri="{BB962C8B-B14F-4D97-AF65-F5344CB8AC3E}">
        <p14:creationId xmlns:p14="http://schemas.microsoft.com/office/powerpoint/2010/main" val="144308767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109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17544320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9994703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110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1786549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111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9196125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112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extBox 7"/>
          <p:cNvSpPr txBox="1"/>
          <p:nvPr/>
        </p:nvSpPr>
        <p:spPr>
          <a:xfrm>
            <a:off x="4851722" y="427335"/>
            <a:ext cx="2488557" cy="584775"/>
          </a:xfrm>
          <a:prstGeom prst="rect">
            <a:avLst/>
          </a:prstGeom>
          <a:noFill/>
        </p:spPr>
        <p:txBody>
          <a:bodyPr wrap="square" rtlCol="0">
            <a:spAutoFit/>
          </a:bodyPr>
          <a:lstStyle/>
          <a:p>
            <a:pPr algn="ctr"/>
            <a:r>
              <a:rPr lang="en-US" sz="3200" b="1" dirty="0"/>
              <a:t>FOCUS</a:t>
            </a:r>
          </a:p>
        </p:txBody>
      </p:sp>
    </p:spTree>
    <p:extLst>
      <p:ext uri="{BB962C8B-B14F-4D97-AF65-F5344CB8AC3E}">
        <p14:creationId xmlns:p14="http://schemas.microsoft.com/office/powerpoint/2010/main" val="28234231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113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3027477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114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12670006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115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4" name="Rectangle 13"/>
          <p:cNvSpPr/>
          <p:nvPr/>
        </p:nvSpPr>
        <p:spPr>
          <a:xfrm>
            <a:off x="4278773"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6011765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116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6550374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117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TextBox 4"/>
          <p:cNvSpPr txBox="1"/>
          <p:nvPr/>
        </p:nvSpPr>
        <p:spPr>
          <a:xfrm>
            <a:off x="4851722" y="427335"/>
            <a:ext cx="2488557" cy="584775"/>
          </a:xfrm>
          <a:prstGeom prst="rect">
            <a:avLst/>
          </a:prstGeom>
          <a:noFill/>
        </p:spPr>
        <p:txBody>
          <a:bodyPr wrap="square" rtlCol="0">
            <a:spAutoFit/>
          </a:bodyPr>
          <a:lstStyle/>
          <a:p>
            <a:pPr algn="ctr"/>
            <a:r>
              <a:rPr lang="en-US" sz="3200" b="1" dirty="0"/>
              <a:t>FOCUS</a:t>
            </a:r>
          </a:p>
        </p:txBody>
      </p:sp>
    </p:spTree>
    <p:extLst>
      <p:ext uri="{BB962C8B-B14F-4D97-AF65-F5344CB8AC3E}">
        <p14:creationId xmlns:p14="http://schemas.microsoft.com/office/powerpoint/2010/main" val="395025270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118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8" name="Rectangle 7"/>
          <p:cNvSpPr/>
          <p:nvPr/>
        </p:nvSpPr>
        <p:spPr>
          <a:xfrm>
            <a:off x="5823995"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069918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119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7655221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endParaRPr lang="en-AU"/>
          </a:p>
        </p:txBody>
      </p:sp>
      <p:sp>
        <p:nvSpPr>
          <p:cNvPr id="8" name="Content Placeholder 7"/>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18492109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120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136189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121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TextBox 4"/>
          <p:cNvSpPr txBox="1"/>
          <p:nvPr/>
        </p:nvSpPr>
        <p:spPr>
          <a:xfrm>
            <a:off x="4851722" y="427335"/>
            <a:ext cx="2488557" cy="584775"/>
          </a:xfrm>
          <a:prstGeom prst="rect">
            <a:avLst/>
          </a:prstGeom>
          <a:noFill/>
        </p:spPr>
        <p:txBody>
          <a:bodyPr wrap="square" rtlCol="0">
            <a:spAutoFit/>
          </a:bodyPr>
          <a:lstStyle/>
          <a:p>
            <a:pPr algn="ctr"/>
            <a:r>
              <a:rPr lang="en-US" sz="3200" b="1" dirty="0"/>
              <a:t>FOCUS</a:t>
            </a:r>
          </a:p>
        </p:txBody>
      </p:sp>
    </p:spTree>
    <p:extLst>
      <p:ext uri="{BB962C8B-B14F-4D97-AF65-F5344CB8AC3E}">
        <p14:creationId xmlns:p14="http://schemas.microsoft.com/office/powerpoint/2010/main" val="248215366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122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5015719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123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2489183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124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7984548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125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2167100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126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p:cNvSpPr txBox="1"/>
          <p:nvPr/>
        </p:nvSpPr>
        <p:spPr>
          <a:xfrm>
            <a:off x="4851722" y="427335"/>
            <a:ext cx="2488557" cy="584775"/>
          </a:xfrm>
          <a:prstGeom prst="rect">
            <a:avLst/>
          </a:prstGeom>
          <a:noFill/>
        </p:spPr>
        <p:txBody>
          <a:bodyPr wrap="square" rtlCol="0">
            <a:spAutoFit/>
          </a:bodyPr>
          <a:lstStyle/>
          <a:p>
            <a:pPr algn="ctr"/>
            <a:r>
              <a:rPr lang="en-US" sz="3200" b="1" dirty="0"/>
              <a:t>FOCUS</a:t>
            </a:r>
          </a:p>
        </p:txBody>
      </p:sp>
    </p:spTree>
    <p:extLst>
      <p:ext uri="{BB962C8B-B14F-4D97-AF65-F5344CB8AC3E}">
        <p14:creationId xmlns:p14="http://schemas.microsoft.com/office/powerpoint/2010/main" val="244721962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127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392293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How did you go?</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There were six red squares in the lower right box</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How did you find the ‘focus’ out loud strategy?</a:t>
            </a:r>
          </a:p>
          <a:p>
            <a:endParaRPr lang="en-US"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128</a:t>
            </a:fld>
            <a:endParaRPr lang="en-US" dirty="0"/>
          </a:p>
        </p:txBody>
      </p:sp>
    </p:spTree>
    <p:extLst>
      <p:ext uri="{BB962C8B-B14F-4D97-AF65-F5344CB8AC3E}">
        <p14:creationId xmlns:p14="http://schemas.microsoft.com/office/powerpoint/2010/main" val="70310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Different types of attention</a:t>
            </a:r>
            <a:endParaRPr lang="en-AU" dirty="0"/>
          </a:p>
        </p:txBody>
      </p:sp>
      <p:sp>
        <p:nvSpPr>
          <p:cNvPr id="3" name="Content Placeholder 2"/>
          <p:cNvSpPr>
            <a:spLocks noGrp="1"/>
          </p:cNvSpPr>
          <p:nvPr>
            <p:ph idx="1"/>
          </p:nvPr>
        </p:nvSpPr>
        <p:spPr/>
        <p:txBody>
          <a:bodyPr/>
          <a:lstStyle/>
          <a:p>
            <a:r>
              <a:rPr lang="en-US" dirty="0"/>
              <a:t>Focused attention</a:t>
            </a:r>
          </a:p>
          <a:p>
            <a:endParaRPr lang="en-US" dirty="0"/>
          </a:p>
          <a:p>
            <a:r>
              <a:rPr lang="en-US" dirty="0"/>
              <a:t>Sustained attention</a:t>
            </a:r>
          </a:p>
          <a:p>
            <a:endParaRPr lang="en-US" dirty="0"/>
          </a:p>
          <a:p>
            <a:r>
              <a:rPr lang="en-US" dirty="0"/>
              <a:t>Attention span</a:t>
            </a:r>
          </a:p>
          <a:p>
            <a:endParaRPr lang="en-US" dirty="0"/>
          </a:p>
          <a:p>
            <a:r>
              <a:rPr lang="en-US" dirty="0"/>
              <a:t>Divided attention</a:t>
            </a:r>
          </a:p>
        </p:txBody>
      </p:sp>
      <p:sp>
        <p:nvSpPr>
          <p:cNvPr id="4" name="Slide Number Placeholder 3"/>
          <p:cNvSpPr>
            <a:spLocks noGrp="1"/>
          </p:cNvSpPr>
          <p:nvPr>
            <p:ph type="sldNum" sz="quarter" idx="4"/>
          </p:nvPr>
        </p:nvSpPr>
        <p:spPr/>
        <p:txBody>
          <a:bodyPr/>
          <a:lstStyle/>
          <a:p>
            <a:fld id="{EAFF9662-E427-214F-A0F2-1EADCCA1E85B}" type="slidenum">
              <a:rPr lang="en-US" smtClean="0"/>
              <a:pPr/>
              <a:t>129</a:t>
            </a:fld>
            <a:endParaRPr lang="en-US" dirty="0"/>
          </a:p>
        </p:txBody>
      </p:sp>
    </p:spTree>
    <p:extLst>
      <p:ext uri="{BB962C8B-B14F-4D97-AF65-F5344CB8AC3E}">
        <p14:creationId xmlns:p14="http://schemas.microsoft.com/office/powerpoint/2010/main" val="246265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4531747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a:t>Where is the ‘aim’ of your attention?</a:t>
            </a:r>
          </a:p>
          <a:p>
            <a:pPr lvl="1">
              <a:buFont typeface="Arial" panose="020B0604020202020204" pitchFamily="34" charset="0"/>
              <a:buChar char="•"/>
            </a:pPr>
            <a:r>
              <a:rPr lang="en-AU" dirty="0"/>
              <a:t>something you are doing</a:t>
            </a:r>
          </a:p>
          <a:p>
            <a:pPr lvl="1">
              <a:buFont typeface="Arial" panose="020B0604020202020204" pitchFamily="34" charset="0"/>
              <a:buChar char="•"/>
            </a:pPr>
            <a:r>
              <a:rPr lang="en-AU" dirty="0"/>
              <a:t>sudden changes in the environment</a:t>
            </a:r>
          </a:p>
          <a:p>
            <a:pPr lvl="1">
              <a:buFont typeface="Arial" panose="020B0604020202020204" pitchFamily="34" charset="0"/>
              <a:buChar char="•"/>
            </a:pPr>
            <a:r>
              <a:rPr lang="en-AU" dirty="0"/>
              <a:t>your own internal thoughts</a:t>
            </a:r>
            <a:endParaRPr lang="en-US" dirty="0"/>
          </a:p>
        </p:txBody>
      </p:sp>
      <p:sp>
        <p:nvSpPr>
          <p:cNvPr id="7" name="Content Placeholder 6"/>
          <p:cNvSpPr>
            <a:spLocks noGrp="1"/>
          </p:cNvSpPr>
          <p:nvPr>
            <p:ph sz="half" idx="2"/>
          </p:nvPr>
        </p:nvSpPr>
        <p:spPr/>
        <p:txBody>
          <a:bodyPr/>
          <a:lstStyle/>
          <a:p>
            <a:r>
              <a:rPr lang="en-US" dirty="0"/>
              <a:t>Focused attention</a:t>
            </a:r>
          </a:p>
        </p:txBody>
      </p:sp>
      <p:sp>
        <p:nvSpPr>
          <p:cNvPr id="4" name="Slide Number Placeholder 3"/>
          <p:cNvSpPr>
            <a:spLocks noGrp="1"/>
          </p:cNvSpPr>
          <p:nvPr>
            <p:ph type="sldNum" sz="quarter" idx="4"/>
          </p:nvPr>
        </p:nvSpPr>
        <p:spPr/>
        <p:txBody>
          <a:bodyPr/>
          <a:lstStyle/>
          <a:p>
            <a:fld id="{EAFF9662-E427-214F-A0F2-1EADCCA1E85B}" type="slidenum">
              <a:rPr lang="en-US" smtClean="0"/>
              <a:pPr/>
              <a:t>130</a:t>
            </a:fld>
            <a:endParaRPr lang="en-US" dirty="0"/>
          </a:p>
        </p:txBody>
      </p:sp>
      <p:sp>
        <p:nvSpPr>
          <p:cNvPr id="11" name="Content Placeholder 10"/>
          <p:cNvSpPr>
            <a:spLocks noGrp="1"/>
          </p:cNvSpPr>
          <p:nvPr>
            <p:ph sz="quarter" idx="15"/>
          </p:nvPr>
        </p:nvSpPr>
        <p:spPr/>
        <p:txBody>
          <a:bodyPr/>
          <a:lstStyle/>
          <a:p>
            <a:r>
              <a:rPr lang="en-US" dirty="0"/>
              <a:t>Focused attention</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5090" y="1411817"/>
            <a:ext cx="5160110" cy="4464000"/>
          </a:xfrm>
          <a:prstGeom prst="rect">
            <a:avLst/>
          </a:prstGeom>
        </p:spPr>
      </p:pic>
    </p:spTree>
    <p:extLst>
      <p:ext uri="{BB962C8B-B14F-4D97-AF65-F5344CB8AC3E}">
        <p14:creationId xmlns:p14="http://schemas.microsoft.com/office/powerpoint/2010/main" val="235425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marL="342900" indent="-342900">
              <a:buFont typeface="Arial" panose="020B0604020202020204" pitchFamily="34" charset="0"/>
              <a:buChar char="•"/>
            </a:pPr>
            <a:r>
              <a:rPr lang="en-AU" dirty="0"/>
              <a:t>The ability to stay focused on one thing over a period of time</a:t>
            </a:r>
          </a:p>
          <a:p>
            <a:pPr lvl="1"/>
            <a:r>
              <a:rPr lang="en-US" dirty="0"/>
              <a:t>Requires being alert</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Keeping the spotlight where it should be for long periods of time </a:t>
            </a:r>
          </a:p>
          <a:p>
            <a:pPr lvl="1"/>
            <a:r>
              <a:rPr lang="en-AU" dirty="0"/>
              <a:t>Especially when things get boring</a:t>
            </a:r>
            <a:endParaRPr lang="en-US"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131</a:t>
            </a:fld>
            <a:endParaRPr lang="en-US" dirty="0"/>
          </a:p>
        </p:txBody>
      </p:sp>
      <p:sp>
        <p:nvSpPr>
          <p:cNvPr id="2" name="Content Placeholder 1"/>
          <p:cNvSpPr>
            <a:spLocks noGrp="1"/>
          </p:cNvSpPr>
          <p:nvPr>
            <p:ph sz="quarter" idx="15"/>
          </p:nvPr>
        </p:nvSpPr>
        <p:spPr/>
        <p:txBody>
          <a:bodyPr/>
          <a:lstStyle/>
          <a:p>
            <a:r>
              <a:rPr lang="en-US"/>
              <a:t>Sustained attention</a:t>
            </a:r>
            <a:endParaRPr lang="en-AU" dirty="0"/>
          </a:p>
        </p:txBody>
      </p:sp>
      <p:pic>
        <p:nvPicPr>
          <p:cNvPr id="9" name="Content Placeholder 8">
            <a:extLst>
              <a:ext uri="{FF2B5EF4-FFF2-40B4-BE49-F238E27FC236}">
                <a16:creationId xmlns:a16="http://schemas.microsoft.com/office/drawing/2014/main" id="{97893FAA-CEDA-4764-9ADB-885F310AE6F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40425" y="1425995"/>
            <a:ext cx="5184775" cy="4483848"/>
          </a:xfrm>
        </p:spPr>
      </p:pic>
    </p:spTree>
    <p:extLst>
      <p:ext uri="{BB962C8B-B14F-4D97-AF65-F5344CB8AC3E}">
        <p14:creationId xmlns:p14="http://schemas.microsoft.com/office/powerpoint/2010/main" val="310602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719667" y="1411817"/>
            <a:ext cx="4535086" cy="4512000"/>
          </a:xfrm>
        </p:spPr>
        <p:txBody>
          <a:bodyPr/>
          <a:lstStyle/>
          <a:p>
            <a:r>
              <a:rPr lang="en-AU" dirty="0"/>
              <a:t>How much information can be taken in at one time?</a:t>
            </a:r>
          </a:p>
          <a:p>
            <a:pPr lvl="1">
              <a:buFont typeface="Arial" panose="020B0604020202020204" pitchFamily="34" charset="0"/>
              <a:buChar char="•"/>
            </a:pPr>
            <a:r>
              <a:rPr lang="en-AU" dirty="0"/>
              <a:t>Can be verbal (said to you) or visual (things you see)</a:t>
            </a:r>
          </a:p>
          <a:p>
            <a:pPr marL="0" lvl="1" indent="0">
              <a:buNone/>
            </a:pPr>
            <a:endParaRPr lang="en-AU" dirty="0"/>
          </a:p>
          <a:p>
            <a:pPr marL="0" lvl="1" indent="0">
              <a:buNone/>
            </a:pPr>
            <a:r>
              <a:rPr lang="en-AU" dirty="0"/>
              <a:t>All about how big the spotlight is </a:t>
            </a:r>
          </a:p>
          <a:p>
            <a:pPr lvl="1"/>
            <a:endParaRPr lang="en-US" dirty="0"/>
          </a:p>
          <a:p>
            <a:pPr lvl="1"/>
            <a:endParaRPr lang="en-US" dirty="0"/>
          </a:p>
          <a:p>
            <a:pPr lvl="1"/>
            <a:endParaRPr lang="en-AU" dirty="0"/>
          </a:p>
        </p:txBody>
      </p:sp>
      <p:sp>
        <p:nvSpPr>
          <p:cNvPr id="8" name="Content Placeholder 7"/>
          <p:cNvSpPr>
            <a:spLocks noGrp="1"/>
          </p:cNvSpPr>
          <p:nvPr>
            <p:ph sz="half" idx="2"/>
          </p:nvPr>
        </p:nvSpPr>
        <p:spPr/>
        <p:txBody>
          <a:bodyPr/>
          <a:lstStyle/>
          <a:p>
            <a:endParaRPr lang="en-AU"/>
          </a:p>
          <a:p>
            <a:endParaRPr lang="en-AU"/>
          </a:p>
          <a:p>
            <a:endParaRPr lang="en-AU"/>
          </a:p>
          <a:p>
            <a:endParaRPr lang="en-AU"/>
          </a:p>
          <a:p>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132</a:t>
            </a:fld>
            <a:endParaRPr lang="en-US" dirty="0"/>
          </a:p>
        </p:txBody>
      </p:sp>
      <p:sp>
        <p:nvSpPr>
          <p:cNvPr id="2" name="Content Placeholder 1"/>
          <p:cNvSpPr>
            <a:spLocks noGrp="1"/>
          </p:cNvSpPr>
          <p:nvPr>
            <p:ph sz="quarter" idx="15"/>
          </p:nvPr>
        </p:nvSpPr>
        <p:spPr/>
        <p:txBody>
          <a:bodyPr/>
          <a:lstStyle/>
          <a:p>
            <a:r>
              <a:rPr lang="en-US"/>
              <a:t>Attention span</a:t>
            </a:r>
            <a:endParaRPr lang="en-AU" dirty="0"/>
          </a:p>
        </p:txBody>
      </p:sp>
      <p:pic>
        <p:nvPicPr>
          <p:cNvPr id="5" name="Picture 4">
            <a:extLst>
              <a:ext uri="{FF2B5EF4-FFF2-40B4-BE49-F238E27FC236}">
                <a16:creationId xmlns:a16="http://schemas.microsoft.com/office/drawing/2014/main" id="{4F3CB005-3D57-48DE-ACC6-40A8A1790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1221" y="1411817"/>
            <a:ext cx="5183979" cy="4484648"/>
          </a:xfrm>
          <a:prstGeom prst="rect">
            <a:avLst/>
          </a:prstGeom>
        </p:spPr>
      </p:pic>
    </p:spTree>
    <p:extLst>
      <p:ext uri="{BB962C8B-B14F-4D97-AF65-F5344CB8AC3E}">
        <p14:creationId xmlns:p14="http://schemas.microsoft.com/office/powerpoint/2010/main" val="318928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marL="342900" indent="-342900">
              <a:buFont typeface="Arial" panose="020B0604020202020204" pitchFamily="34" charset="0"/>
              <a:buChar char="•"/>
            </a:pPr>
            <a:r>
              <a:rPr lang="en-AU" dirty="0"/>
              <a:t>The ability to focus on two or more things at the same time.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Examples:</a:t>
            </a:r>
          </a:p>
          <a:p>
            <a:pPr lvl="1"/>
            <a:r>
              <a:rPr lang="en-AU" dirty="0"/>
              <a:t>driving and speaking to your passenger at the same time</a:t>
            </a:r>
          </a:p>
          <a:p>
            <a:pPr lvl="1"/>
            <a:r>
              <a:rPr lang="en-AU" dirty="0"/>
              <a:t>studying and watching the TV at the same time.</a:t>
            </a:r>
          </a:p>
        </p:txBody>
      </p:sp>
      <p:pic>
        <p:nvPicPr>
          <p:cNvPr id="10" name="Content Placeholder 9"/>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417917" y="1860455"/>
            <a:ext cx="5102352" cy="3614928"/>
          </a:xfrm>
        </p:spPr>
      </p:pic>
      <p:sp>
        <p:nvSpPr>
          <p:cNvPr id="4" name="Slide Number Placeholder 3"/>
          <p:cNvSpPr>
            <a:spLocks noGrp="1"/>
          </p:cNvSpPr>
          <p:nvPr>
            <p:ph type="sldNum" sz="quarter" idx="4"/>
          </p:nvPr>
        </p:nvSpPr>
        <p:spPr/>
        <p:txBody>
          <a:bodyPr/>
          <a:lstStyle/>
          <a:p>
            <a:fld id="{EAFF9662-E427-214F-A0F2-1EADCCA1E85B}" type="slidenum">
              <a:rPr lang="en-US" smtClean="0"/>
              <a:pPr/>
              <a:t>133</a:t>
            </a:fld>
            <a:endParaRPr lang="en-US" dirty="0"/>
          </a:p>
        </p:txBody>
      </p:sp>
      <p:sp>
        <p:nvSpPr>
          <p:cNvPr id="2" name="Content Placeholder 1"/>
          <p:cNvSpPr>
            <a:spLocks noGrp="1"/>
          </p:cNvSpPr>
          <p:nvPr>
            <p:ph sz="quarter" idx="15"/>
          </p:nvPr>
        </p:nvSpPr>
        <p:spPr/>
        <p:txBody>
          <a:bodyPr/>
          <a:lstStyle/>
          <a:p>
            <a:r>
              <a:rPr lang="en-AU" dirty="0"/>
              <a:t>Divided attention</a:t>
            </a:r>
            <a:endParaRPr lang="en-US" dirty="0"/>
          </a:p>
        </p:txBody>
      </p:sp>
      <p:sp>
        <p:nvSpPr>
          <p:cNvPr id="8" name="Content Placeholder 4"/>
          <p:cNvSpPr txBox="1">
            <a:spLocks/>
          </p:cNvSpPr>
          <p:nvPr/>
        </p:nvSpPr>
        <p:spPr>
          <a:xfrm>
            <a:off x="695325" y="4860738"/>
            <a:ext cx="10800603" cy="614645"/>
          </a:xfrm>
          <a:prstGeom prst="rect">
            <a:avLst/>
          </a:prstGeom>
        </p:spPr>
        <p:txBody>
          <a:bodyPr lIns="0" tIns="0" rIns="0" bIns="0">
            <a:noAutofit/>
          </a:bodyPr>
          <a:lstStyle>
            <a:lvl1pPr marL="0" indent="0" algn="l" defTabSz="914400" rtl="0" eaLnBrk="1" latinLnBrk="0" hangingPunct="1">
              <a:spcBef>
                <a:spcPts val="600"/>
              </a:spcBef>
              <a:buClr>
                <a:schemeClr val="accent2"/>
              </a:buClr>
              <a:buFont typeface="Wingdings" panose="05000000000000000000" pitchFamily="2" charset="2"/>
              <a:buNone/>
              <a:defRPr sz="1800" b="0" i="0" kern="1200" spc="0" baseline="0">
                <a:solidFill>
                  <a:schemeClr val="tx1"/>
                </a:solidFill>
                <a:latin typeface="Arial" panose="020B0604020202020204" pitchFamily="34" charset="0"/>
                <a:ea typeface="+mn-ea"/>
                <a:cs typeface="Arial" panose="020B0604020202020204" pitchFamily="34" charset="0"/>
              </a:defRPr>
            </a:lvl1pPr>
            <a:lvl2pPr marL="72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2pPr>
            <a:lvl3pPr marL="108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44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4pPr>
            <a:lvl5pPr marL="180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AU" sz="2000" dirty="0"/>
              <a:t>Most difficult type of attention to master.</a:t>
            </a:r>
            <a:endParaRPr lang="en-US" sz="2000" dirty="0"/>
          </a:p>
        </p:txBody>
      </p:sp>
    </p:spTree>
    <p:extLst>
      <p:ext uri="{BB962C8B-B14F-4D97-AF65-F5344CB8AC3E}">
        <p14:creationId xmlns:p14="http://schemas.microsoft.com/office/powerpoint/2010/main" val="22724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AFF9662-E427-214F-A0F2-1EADCCA1E85B}" type="slidenum">
              <a:rPr lang="en-US" smtClean="0"/>
              <a:pPr/>
              <a:t>134</a:t>
            </a:fld>
            <a:endParaRPr lang="en-US" dirty="0"/>
          </a:p>
        </p:txBody>
      </p:sp>
      <p:sp>
        <p:nvSpPr>
          <p:cNvPr id="2" name="Content Placeholder 1"/>
          <p:cNvSpPr>
            <a:spLocks noGrp="1"/>
          </p:cNvSpPr>
          <p:nvPr>
            <p:ph sz="quarter" idx="16"/>
          </p:nvPr>
        </p:nvSpPr>
        <p:spPr/>
        <p:txBody>
          <a:bodyPr/>
          <a:lstStyle/>
          <a:p>
            <a:r>
              <a:rPr lang="en-US" dirty="0"/>
              <a:t>Open up and divide your attention</a:t>
            </a:r>
            <a:endParaRPr lang="en-AU" dirty="0"/>
          </a:p>
        </p:txBody>
      </p:sp>
      <p:sp>
        <p:nvSpPr>
          <p:cNvPr id="7" name="Content Placeholder 6"/>
          <p:cNvSpPr>
            <a:spLocks noGrp="1"/>
          </p:cNvSpPr>
          <p:nvPr>
            <p:ph idx="1"/>
          </p:nvPr>
        </p:nvSpPr>
        <p:spPr/>
        <p:txBody>
          <a:bodyPr/>
          <a:lstStyle/>
          <a:p>
            <a:pPr marL="342900" indent="-342900">
              <a:buFont typeface="Arial" panose="020B0604020202020204" pitchFamily="34" charset="0"/>
              <a:buChar char="•"/>
            </a:pPr>
            <a:r>
              <a:rPr lang="en-US" dirty="0"/>
              <a:t>I will show you some more pages with grids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Count </a:t>
            </a:r>
            <a:r>
              <a:rPr lang="en-US" b="1" dirty="0"/>
              <a:t>every time there are exactly</a:t>
            </a:r>
            <a:br>
              <a:rPr lang="en-US" b="1" dirty="0"/>
            </a:br>
            <a:r>
              <a:rPr lang="en-US" b="1" dirty="0"/>
              <a:t>three black squares OR one red square OR both</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69812" y="3691747"/>
            <a:ext cx="1800000" cy="1800000"/>
          </a:xfrm>
          <a:prstGeom prst="rect">
            <a:avLst/>
          </a:prstGeom>
        </p:spPr>
      </p:pic>
      <p:sp>
        <p:nvSpPr>
          <p:cNvPr id="8" name="Rectangle 7"/>
          <p:cNvSpPr/>
          <p:nvPr/>
        </p:nvSpPr>
        <p:spPr>
          <a:xfrm>
            <a:off x="3608400" y="5026145"/>
            <a:ext cx="180000" cy="18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3088999" y="4488082"/>
            <a:ext cx="180000" cy="18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2526557" y="3946903"/>
            <a:ext cx="180000" cy="18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23625" y="3691747"/>
            <a:ext cx="1800000" cy="1800000"/>
          </a:xfrm>
          <a:prstGeom prst="rect">
            <a:avLst/>
          </a:prstGeom>
        </p:spPr>
      </p:pic>
      <p:sp>
        <p:nvSpPr>
          <p:cNvPr id="14" name="Rectangle 13"/>
          <p:cNvSpPr/>
          <p:nvPr/>
        </p:nvSpPr>
        <p:spPr>
          <a:xfrm>
            <a:off x="6567864" y="5026145"/>
            <a:ext cx="180000" cy="18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Rectangle 16"/>
          <p:cNvSpPr/>
          <p:nvPr/>
        </p:nvSpPr>
        <p:spPr>
          <a:xfrm>
            <a:off x="6561322" y="3946903"/>
            <a:ext cx="180000" cy="1800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08101" y="3691747"/>
            <a:ext cx="1800000" cy="1800000"/>
          </a:xfrm>
          <a:prstGeom prst="rect">
            <a:avLst/>
          </a:prstGeom>
        </p:spPr>
      </p:pic>
      <p:sp>
        <p:nvSpPr>
          <p:cNvPr id="23" name="Rectangle 22"/>
          <p:cNvSpPr/>
          <p:nvPr/>
        </p:nvSpPr>
        <p:spPr>
          <a:xfrm>
            <a:off x="9470855" y="3946903"/>
            <a:ext cx="180000" cy="1800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4" name="Rectangle 23"/>
          <p:cNvSpPr/>
          <p:nvPr/>
        </p:nvSpPr>
        <p:spPr>
          <a:xfrm>
            <a:off x="9457037" y="5026145"/>
            <a:ext cx="180000" cy="18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5" name="Rectangle 24"/>
          <p:cNvSpPr/>
          <p:nvPr/>
        </p:nvSpPr>
        <p:spPr>
          <a:xfrm>
            <a:off x="9457037" y="4501747"/>
            <a:ext cx="180000" cy="18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Rectangle 25"/>
          <p:cNvSpPr/>
          <p:nvPr/>
        </p:nvSpPr>
        <p:spPr>
          <a:xfrm>
            <a:off x="8911231" y="4501747"/>
            <a:ext cx="180000" cy="18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7" name="Rectangle 26"/>
          <p:cNvSpPr/>
          <p:nvPr/>
        </p:nvSpPr>
        <p:spPr>
          <a:xfrm>
            <a:off x="3608400" y="3946903"/>
            <a:ext cx="180000" cy="180000"/>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Rectangle 18"/>
          <p:cNvSpPr/>
          <p:nvPr/>
        </p:nvSpPr>
        <p:spPr>
          <a:xfrm>
            <a:off x="8380994" y="4501747"/>
            <a:ext cx="180000" cy="180000"/>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0" name="Rectangle 19"/>
          <p:cNvSpPr/>
          <p:nvPr/>
        </p:nvSpPr>
        <p:spPr>
          <a:xfrm>
            <a:off x="8380994" y="5026145"/>
            <a:ext cx="180000" cy="180000"/>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extBox 3"/>
          <p:cNvSpPr txBox="1"/>
          <p:nvPr/>
        </p:nvSpPr>
        <p:spPr>
          <a:xfrm>
            <a:off x="4277802" y="4261899"/>
            <a:ext cx="723568" cy="461665"/>
          </a:xfrm>
          <a:prstGeom prst="rect">
            <a:avLst/>
          </a:prstGeom>
          <a:noFill/>
        </p:spPr>
        <p:txBody>
          <a:bodyPr wrap="square" rtlCol="0">
            <a:spAutoFit/>
          </a:bodyPr>
          <a:lstStyle/>
          <a:p>
            <a:r>
              <a:rPr lang="en-US" b="1" dirty="0">
                <a:solidFill>
                  <a:schemeClr val="bg1"/>
                </a:solidFill>
              </a:rPr>
              <a:t>OR</a:t>
            </a:r>
            <a:endParaRPr lang="en-AU" b="1" dirty="0">
              <a:solidFill>
                <a:schemeClr val="bg1"/>
              </a:solidFill>
            </a:endParaRPr>
          </a:p>
        </p:txBody>
      </p:sp>
      <p:sp>
        <p:nvSpPr>
          <p:cNvPr id="22" name="TextBox 21"/>
          <p:cNvSpPr txBox="1"/>
          <p:nvPr/>
        </p:nvSpPr>
        <p:spPr>
          <a:xfrm>
            <a:off x="7106141" y="4254125"/>
            <a:ext cx="723568" cy="461665"/>
          </a:xfrm>
          <a:prstGeom prst="rect">
            <a:avLst/>
          </a:prstGeom>
          <a:noFill/>
        </p:spPr>
        <p:txBody>
          <a:bodyPr wrap="square" rtlCol="0">
            <a:spAutoFit/>
          </a:bodyPr>
          <a:lstStyle/>
          <a:p>
            <a:r>
              <a:rPr lang="en-US" b="1" dirty="0">
                <a:solidFill>
                  <a:schemeClr val="bg1"/>
                </a:solidFill>
              </a:rPr>
              <a:t>OR</a:t>
            </a:r>
            <a:endParaRPr lang="en-AU" b="1" dirty="0">
              <a:solidFill>
                <a:schemeClr val="bg1"/>
              </a:solidFill>
            </a:endParaRPr>
          </a:p>
        </p:txBody>
      </p:sp>
    </p:spTree>
    <p:extLst>
      <p:ext uri="{BB962C8B-B14F-4D97-AF65-F5344CB8AC3E}">
        <p14:creationId xmlns:p14="http://schemas.microsoft.com/office/powerpoint/2010/main" val="42846735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135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5674532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136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3243447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137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9448969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138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7037216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139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8773262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endParaRPr lang="en-AU"/>
          </a:p>
        </p:txBody>
      </p:sp>
      <p:sp>
        <p:nvSpPr>
          <p:cNvPr id="8" name="Content Placeholder 7"/>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6919305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140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2423788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141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1165000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142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2911697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143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5171424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144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0221249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145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3513947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146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5099668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147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1235886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148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9880735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149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3456899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2725447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150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2" name="Rectangle 11"/>
          <p:cNvSpPr/>
          <p:nvPr/>
        </p:nvSpPr>
        <p:spPr>
          <a:xfrm>
            <a:off x="5823995"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9520644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151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1849879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152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8416902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153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286564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154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8023469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155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86693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156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8207161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157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2952303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158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2467568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159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9235405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7895574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160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1996625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161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6236079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162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1033610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163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5424550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164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4068137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165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3319671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166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8227955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167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3878179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168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353547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169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9044055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quarter" idx="15"/>
          </p:nvPr>
        </p:nvSpPr>
        <p:spPr/>
        <p:txBody>
          <a:bodyPr/>
          <a:lstStyle/>
          <a:p>
            <a:endParaRPr lang="en-AU"/>
          </a:p>
        </p:txBody>
      </p:sp>
      <p:sp>
        <p:nvSpPr>
          <p:cNvPr id="17" name="Content Placeholder 1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3732276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170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4882983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171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1325430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172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5216560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173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3678954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174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7733470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175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1498414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176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0171462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177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7966125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178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2133388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179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3786887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endParaRPr lang="en-AU"/>
          </a:p>
        </p:txBody>
      </p:sp>
      <p:sp>
        <p:nvSpPr>
          <p:cNvPr id="8" name="Content Placeholder 7"/>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4040519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180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7600020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181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4124313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182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4" name="Rectangle 13"/>
          <p:cNvSpPr/>
          <p:nvPr/>
        </p:nvSpPr>
        <p:spPr>
          <a:xfrm>
            <a:off x="4278773"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0544717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183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8459876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184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9053937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185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8" name="Rectangle 7"/>
          <p:cNvSpPr/>
          <p:nvPr/>
        </p:nvSpPr>
        <p:spPr>
          <a:xfrm>
            <a:off x="5823995"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1271355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186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0186342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187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6688167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188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Tree>
    <p:extLst>
      <p:ext uri="{BB962C8B-B14F-4D97-AF65-F5344CB8AC3E}">
        <p14:creationId xmlns:p14="http://schemas.microsoft.com/office/powerpoint/2010/main" val="182550312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189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7964536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endParaRPr lang="en-AU"/>
          </a:p>
        </p:txBody>
      </p:sp>
      <p:sp>
        <p:nvSpPr>
          <p:cNvPr id="10" name="Content Placeholder 9"/>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6877161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190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2152583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191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4615948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192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9501273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193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586197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194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6009392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How did you go?</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There were 18 grids with either three black squares or one red square or both.</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Which types of attention did you use?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Did you happen to tell yourself to ‘focus’ every so often?</a:t>
            </a:r>
          </a:p>
        </p:txBody>
      </p:sp>
      <p:sp>
        <p:nvSpPr>
          <p:cNvPr id="4" name="Slide Number Placeholder 3"/>
          <p:cNvSpPr>
            <a:spLocks noGrp="1"/>
          </p:cNvSpPr>
          <p:nvPr>
            <p:ph type="sldNum" sz="quarter" idx="4"/>
          </p:nvPr>
        </p:nvSpPr>
        <p:spPr/>
        <p:txBody>
          <a:bodyPr/>
          <a:lstStyle/>
          <a:p>
            <a:fld id="{EAFF9662-E427-214F-A0F2-1EADCCA1E85B}" type="slidenum">
              <a:rPr lang="en-US" smtClean="0"/>
              <a:pPr/>
              <a:t>195</a:t>
            </a:fld>
            <a:endParaRPr lang="en-US" dirty="0"/>
          </a:p>
        </p:txBody>
      </p:sp>
    </p:spTree>
    <p:extLst>
      <p:ext uri="{BB962C8B-B14F-4D97-AF65-F5344CB8AC3E}">
        <p14:creationId xmlns:p14="http://schemas.microsoft.com/office/powerpoint/2010/main" val="205245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t>196</a:t>
            </a:fld>
            <a:endParaRPr lang="en-US" dirty="0"/>
          </a:p>
        </p:txBody>
      </p:sp>
      <p:sp>
        <p:nvSpPr>
          <p:cNvPr id="5" name="Content Placeholder 4"/>
          <p:cNvSpPr>
            <a:spLocks noGrp="1"/>
          </p:cNvSpPr>
          <p:nvPr>
            <p:ph sz="quarter" idx="16"/>
          </p:nvPr>
        </p:nvSpPr>
        <p:spPr/>
        <p:txBody>
          <a:bodyPr lIns="0" tIns="0" rIns="0" bIns="0" anchor="ctr">
            <a:normAutofit/>
          </a:bodyPr>
          <a:lstStyle/>
          <a:p>
            <a:r>
              <a:rPr lang="en-US" sz="2000" dirty="0"/>
              <a:t>Attention training - EXERCISE</a:t>
            </a:r>
            <a:endParaRPr lang="en-AU" sz="2000" dirty="0"/>
          </a:p>
        </p:txBody>
      </p:sp>
      <p:sp>
        <p:nvSpPr>
          <p:cNvPr id="3" name="Content Placeholder 2"/>
          <p:cNvSpPr>
            <a:spLocks noGrp="1"/>
          </p:cNvSpPr>
          <p:nvPr>
            <p:ph idx="1"/>
          </p:nvPr>
        </p:nvSpPr>
        <p:spPr/>
        <p:txBody>
          <a:bodyPr>
            <a:normAutofit/>
          </a:bodyPr>
          <a:lstStyle/>
          <a:p>
            <a:r>
              <a:rPr lang="en-US" dirty="0"/>
              <a:t>We will do an exercise to help you take more control of your attention</a:t>
            </a:r>
          </a:p>
        </p:txBody>
      </p:sp>
    </p:spTree>
    <p:extLst>
      <p:ext uri="{BB962C8B-B14F-4D97-AF65-F5344CB8AC3E}">
        <p14:creationId xmlns:p14="http://schemas.microsoft.com/office/powerpoint/2010/main" val="26697498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AFF9662-E427-214F-A0F2-1EADCCA1E85B}" type="slidenum">
              <a:rPr lang="en-US" smtClean="0"/>
              <a:pPr/>
              <a:t>197</a:t>
            </a:fld>
            <a:endParaRPr lang="en-US" dirty="0"/>
          </a:p>
        </p:txBody>
      </p:sp>
      <p:sp>
        <p:nvSpPr>
          <p:cNvPr id="7" name="Content Placeholder 6"/>
          <p:cNvSpPr>
            <a:spLocks noGrp="1"/>
          </p:cNvSpPr>
          <p:nvPr>
            <p:ph sz="quarter" idx="16"/>
          </p:nvPr>
        </p:nvSpPr>
        <p:spPr/>
        <p:txBody>
          <a:bodyPr/>
          <a:lstStyle/>
          <a:p>
            <a:r>
              <a:rPr lang="en-US"/>
              <a:t>Why attention?</a:t>
            </a:r>
            <a:endParaRPr lang="en-AU" dirty="0"/>
          </a:p>
        </p:txBody>
      </p:sp>
      <p:sp>
        <p:nvSpPr>
          <p:cNvPr id="4" name="Content Placeholder 3"/>
          <p:cNvSpPr>
            <a:spLocks noGrp="1"/>
          </p:cNvSpPr>
          <p:nvPr>
            <p:ph idx="1"/>
          </p:nvPr>
        </p:nvSpPr>
        <p:spPr/>
        <p:txBody>
          <a:bodyPr/>
          <a:lstStyle/>
          <a:p>
            <a:r>
              <a:rPr lang="en-US" dirty="0"/>
              <a:t>To help us notice good and bad things about the present, past, and future.</a:t>
            </a:r>
          </a:p>
          <a:p>
            <a:r>
              <a:rPr lang="en-US" dirty="0"/>
              <a:t>Attention allows us to travel through time and space!</a:t>
            </a:r>
          </a:p>
        </p:txBody>
      </p:sp>
      <p:pic>
        <p:nvPicPr>
          <p:cNvPr id="5" name="Picture 4">
            <a:extLst>
              <a:ext uri="{FF2B5EF4-FFF2-40B4-BE49-F238E27FC236}">
                <a16:creationId xmlns:a16="http://schemas.microsoft.com/office/drawing/2014/main" id="{3DB3DA9C-EB07-42D3-BB05-4E1FE015C0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784" y="2422177"/>
            <a:ext cx="3767328" cy="3744032"/>
          </a:xfrm>
          <a:prstGeom prst="rect">
            <a:avLst/>
          </a:prstGeom>
        </p:spPr>
      </p:pic>
      <p:pic>
        <p:nvPicPr>
          <p:cNvPr id="8" name="Picture 7">
            <a:extLst>
              <a:ext uri="{FF2B5EF4-FFF2-40B4-BE49-F238E27FC236}">
                <a16:creationId xmlns:a16="http://schemas.microsoft.com/office/drawing/2014/main" id="{1395E930-8D24-47CE-8B99-E0037625311A}"/>
              </a:ext>
            </a:extLst>
          </p:cNvPr>
          <p:cNvPicPr>
            <a:picLocks noChangeAspect="1"/>
          </p:cNvPicPr>
          <p:nvPr/>
        </p:nvPicPr>
        <p:blipFill>
          <a:blip r:embed="rId4"/>
          <a:stretch>
            <a:fillRect/>
          </a:stretch>
        </p:blipFill>
        <p:spPr>
          <a:xfrm>
            <a:off x="9772596" y="308207"/>
            <a:ext cx="1752604" cy="1755652"/>
          </a:xfrm>
          <a:prstGeom prst="rect">
            <a:avLst/>
          </a:prstGeom>
        </p:spPr>
      </p:pic>
    </p:spTree>
    <p:extLst>
      <p:ext uri="{BB962C8B-B14F-4D97-AF65-F5344CB8AC3E}">
        <p14:creationId xmlns:p14="http://schemas.microsoft.com/office/powerpoint/2010/main" val="337231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Sharpen your attention</a:t>
            </a:r>
            <a:endParaRPr lang="en-AU" dirty="0"/>
          </a:p>
        </p:txBody>
      </p:sp>
      <p:sp>
        <p:nvSpPr>
          <p:cNvPr id="3" name="Content Placeholder 2">
            <a:extLst>
              <a:ext uri="{FF2B5EF4-FFF2-40B4-BE49-F238E27FC236}">
                <a16:creationId xmlns:a16="http://schemas.microsoft.com/office/drawing/2014/main" id="{C180253E-E241-7647-A9B5-A29E9A1D602D}"/>
              </a:ext>
            </a:extLst>
          </p:cNvPr>
          <p:cNvSpPr>
            <a:spLocks noGrp="1"/>
          </p:cNvSpPr>
          <p:nvPr>
            <p:ph idx="1"/>
          </p:nvPr>
        </p:nvSpPr>
        <p:spPr/>
        <p:txBody>
          <a:bodyPr/>
          <a:lstStyle/>
          <a:p>
            <a:pPr marL="342900" indent="-342900">
              <a:buFont typeface="Arial" panose="020B0604020202020204" pitchFamily="34" charset="0"/>
              <a:buChar char="•"/>
            </a:pPr>
            <a:r>
              <a:rPr lang="en-US" dirty="0"/>
              <a:t>Practice deliberately focusing then switching your attention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Use the self-prompting ‘focus’ technique in situations when you have to concentrate</a:t>
            </a:r>
          </a:p>
        </p:txBody>
      </p:sp>
      <p:sp>
        <p:nvSpPr>
          <p:cNvPr id="4" name="Slide Number Placeholder 3">
            <a:extLst>
              <a:ext uri="{FF2B5EF4-FFF2-40B4-BE49-F238E27FC236}">
                <a16:creationId xmlns:a16="http://schemas.microsoft.com/office/drawing/2014/main" id="{82A07D79-F6D2-5641-AEA5-CAE0A02A7F64}"/>
              </a:ext>
            </a:extLst>
          </p:cNvPr>
          <p:cNvSpPr>
            <a:spLocks noGrp="1"/>
          </p:cNvSpPr>
          <p:nvPr>
            <p:ph type="sldNum" sz="quarter" idx="4"/>
          </p:nvPr>
        </p:nvSpPr>
        <p:spPr/>
        <p:txBody>
          <a:bodyPr/>
          <a:lstStyle/>
          <a:p>
            <a:fld id="{EAFF9662-E427-214F-A0F2-1EADCCA1E85B}" type="slidenum">
              <a:rPr lang="en-US" smtClean="0"/>
              <a:pPr/>
              <a:t>198</a:t>
            </a:fld>
            <a:endParaRPr lang="en-US" dirty="0"/>
          </a:p>
        </p:txBody>
      </p:sp>
    </p:spTree>
    <p:extLst>
      <p:ext uri="{BB962C8B-B14F-4D97-AF65-F5344CB8AC3E}">
        <p14:creationId xmlns:p14="http://schemas.microsoft.com/office/powerpoint/2010/main" val="170747603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Brainwork</a:t>
            </a:r>
            <a:endParaRPr lang="en-AU" dirty="0"/>
          </a:p>
        </p:txBody>
      </p:sp>
      <p:sp>
        <p:nvSpPr>
          <p:cNvPr id="3" name="Content Placeholder 2"/>
          <p:cNvSpPr>
            <a:spLocks noGrp="1"/>
          </p:cNvSpPr>
          <p:nvPr>
            <p:ph idx="1"/>
          </p:nvPr>
        </p:nvSpPr>
        <p:spPr>
          <a:xfrm>
            <a:off x="719668" y="1422014"/>
            <a:ext cx="10800603" cy="4512017"/>
          </a:xfrm>
        </p:spPr>
        <p:txBody>
          <a:bodyPr/>
          <a:lstStyle/>
          <a:p>
            <a:r>
              <a:rPr lang="en-AU" dirty="0"/>
              <a:t>Tick off attention strategies that:</a:t>
            </a:r>
          </a:p>
          <a:p>
            <a:pPr lvl="1">
              <a:buFont typeface="Arial" panose="020B0604020202020204" pitchFamily="34" charset="0"/>
              <a:buChar char="•"/>
            </a:pPr>
            <a:r>
              <a:rPr lang="en-AU" dirty="0"/>
              <a:t>you have successfully used in the past, and </a:t>
            </a:r>
          </a:p>
          <a:p>
            <a:pPr lvl="1">
              <a:buFont typeface="Arial" panose="020B0604020202020204" pitchFamily="34" charset="0"/>
              <a:buChar char="•"/>
            </a:pPr>
            <a:r>
              <a:rPr lang="en-AU" dirty="0"/>
              <a:t>you think might be helpful to use in the future </a:t>
            </a:r>
          </a:p>
          <a:p>
            <a:pPr marL="900113" lvl="1" indent="0">
              <a:spcBef>
                <a:spcPts val="0"/>
              </a:spcBef>
              <a:buNone/>
            </a:pPr>
            <a:r>
              <a:rPr lang="en-AU" dirty="0"/>
              <a:t>(whether or not you have used them before).</a:t>
            </a:r>
          </a:p>
          <a:p>
            <a:pPr lvl="1"/>
            <a:endParaRPr lang="en-AU" dirty="0"/>
          </a:p>
          <a:p>
            <a:r>
              <a:rPr lang="en-US" dirty="0"/>
              <a:t>Predict how much of your brainwork you will complete!</a:t>
            </a:r>
          </a:p>
          <a:p>
            <a:pPr lvl="1">
              <a:buFont typeface="Arial" panose="020B0604020202020204" pitchFamily="34" charset="0"/>
              <a:buChar char="•"/>
            </a:pPr>
            <a:r>
              <a:rPr lang="en-US" dirty="0"/>
              <a:t>Practice predicting </a:t>
            </a:r>
            <a:r>
              <a:rPr lang="en-AU" dirty="0"/>
              <a:t>your</a:t>
            </a:r>
            <a:r>
              <a:rPr lang="en-US" dirty="0"/>
              <a:t> own future behavior.</a:t>
            </a:r>
          </a:p>
        </p:txBody>
      </p:sp>
      <p:sp>
        <p:nvSpPr>
          <p:cNvPr id="4" name="Slide Number Placeholder 3"/>
          <p:cNvSpPr>
            <a:spLocks noGrp="1"/>
          </p:cNvSpPr>
          <p:nvPr>
            <p:ph type="sldNum" sz="quarter" idx="4"/>
          </p:nvPr>
        </p:nvSpPr>
        <p:spPr/>
        <p:txBody>
          <a:bodyPr/>
          <a:lstStyle/>
          <a:p>
            <a:fld id="{EAFF9662-E427-214F-A0F2-1EADCCA1E85B}" type="slidenum">
              <a:rPr lang="en-US" smtClean="0"/>
              <a:pPr/>
              <a:t>199</a:t>
            </a:fld>
            <a:endParaRPr lang="en-US" dirty="0"/>
          </a:p>
        </p:txBody>
      </p:sp>
      <p:sp>
        <p:nvSpPr>
          <p:cNvPr id="7" name="TextBox 1"/>
          <p:cNvSpPr txBox="1"/>
          <p:nvPr/>
        </p:nvSpPr>
        <p:spPr>
          <a:xfrm>
            <a:off x="10267447" y="740702"/>
            <a:ext cx="1405068" cy="523220"/>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AU" sz="1400" b="1" dirty="0">
                <a:solidFill>
                  <a:schemeClr val="accent1"/>
                </a:solidFill>
              </a:rPr>
              <a:t>Page 7 in Workbook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1352" y="419330"/>
            <a:ext cx="841660" cy="844592"/>
          </a:xfrm>
          <a:prstGeom prst="rect">
            <a:avLst/>
          </a:prstGeom>
        </p:spPr>
      </p:pic>
    </p:spTree>
    <p:extLst>
      <p:ext uri="{BB962C8B-B14F-4D97-AF65-F5344CB8AC3E}">
        <p14:creationId xmlns:p14="http://schemas.microsoft.com/office/powerpoint/2010/main" val="399132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a:t>Revision</a:t>
            </a:r>
            <a:endParaRPr lang="en-AU" dirty="0"/>
          </a:p>
        </p:txBody>
      </p:sp>
      <p:sp>
        <p:nvSpPr>
          <p:cNvPr id="5" name="Content Placeholder 4"/>
          <p:cNvSpPr>
            <a:spLocks noGrp="1"/>
          </p:cNvSpPr>
          <p:nvPr>
            <p:ph idx="1"/>
          </p:nvPr>
        </p:nvSpPr>
        <p:spPr/>
        <p:txBody>
          <a:bodyPr/>
          <a:lstStyle/>
          <a:p>
            <a:pPr marL="342900" indent="-342900">
              <a:buFont typeface="Arial" panose="020B0604020202020204" pitchFamily="34" charset="0"/>
              <a:buChar char="•"/>
            </a:pPr>
            <a:r>
              <a:rPr lang="en-AU" dirty="0"/>
              <a:t>Why is automatic memory called automatic?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AU" dirty="0"/>
              <a:t>If something is not encoded (saved) well (e.g. you just put a document anywhere in a filing cabinet), how will this affect retrieval (finding it again)?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AU" dirty="0"/>
              <a:t>What is prospective memory?</a:t>
            </a:r>
          </a:p>
        </p:txBody>
      </p:sp>
      <p:sp>
        <p:nvSpPr>
          <p:cNvPr id="2" name="Slide Number Placeholder 1"/>
          <p:cNvSpPr>
            <a:spLocks noGrp="1"/>
          </p:cNvSpPr>
          <p:nvPr>
            <p:ph type="sldNum" sz="quarter" idx="4"/>
          </p:nvPr>
        </p:nvSpPr>
        <p:spPr/>
        <p:txBody>
          <a:bodyPr/>
          <a:lstStyle/>
          <a:p>
            <a:fld id="{EAFF9662-E427-214F-A0F2-1EADCCA1E85B}" type="slidenum">
              <a:rPr lang="en-US" smtClean="0"/>
              <a:pPr/>
              <a:t>2</a:t>
            </a:fld>
            <a:endParaRPr lang="en-US" dirty="0"/>
          </a:p>
        </p:txBody>
      </p:sp>
    </p:spTree>
    <p:extLst>
      <p:ext uri="{BB962C8B-B14F-4D97-AF65-F5344CB8AC3E}">
        <p14:creationId xmlns:p14="http://schemas.microsoft.com/office/powerpoint/2010/main" val="309097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20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664158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19667" y="1391601"/>
            <a:ext cx="10800603" cy="4512017"/>
          </a:xfrm>
        </p:spPr>
        <p:txBody>
          <a:bodyPr/>
          <a:lstStyle/>
          <a:p>
            <a:endParaRPr lang="en-AU" dirty="0"/>
          </a:p>
        </p:txBody>
      </p:sp>
      <p:graphicFrame>
        <p:nvGraphicFramePr>
          <p:cNvPr id="18" name="Table 17"/>
          <p:cNvGraphicFramePr>
            <a:graphicFrameLocks noGrp="1"/>
          </p:cNvGraphicFramePr>
          <p:nvPr>
            <p:extLst>
              <p:ext uri="{D42A27DB-BD31-4B8C-83A1-F6EECF244321}">
                <p14:modId xmlns:p14="http://schemas.microsoft.com/office/powerpoint/2010/main" val="764637255"/>
              </p:ext>
            </p:extLst>
          </p:nvPr>
        </p:nvGraphicFramePr>
        <p:xfrm>
          <a:off x="731838" y="1404818"/>
          <a:ext cx="10800000" cy="35220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0"/>
                    </a:ext>
                  </a:extLst>
                </a:gridCol>
                <a:gridCol w="1386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792000">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522000">
                <a:tc>
                  <a:txBody>
                    <a:bodyPr/>
                    <a:lstStyle/>
                    <a:p>
                      <a:r>
                        <a:rPr lang="en-US" sz="2000" dirty="0"/>
                        <a:t>Read through 16-22 attention strategies, marked</a:t>
                      </a:r>
                      <a:r>
                        <a:rPr lang="en-US" sz="2000" baseline="0" dirty="0"/>
                        <a:t> which have been </a:t>
                      </a:r>
                      <a:r>
                        <a:rPr lang="en-US" sz="2000" dirty="0"/>
                        <a:t>helpful in past or may be helpful in the future, and wrote</a:t>
                      </a:r>
                      <a:r>
                        <a:rPr lang="en-US" sz="2000" baseline="0" dirty="0"/>
                        <a:t> down examples in notebook</a:t>
                      </a:r>
                      <a:endParaRPr lang="en-AU" sz="2000"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algn="ctr"/>
                      <a:endParaRPr lang="en-AU" sz="2000" b="1"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2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Read through 11-15 attention strategies as above</a:t>
                      </a:r>
                      <a:endParaRPr lang="en-AU" sz="2000"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52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Read through 6-10 attention strategies as above</a:t>
                      </a:r>
                      <a:endParaRPr lang="en-AU" sz="2000"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52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Read through 0-5 attention strategies as above</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2" name="Content Placeholder 1"/>
          <p:cNvSpPr>
            <a:spLocks noGrp="1"/>
          </p:cNvSpPr>
          <p:nvPr>
            <p:ph sz="quarter" idx="15"/>
          </p:nvPr>
        </p:nvSpPr>
        <p:spPr/>
        <p:txBody>
          <a:bodyPr/>
          <a:lstStyle/>
          <a:p>
            <a:r>
              <a:rPr lang="en-US" dirty="0"/>
              <a:t>Brainwork Prediction</a:t>
            </a:r>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200</a:t>
            </a:fld>
            <a:endParaRPr lang="en-US" dirty="0"/>
          </a:p>
        </p:txBody>
      </p:sp>
      <p:sp>
        <p:nvSpPr>
          <p:cNvPr id="6" name="TextBox 5"/>
          <p:cNvSpPr txBox="1"/>
          <p:nvPr/>
        </p:nvSpPr>
        <p:spPr>
          <a:xfrm>
            <a:off x="731838" y="980460"/>
            <a:ext cx="3769747" cy="400110"/>
          </a:xfrm>
          <a:prstGeom prst="rect">
            <a:avLst/>
          </a:prstGeom>
          <a:noFill/>
        </p:spPr>
        <p:txBody>
          <a:bodyPr wrap="square" lIns="0" rtlCol="0">
            <a:spAutoFit/>
          </a:bodyPr>
          <a:lstStyle/>
          <a:p>
            <a:r>
              <a:rPr lang="en-US" sz="2000" b="1" dirty="0"/>
              <a:t>Attention Strategies</a:t>
            </a:r>
          </a:p>
        </p:txBody>
      </p:sp>
      <p:sp>
        <p:nvSpPr>
          <p:cNvPr id="3" name="Rounded Rectangle 2"/>
          <p:cNvSpPr/>
          <p:nvPr/>
        </p:nvSpPr>
        <p:spPr>
          <a:xfrm>
            <a:off x="8341598" y="1306473"/>
            <a:ext cx="1391449" cy="37348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A9E03B15-15F3-4A3C-A5B8-CD9F4D1C9E80}"/>
              </a:ext>
            </a:extLst>
          </p:cNvPr>
          <p:cNvSpPr txBox="1"/>
          <p:nvPr/>
        </p:nvSpPr>
        <p:spPr>
          <a:xfrm>
            <a:off x="10628439" y="504838"/>
            <a:ext cx="1257675" cy="523220"/>
          </a:xfrm>
          <a:prstGeom prst="rect">
            <a:avLst/>
          </a:prstGeom>
          <a:noFill/>
        </p:spPr>
        <p:txBody>
          <a:bodyPr wrap="square" rtlCol="0">
            <a:spAutoFit/>
          </a:bodyPr>
          <a:lstStyle/>
          <a:p>
            <a:r>
              <a:rPr lang="en-AU" sz="1400" b="1" dirty="0">
                <a:solidFill>
                  <a:schemeClr val="accent1"/>
                </a:solidFill>
              </a:rPr>
              <a:t>Page 37 in workbook </a:t>
            </a:r>
          </a:p>
        </p:txBody>
      </p:sp>
      <p:pic>
        <p:nvPicPr>
          <p:cNvPr id="9" name="Picture 8">
            <a:extLst>
              <a:ext uri="{FF2B5EF4-FFF2-40B4-BE49-F238E27FC236}">
                <a16:creationId xmlns:a16="http://schemas.microsoft.com/office/drawing/2014/main" id="{7F33548A-C807-4D2B-8B32-58568AF0BA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100" y="375890"/>
            <a:ext cx="792339" cy="795099"/>
          </a:xfrm>
          <a:prstGeom prst="rect">
            <a:avLst/>
          </a:prstGeom>
        </p:spPr>
      </p:pic>
      <p:sp>
        <p:nvSpPr>
          <p:cNvPr id="10" name="Content Placeholder 2"/>
          <p:cNvSpPr txBox="1">
            <a:spLocks/>
          </p:cNvSpPr>
          <p:nvPr/>
        </p:nvSpPr>
        <p:spPr>
          <a:xfrm>
            <a:off x="719667" y="1412777"/>
            <a:ext cx="10800603" cy="4512017"/>
          </a:xfrm>
          <a:prstGeom prst="rect">
            <a:avLst/>
          </a:prstGeom>
        </p:spPr>
        <p:txBody>
          <a:bodyPr lIns="0" tIns="0" rIns="0" bIns="0"/>
          <a:lstStyle>
            <a:lvl1pPr marL="0" indent="0" algn="l" defTabSz="1219170" rtl="0" eaLnBrk="1" latinLnBrk="0" hangingPunct="1">
              <a:spcBef>
                <a:spcPts val="800"/>
              </a:spcBef>
              <a:buClr>
                <a:schemeClr val="accent2"/>
              </a:buClr>
              <a:buFont typeface="Wingdings" panose="05000000000000000000" pitchFamily="2" charset="2"/>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dirty="0"/>
          </a:p>
        </p:txBody>
      </p:sp>
      <p:sp>
        <p:nvSpPr>
          <p:cNvPr id="13" name="Content Placeholder 11"/>
          <p:cNvSpPr txBox="1">
            <a:spLocks/>
          </p:cNvSpPr>
          <p:nvPr/>
        </p:nvSpPr>
        <p:spPr>
          <a:xfrm>
            <a:off x="731838" y="5303578"/>
            <a:ext cx="10800603" cy="883433"/>
          </a:xfrm>
          <a:prstGeom prst="rect">
            <a:avLst/>
          </a:prstGeom>
        </p:spPr>
        <p:txBody>
          <a:bodyPr lIns="0" tIns="0" rIns="0" bIns="0">
            <a:noAutofit/>
          </a:bodyPr>
          <a:lstStyle>
            <a:lvl1pPr marL="0" indent="0" algn="l" defTabSz="1219170" rtl="0" eaLnBrk="1" latinLnBrk="0" hangingPunct="1">
              <a:spcBef>
                <a:spcPts val="800"/>
              </a:spcBef>
              <a:buClr>
                <a:schemeClr val="accent2"/>
              </a:buClr>
              <a:buFont typeface="Wingdings" panose="05000000000000000000" pitchFamily="2" charset="2"/>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Tree>
    <p:extLst>
      <p:ext uri="{BB962C8B-B14F-4D97-AF65-F5344CB8AC3E}">
        <p14:creationId xmlns:p14="http://schemas.microsoft.com/office/powerpoint/2010/main" val="151843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p:txBody>
          <a:bodyPr/>
          <a:lstStyle/>
          <a:p>
            <a:r>
              <a:rPr lang="en-AU" sz="4000" dirty="0"/>
              <a:t>End of Module 3</a:t>
            </a:r>
          </a:p>
        </p:txBody>
      </p:sp>
      <p:sp>
        <p:nvSpPr>
          <p:cNvPr id="5" name="Content Placeholder 2"/>
          <p:cNvSpPr>
            <a:spLocks noGrp="1"/>
          </p:cNvSpPr>
          <p:nvPr>
            <p:ph sz="quarter" idx="16"/>
          </p:nvPr>
        </p:nvSpPr>
        <p:spPr/>
        <p:txBody>
          <a:bodyPr/>
          <a:lstStyle/>
          <a:p>
            <a:endParaRPr lang="en-US" sz="1200" dirty="0"/>
          </a:p>
          <a:p>
            <a:r>
              <a:rPr lang="en-US" sz="1200" dirty="0"/>
              <a:t>July 2020</a:t>
            </a:r>
            <a:endParaRPr lang="en-AU" sz="1200" dirty="0"/>
          </a:p>
        </p:txBody>
      </p:sp>
    </p:spTree>
    <p:extLst>
      <p:ext uri="{BB962C8B-B14F-4D97-AF65-F5344CB8AC3E}">
        <p14:creationId xmlns:p14="http://schemas.microsoft.com/office/powerpoint/2010/main" val="321398517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EA579A0-2D03-40E0-9AF7-97C6E3FFE6EE}" type="slidenum">
              <a:rPr lang="en-AU" smtClean="0"/>
              <a:pPr/>
              <a:t>202</a:t>
            </a:fld>
            <a:endParaRPr lang="en-AU" dirty="0"/>
          </a:p>
        </p:txBody>
      </p:sp>
      <p:sp>
        <p:nvSpPr>
          <p:cNvPr id="3" name="Content Placeholder 2"/>
          <p:cNvSpPr>
            <a:spLocks noGrp="1"/>
          </p:cNvSpPr>
          <p:nvPr>
            <p:ph sz="quarter" idx="16"/>
          </p:nvPr>
        </p:nvSpPr>
        <p:spPr/>
        <p:txBody>
          <a:bodyPr/>
          <a:lstStyle/>
          <a:p>
            <a:r>
              <a:rPr lang="en-AU" dirty="0"/>
              <a:t>Image credits</a:t>
            </a:r>
          </a:p>
        </p:txBody>
      </p:sp>
      <p:sp>
        <p:nvSpPr>
          <p:cNvPr id="4" name="Content Placeholder 3"/>
          <p:cNvSpPr>
            <a:spLocks noGrp="1"/>
          </p:cNvSpPr>
          <p:nvPr>
            <p:ph idx="1"/>
          </p:nvPr>
        </p:nvSpPr>
        <p:spPr/>
        <p:txBody>
          <a:bodyPr/>
          <a:lstStyle/>
          <a:p>
            <a:r>
              <a:rPr lang="en-AU" dirty="0"/>
              <a:t>Shutterstock.com</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559" t="13695" r="19138" b="10160"/>
          <a:stretch/>
        </p:blipFill>
        <p:spPr>
          <a:xfrm>
            <a:off x="731838" y="1795601"/>
            <a:ext cx="1322032" cy="940905"/>
          </a:xfrm>
          <a:prstGeom prst="rect">
            <a:avLst/>
          </a:prstGeom>
        </p:spPr>
      </p:pic>
      <p:pic>
        <p:nvPicPr>
          <p:cNvPr id="6" name="Picture 5">
            <a:extLst>
              <a:ext uri="{FF2B5EF4-FFF2-40B4-BE49-F238E27FC236}">
                <a16:creationId xmlns:a16="http://schemas.microsoft.com/office/drawing/2014/main" id="{3DB3DA9C-EB07-42D3-BB05-4E1FE015C0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6121" y="1795601"/>
            <a:ext cx="821636" cy="816556"/>
          </a:xfrm>
          <a:prstGeom prst="rect">
            <a:avLst/>
          </a:prstGeom>
        </p:spPr>
      </p:pic>
    </p:spTree>
    <p:extLst>
      <p:ext uri="{BB962C8B-B14F-4D97-AF65-F5344CB8AC3E}">
        <p14:creationId xmlns:p14="http://schemas.microsoft.com/office/powerpoint/2010/main" val="38458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sz="quarter" idx="16"/>
          </p:nvPr>
        </p:nvSpPr>
        <p:spPr>
          <a:xfrm>
            <a:off x="744010" y="3429000"/>
            <a:ext cx="10847916" cy="432495"/>
          </a:xfrm>
        </p:spPr>
        <p:txBody>
          <a:bodyPr/>
          <a:lstStyle/>
          <a:p>
            <a:r>
              <a:rPr lang="en-AU" dirty="0"/>
              <a:t>Credits</a:t>
            </a:r>
          </a:p>
        </p:txBody>
      </p:sp>
      <p:sp>
        <p:nvSpPr>
          <p:cNvPr id="3" name="Content Placeholder 2"/>
          <p:cNvSpPr>
            <a:spLocks noGrp="1"/>
          </p:cNvSpPr>
          <p:nvPr>
            <p:ph idx="1"/>
          </p:nvPr>
        </p:nvSpPr>
        <p:spPr>
          <a:xfrm>
            <a:off x="767510" y="4259888"/>
            <a:ext cx="10800603" cy="1250910"/>
          </a:xfrm>
        </p:spPr>
        <p:txBody>
          <a:bodyPr/>
          <a:lstStyle/>
          <a:p>
            <a:r>
              <a:rPr lang="en-AU" sz="2000" dirty="0"/>
              <a:t>Slide 196 – Attention training technique from:</a:t>
            </a:r>
          </a:p>
          <a:p>
            <a:r>
              <a:rPr lang="en-AU" sz="2000" dirty="0"/>
              <a:t>Wells, A. (2009). Metacognitive therapy for anxiety and depression. New York: Guilford Press. (Contains the ATT treatment manual for therapists).</a:t>
            </a:r>
          </a:p>
        </p:txBody>
      </p:sp>
      <p:sp>
        <p:nvSpPr>
          <p:cNvPr id="19" name="Content Placeholder 5"/>
          <p:cNvSpPr txBox="1">
            <a:spLocks/>
          </p:cNvSpPr>
          <p:nvPr/>
        </p:nvSpPr>
        <p:spPr>
          <a:xfrm>
            <a:off x="744010" y="500955"/>
            <a:ext cx="10847916" cy="432495"/>
          </a:xfrm>
          <a:prstGeom prst="rect">
            <a:avLst/>
          </a:prstGeom>
        </p:spPr>
        <p:txBody>
          <a:bodyPr lIns="0" tIns="0" rIns="0" bIns="0" anchor="ctr"/>
          <a:lstStyle>
            <a:lvl1pPr marL="0" indent="0" algn="l" defTabSz="1219170" rtl="0" eaLnBrk="1" latinLnBrk="0" hangingPunct="1">
              <a:spcBef>
                <a:spcPts val="800"/>
              </a:spcBef>
              <a:buClr>
                <a:schemeClr val="accent2"/>
              </a:buClr>
              <a:buFontTx/>
              <a:buNone/>
              <a:defRPr sz="3200" b="1" kern="1200" spc="0" baseline="0">
                <a:solidFill>
                  <a:srgbClr val="006892"/>
                </a:solidFill>
                <a:latin typeface="Arial" panose="020B0604020202020204" pitchFamily="34" charset="0"/>
                <a:ea typeface="+mn-ea"/>
                <a:cs typeface="Arial" panose="020B0604020202020204" pitchFamily="34" charset="0"/>
              </a:defRPr>
            </a:lvl1pPr>
            <a:lvl2pPr marL="609585"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2pPr>
            <a:lvl3pPr marL="1219170"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4pPr>
            <a:lvl5pPr marL="2438339"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Copyright</a:t>
            </a:r>
          </a:p>
        </p:txBody>
      </p:sp>
      <p:sp>
        <p:nvSpPr>
          <p:cNvPr id="20" name="Content Placeholder 2"/>
          <p:cNvSpPr txBox="1">
            <a:spLocks/>
          </p:cNvSpPr>
          <p:nvPr/>
        </p:nvSpPr>
        <p:spPr>
          <a:xfrm>
            <a:off x="731838" y="1173031"/>
            <a:ext cx="10800603" cy="1857576"/>
          </a:xfrm>
          <a:prstGeom prst="rect">
            <a:avLst/>
          </a:prstGeom>
        </p:spPr>
        <p:txBody>
          <a:bodyPr lIns="0" tIns="0" rIns="0" bIns="0"/>
          <a:lstStyle>
            <a:lvl1pPr marL="0" indent="0" algn="l" defTabSz="1219170" rtl="0" eaLnBrk="1" latinLnBrk="0" hangingPunct="1">
              <a:spcBef>
                <a:spcPts val="800"/>
              </a:spcBef>
              <a:buClr>
                <a:schemeClr val="accent2"/>
              </a:buClr>
              <a:buFont typeface="Wingdings" panose="05000000000000000000" pitchFamily="2" charset="2"/>
              <a:buNone/>
              <a:defRPr sz="2400" b="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sz="2000" dirty="0"/>
              <a:t>This presentation is for use as part of the Alcohol and Drug Cognitive Enhancement (ACE) Program. No part may be copied or used for any other purpose without permission from the NSW Agency for Clinical Innovation. Contact via https://www.aci.health.nsw.gov.au/</a:t>
            </a:r>
          </a:p>
          <a:p>
            <a:endParaRPr lang="en-AU" sz="2000" dirty="0"/>
          </a:p>
          <a:p>
            <a:r>
              <a:rPr lang="en-AU" sz="2000" dirty="0"/>
              <a:t>The examples may be amended to suit local conditions. </a:t>
            </a:r>
          </a:p>
        </p:txBody>
      </p:sp>
      <p:sp>
        <p:nvSpPr>
          <p:cNvPr id="2" name="TextBox 1">
            <a:extLst>
              <a:ext uri="{FF2B5EF4-FFF2-40B4-BE49-F238E27FC236}">
                <a16:creationId xmlns:a16="http://schemas.microsoft.com/office/drawing/2014/main" id="{1733CF9B-CCD6-000C-02E4-F5467F174A40}"/>
              </a:ext>
            </a:extLst>
          </p:cNvPr>
          <p:cNvSpPr txBox="1"/>
          <p:nvPr/>
        </p:nvSpPr>
        <p:spPr>
          <a:xfrm>
            <a:off x="607850" y="5709136"/>
            <a:ext cx="4506589" cy="400110"/>
          </a:xfrm>
          <a:prstGeom prst="rect">
            <a:avLst/>
          </a:prstGeom>
          <a:noFill/>
        </p:spPr>
        <p:txBody>
          <a:bodyPr wrap="square" rtlCol="0">
            <a:spAutoFit/>
          </a:bodyPr>
          <a:lstStyle/>
          <a:p>
            <a:r>
              <a:rPr lang="en-AU" sz="1000" dirty="0"/>
              <a:t>Published Mar 2018. Next Review 2028. © State of NSW (Agency for Clinical Innovation) and Advanced Neuropsychological Treatment Services</a:t>
            </a:r>
          </a:p>
        </p:txBody>
      </p:sp>
    </p:spTree>
    <p:extLst>
      <p:ext uri="{BB962C8B-B14F-4D97-AF65-F5344CB8AC3E}">
        <p14:creationId xmlns:p14="http://schemas.microsoft.com/office/powerpoint/2010/main" val="1728385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21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6245723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22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2" name="Rectangle 11"/>
          <p:cNvSpPr/>
          <p:nvPr/>
        </p:nvSpPr>
        <p:spPr>
          <a:xfrm>
            <a:off x="5823995"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8482596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endParaRPr lang="en-AU"/>
          </a:p>
        </p:txBody>
      </p:sp>
      <p:sp>
        <p:nvSpPr>
          <p:cNvPr id="8" name="Content Placeholder 7"/>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23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3221658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endParaRPr lang="en-AU"/>
          </a:p>
        </p:txBody>
      </p:sp>
      <p:sp>
        <p:nvSpPr>
          <p:cNvPr id="8" name="Content Placeholder 7"/>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24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4269542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25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6339696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quarter" idx="15"/>
          </p:nvPr>
        </p:nvSpPr>
        <p:spPr/>
        <p:txBody>
          <a:bodyPr/>
          <a:lstStyle/>
          <a:p>
            <a:endParaRPr lang="en-AU"/>
          </a:p>
        </p:txBody>
      </p:sp>
      <p:sp>
        <p:nvSpPr>
          <p:cNvPr id="17" name="Content Placeholder 1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26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5018010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quarter" idx="15"/>
          </p:nvPr>
        </p:nvSpPr>
        <p:spPr/>
        <p:txBody>
          <a:bodyPr/>
          <a:lstStyle/>
          <a:p>
            <a:endParaRPr lang="en-AU"/>
          </a:p>
        </p:txBody>
      </p:sp>
      <p:sp>
        <p:nvSpPr>
          <p:cNvPr id="17" name="Content Placeholder 1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27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6078898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28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6896552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29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4527872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Brainwork and memory strategies</a:t>
            </a:r>
            <a:endParaRPr lang="en-AU" dirty="0"/>
          </a:p>
        </p:txBody>
      </p:sp>
      <p:sp>
        <p:nvSpPr>
          <p:cNvPr id="3" name="Content Placeholder 2"/>
          <p:cNvSpPr>
            <a:spLocks noGrp="1"/>
          </p:cNvSpPr>
          <p:nvPr>
            <p:ph idx="1"/>
          </p:nvPr>
        </p:nvSpPr>
        <p:spPr/>
        <p:txBody>
          <a:bodyPr/>
          <a:lstStyle/>
          <a:p>
            <a:r>
              <a:rPr lang="en-US" dirty="0"/>
              <a:t>How did you find the brainwork task?</a:t>
            </a:r>
          </a:p>
          <a:p>
            <a:endParaRPr lang="en-US" dirty="0"/>
          </a:p>
          <a:p>
            <a:r>
              <a:rPr lang="en-GB" dirty="0"/>
              <a:t>You have two different types of memory strategies</a:t>
            </a:r>
          </a:p>
          <a:p>
            <a:pPr lvl="1">
              <a:buFont typeface="Arial" panose="020B0604020202020204" pitchFamily="34" charset="0"/>
              <a:buChar char="•"/>
            </a:pPr>
            <a:r>
              <a:rPr lang="en-GB" dirty="0"/>
              <a:t>Writing things in a notebook. This is an external strategy, because the notebook is external to (outside of) you.</a:t>
            </a:r>
          </a:p>
          <a:p>
            <a:pPr lvl="1">
              <a:buFont typeface="Arial" panose="020B0604020202020204" pitchFamily="34" charset="0"/>
              <a:buChar char="•"/>
            </a:pPr>
            <a:endParaRPr lang="en-GB" dirty="0"/>
          </a:p>
          <a:p>
            <a:pPr lvl="1">
              <a:buFont typeface="Arial" panose="020B0604020202020204" pitchFamily="34" charset="0"/>
              <a:buChar char="•"/>
            </a:pPr>
            <a:r>
              <a:rPr lang="en-GB" dirty="0"/>
              <a:t>Expanding on information you want to remember. This is an internal strategy because it takes place inside your mind.</a:t>
            </a:r>
          </a:p>
        </p:txBody>
      </p:sp>
      <p:sp>
        <p:nvSpPr>
          <p:cNvPr id="4" name="Slide Number Placeholder 3"/>
          <p:cNvSpPr>
            <a:spLocks noGrp="1"/>
          </p:cNvSpPr>
          <p:nvPr>
            <p:ph type="sldNum" sz="quarter" idx="4"/>
          </p:nvPr>
        </p:nvSpPr>
        <p:spPr/>
        <p:txBody>
          <a:bodyPr/>
          <a:lstStyle/>
          <a:p>
            <a:fld id="{EAFF9662-E427-214F-A0F2-1EADCCA1E85B}" type="slidenum">
              <a:rPr lang="en-US" smtClean="0"/>
              <a:pPr/>
              <a:t>3</a:t>
            </a:fld>
            <a:endParaRPr lang="en-US" dirty="0"/>
          </a:p>
        </p:txBody>
      </p:sp>
      <p:pic>
        <p:nvPicPr>
          <p:cNvPr id="6" name="Picture 5">
            <a:extLst>
              <a:ext uri="{FF2B5EF4-FFF2-40B4-BE49-F238E27FC236}">
                <a16:creationId xmlns:a16="http://schemas.microsoft.com/office/drawing/2014/main" id="{7F33548A-C807-4D2B-8B32-58568AF0BA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0590" y="273347"/>
            <a:ext cx="726435" cy="728965"/>
          </a:xfrm>
          <a:prstGeom prst="rect">
            <a:avLst/>
          </a:prstGeom>
        </p:spPr>
      </p:pic>
      <p:sp>
        <p:nvSpPr>
          <p:cNvPr id="7" name="TextBox 6">
            <a:extLst>
              <a:ext uri="{FF2B5EF4-FFF2-40B4-BE49-F238E27FC236}">
                <a16:creationId xmlns:a16="http://schemas.microsoft.com/office/drawing/2014/main" id="{A9E03B15-15F3-4A3C-A5B8-CD9F4D1C9E80}"/>
              </a:ext>
            </a:extLst>
          </p:cNvPr>
          <p:cNvSpPr txBox="1"/>
          <p:nvPr/>
        </p:nvSpPr>
        <p:spPr>
          <a:xfrm>
            <a:off x="10610800" y="524454"/>
            <a:ext cx="1481968" cy="523220"/>
          </a:xfrm>
          <a:prstGeom prst="rect">
            <a:avLst/>
          </a:prstGeom>
          <a:noFill/>
        </p:spPr>
        <p:txBody>
          <a:bodyPr wrap="square" rtlCol="0">
            <a:spAutoFit/>
          </a:bodyPr>
          <a:lstStyle/>
          <a:p>
            <a:r>
              <a:rPr lang="en-AU" sz="1400" b="1" dirty="0">
                <a:solidFill>
                  <a:schemeClr val="accent1"/>
                </a:solidFill>
              </a:rPr>
              <a:t>Page 6 in workbook </a:t>
            </a:r>
          </a:p>
        </p:txBody>
      </p:sp>
    </p:spTree>
    <p:extLst>
      <p:ext uri="{BB962C8B-B14F-4D97-AF65-F5344CB8AC3E}">
        <p14:creationId xmlns:p14="http://schemas.microsoft.com/office/powerpoint/2010/main" val="338875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30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6626714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31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7481782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32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0107703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33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6121087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34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5759312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35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8036062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36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19594583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37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4951940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38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9879775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39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2963314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dirty="0"/>
          </a:p>
        </p:txBody>
      </p:sp>
      <p:graphicFrame>
        <p:nvGraphicFramePr>
          <p:cNvPr id="16" name="Table 15"/>
          <p:cNvGraphicFramePr>
            <a:graphicFrameLocks noGrp="1"/>
          </p:cNvGraphicFramePr>
          <p:nvPr>
            <p:extLst>
              <p:ext uri="{D42A27DB-BD31-4B8C-83A1-F6EECF244321}">
                <p14:modId xmlns:p14="http://schemas.microsoft.com/office/powerpoint/2010/main" val="350066891"/>
              </p:ext>
            </p:extLst>
          </p:nvPr>
        </p:nvGraphicFramePr>
        <p:xfrm>
          <a:off x="719666" y="1405817"/>
          <a:ext cx="10800564" cy="29136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0"/>
                    </a:ext>
                  </a:extLst>
                </a:gridCol>
                <a:gridCol w="1386000">
                  <a:extLst>
                    <a:ext uri="{9D8B030D-6E8A-4147-A177-3AD203B41FA5}">
                      <a16:colId xmlns:a16="http://schemas.microsoft.com/office/drawing/2014/main" val="20001"/>
                    </a:ext>
                  </a:extLst>
                </a:gridCol>
                <a:gridCol w="1386564">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792000">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522000">
                <a:tc>
                  <a:txBody>
                    <a:bodyPr/>
                    <a:lstStyle/>
                    <a:p>
                      <a:r>
                        <a:rPr lang="en-US" sz="2000" dirty="0"/>
                        <a:t>Used four or more expansion strategies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algn="ctr"/>
                      <a:r>
                        <a:rPr lang="en-AU" sz="2000" b="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22000">
                <a:tc>
                  <a:txBody>
                    <a:bodyPr/>
                    <a:lstStyle/>
                    <a:p>
                      <a:r>
                        <a:rPr lang="en-US" sz="2000" dirty="0"/>
                        <a:t>Used three expansion strategies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522000">
                <a:tc>
                  <a:txBody>
                    <a:bodyPr/>
                    <a:lstStyle/>
                    <a:p>
                      <a:r>
                        <a:rPr lang="en-US" sz="2000" dirty="0"/>
                        <a:t>Used two expansion strategies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522000">
                <a:tc>
                  <a:txBody>
                    <a:bodyPr/>
                    <a:lstStyle/>
                    <a:p>
                      <a:r>
                        <a:rPr lang="en-US" sz="2000" dirty="0"/>
                        <a:t>Used one or no expansion strategies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17" name="Content Placeholder 16"/>
          <p:cNvSpPr>
            <a:spLocks noGrp="1"/>
          </p:cNvSpPr>
          <p:nvPr>
            <p:ph sz="quarter" idx="15"/>
          </p:nvPr>
        </p:nvSpPr>
        <p:spPr/>
        <p:txBody>
          <a:bodyPr/>
          <a:lstStyle/>
          <a:p>
            <a:r>
              <a:rPr lang="en-US" dirty="0"/>
              <a:t>Brainwork outcome</a:t>
            </a:r>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4</a:t>
            </a:fld>
            <a:endParaRPr lang="en-US" dirty="0"/>
          </a:p>
        </p:txBody>
      </p:sp>
      <p:sp>
        <p:nvSpPr>
          <p:cNvPr id="6" name="TextBox 5"/>
          <p:cNvSpPr txBox="1"/>
          <p:nvPr/>
        </p:nvSpPr>
        <p:spPr>
          <a:xfrm>
            <a:off x="719666" y="982755"/>
            <a:ext cx="5935474" cy="400110"/>
          </a:xfrm>
          <a:prstGeom prst="rect">
            <a:avLst/>
          </a:prstGeom>
          <a:noFill/>
        </p:spPr>
        <p:txBody>
          <a:bodyPr wrap="square" lIns="0" rtlCol="0">
            <a:spAutoFit/>
          </a:bodyPr>
          <a:lstStyle/>
          <a:p>
            <a:r>
              <a:rPr lang="en-US" sz="2000" b="1" dirty="0"/>
              <a:t>Apply expansion strategies</a:t>
            </a:r>
          </a:p>
        </p:txBody>
      </p:sp>
      <p:sp>
        <p:nvSpPr>
          <p:cNvPr id="8" name="Oval 7"/>
          <p:cNvSpPr/>
          <p:nvPr/>
        </p:nvSpPr>
        <p:spPr>
          <a:xfrm>
            <a:off x="8857056" y="3372411"/>
            <a:ext cx="360000" cy="360000"/>
          </a:xfrm>
          <a:prstGeom prst="ellipse">
            <a:avLst/>
          </a:prstGeom>
          <a:noFill/>
          <a:ln w="28575" cmpd="sng">
            <a:solidFill>
              <a:srgbClr val="0068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Oval 8"/>
          <p:cNvSpPr/>
          <p:nvPr/>
        </p:nvSpPr>
        <p:spPr>
          <a:xfrm>
            <a:off x="7457283" y="2852024"/>
            <a:ext cx="360000" cy="360000"/>
          </a:xfrm>
          <a:prstGeom prst="ellipse">
            <a:avLst/>
          </a:prstGeom>
          <a:noFill/>
          <a:ln w="28575" cmpd="sng">
            <a:solidFill>
              <a:srgbClr val="0068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extBox 2"/>
          <p:cNvSpPr txBox="1"/>
          <p:nvPr/>
        </p:nvSpPr>
        <p:spPr>
          <a:xfrm>
            <a:off x="8158131" y="2510442"/>
            <a:ext cx="354421" cy="1477328"/>
          </a:xfrm>
          <a:prstGeom prst="rect">
            <a:avLst/>
          </a:prstGeom>
          <a:solidFill>
            <a:schemeClr val="bg1"/>
          </a:solidFill>
          <a:ln w="34925">
            <a:solidFill>
              <a:srgbClr val="006892"/>
            </a:solidFill>
          </a:ln>
        </p:spPr>
        <p:txBody>
          <a:bodyPr wrap="square" rtlCol="0">
            <a:spAutoFit/>
          </a:bodyPr>
          <a:lstStyle/>
          <a:p>
            <a:pPr algn="ctr"/>
            <a:r>
              <a:rPr lang="en-US" sz="1800" dirty="0"/>
              <a:t>MINUS</a:t>
            </a:r>
          </a:p>
        </p:txBody>
      </p:sp>
      <p:sp>
        <p:nvSpPr>
          <p:cNvPr id="11" name="TextBox 10">
            <a:extLst>
              <a:ext uri="{FF2B5EF4-FFF2-40B4-BE49-F238E27FC236}">
                <a16:creationId xmlns:a16="http://schemas.microsoft.com/office/drawing/2014/main" id="{A9E03B15-15F3-4A3C-A5B8-CD9F4D1C9E80}"/>
              </a:ext>
            </a:extLst>
          </p:cNvPr>
          <p:cNvSpPr txBox="1"/>
          <p:nvPr/>
        </p:nvSpPr>
        <p:spPr>
          <a:xfrm>
            <a:off x="10628439" y="724634"/>
            <a:ext cx="1257675" cy="523220"/>
          </a:xfrm>
          <a:prstGeom prst="rect">
            <a:avLst/>
          </a:prstGeom>
          <a:noFill/>
        </p:spPr>
        <p:txBody>
          <a:bodyPr wrap="square" rtlCol="0">
            <a:spAutoFit/>
          </a:bodyPr>
          <a:lstStyle/>
          <a:p>
            <a:r>
              <a:rPr lang="en-AU" sz="1400" b="1" dirty="0">
                <a:solidFill>
                  <a:schemeClr val="accent1"/>
                </a:solidFill>
              </a:rPr>
              <a:t>Page 37 in workbook </a:t>
            </a:r>
          </a:p>
        </p:txBody>
      </p:sp>
      <p:pic>
        <p:nvPicPr>
          <p:cNvPr id="13" name="Picture 12">
            <a:extLst>
              <a:ext uri="{FF2B5EF4-FFF2-40B4-BE49-F238E27FC236}">
                <a16:creationId xmlns:a16="http://schemas.microsoft.com/office/drawing/2014/main" id="{7F33548A-C807-4D2B-8B32-58568AF0BA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4200" y="561222"/>
            <a:ext cx="792339" cy="795099"/>
          </a:xfrm>
          <a:prstGeom prst="rect">
            <a:avLst/>
          </a:prstGeom>
        </p:spPr>
      </p:pic>
      <p:sp>
        <p:nvSpPr>
          <p:cNvPr id="14" name="Content Placeholder 11"/>
          <p:cNvSpPr txBox="1">
            <a:spLocks/>
          </p:cNvSpPr>
          <p:nvPr/>
        </p:nvSpPr>
        <p:spPr>
          <a:xfrm>
            <a:off x="719666" y="4898576"/>
            <a:ext cx="10800603" cy="1187773"/>
          </a:xfrm>
          <a:prstGeom prst="rect">
            <a:avLst/>
          </a:prstGeom>
        </p:spPr>
        <p:txBody>
          <a:bodyPr lIns="0" tIns="0" rIns="0" bIns="0">
            <a:noAutofit/>
          </a:bodyPr>
          <a:lstStyle>
            <a:lvl1pPr marL="0" indent="0" algn="l" defTabSz="1219170" rtl="0" eaLnBrk="1" latinLnBrk="0" hangingPunct="1">
              <a:spcBef>
                <a:spcPts val="800"/>
              </a:spcBef>
              <a:buClr>
                <a:schemeClr val="accent2"/>
              </a:buClr>
              <a:buFont typeface="Wingdings" panose="05000000000000000000" pitchFamily="2" charset="2"/>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
        <p:nvSpPr>
          <p:cNvPr id="15" name="Oval 14"/>
          <p:cNvSpPr/>
          <p:nvPr/>
        </p:nvSpPr>
        <p:spPr>
          <a:xfrm>
            <a:off x="10442675" y="3099329"/>
            <a:ext cx="360000" cy="360000"/>
          </a:xfrm>
          <a:prstGeom prst="ellipse">
            <a:avLst/>
          </a:prstGeom>
          <a:noFill/>
          <a:ln w="28575" cmpd="sng">
            <a:solidFill>
              <a:srgbClr val="0068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87271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40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5162167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41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6289460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42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0492436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43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664250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44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1108335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45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8033814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46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3423572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47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5953129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48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0327014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49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9645768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5</a:t>
            </a:fld>
            <a:endParaRPr lang="en-US" dirty="0"/>
          </a:p>
        </p:txBody>
      </p:sp>
      <p:sp>
        <p:nvSpPr>
          <p:cNvPr id="6" name="Content Placeholder 5"/>
          <p:cNvSpPr>
            <a:spLocks noGrp="1"/>
          </p:cNvSpPr>
          <p:nvPr>
            <p:ph sz="quarter" idx="16"/>
          </p:nvPr>
        </p:nvSpPr>
        <p:spPr/>
        <p:txBody>
          <a:bodyPr/>
          <a:lstStyle/>
          <a:p>
            <a:endParaRPr lang="en-AU"/>
          </a:p>
        </p:txBody>
      </p:sp>
      <p:sp>
        <p:nvSpPr>
          <p:cNvPr id="16" name="Content Placeholder 15"/>
          <p:cNvSpPr>
            <a:spLocks noGrp="1"/>
          </p:cNvSpPr>
          <p:nvPr>
            <p:ph sz="half" idx="1"/>
          </p:nvPr>
        </p:nvSpPr>
        <p:spPr/>
        <p:txBody>
          <a:bodyPr/>
          <a:lstStyle/>
          <a:p>
            <a:r>
              <a:rPr lang="en-US"/>
              <a:t>What does </a:t>
            </a:r>
            <a:br>
              <a:rPr lang="en-US"/>
            </a:br>
            <a:br>
              <a:rPr lang="en-US"/>
            </a:br>
            <a:r>
              <a:rPr lang="en-US"/>
              <a:t>‘PAY ATTENTION’</a:t>
            </a:r>
            <a:br>
              <a:rPr lang="en-US"/>
            </a:br>
            <a:br>
              <a:rPr lang="en-US"/>
            </a:br>
            <a:r>
              <a:rPr lang="en-US"/>
              <a:t>mean?</a:t>
            </a:r>
            <a:endParaRPr lang="en-AU" dirty="0"/>
          </a:p>
        </p:txBody>
      </p:sp>
      <p:sp>
        <p:nvSpPr>
          <p:cNvPr id="5" name="Content Placeholder 4"/>
          <p:cNvSpPr>
            <a:spLocks noGrp="1"/>
          </p:cNvSpPr>
          <p:nvPr>
            <p:ph sz="half" idx="2"/>
          </p:nvPr>
        </p:nvSpPr>
        <p:spPr/>
        <p:txBody>
          <a:bodyPr/>
          <a:lstStyle/>
          <a:p>
            <a:endParaRPr lang="en-AU"/>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723" y="3175012"/>
            <a:ext cx="4878727" cy="2749782"/>
          </a:xfrm>
          <a:prstGeom prst="rect">
            <a:avLst/>
          </a:prstGeom>
        </p:spPr>
      </p:pic>
      <p:pic>
        <p:nvPicPr>
          <p:cNvPr id="7" name="Picture 6">
            <a:extLst>
              <a:ext uri="{FF2B5EF4-FFF2-40B4-BE49-F238E27FC236}">
                <a16:creationId xmlns:a16="http://schemas.microsoft.com/office/drawing/2014/main" id="{765D0F8F-8DDB-4129-B95F-7506611049C6}"/>
              </a:ext>
            </a:extLst>
          </p:cNvPr>
          <p:cNvPicPr>
            <a:picLocks noChangeAspect="1"/>
          </p:cNvPicPr>
          <p:nvPr/>
        </p:nvPicPr>
        <p:blipFill>
          <a:blip r:embed="rId4"/>
          <a:stretch>
            <a:fillRect/>
          </a:stretch>
        </p:blipFill>
        <p:spPr>
          <a:xfrm>
            <a:off x="10301142" y="211966"/>
            <a:ext cx="1224058" cy="1226187"/>
          </a:xfrm>
          <a:prstGeom prst="rect">
            <a:avLst/>
          </a:prstGeom>
        </p:spPr>
      </p:pic>
    </p:spTree>
    <p:extLst>
      <p:ext uri="{BB962C8B-B14F-4D97-AF65-F5344CB8AC3E}">
        <p14:creationId xmlns:p14="http://schemas.microsoft.com/office/powerpoint/2010/main" val="149873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50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6022128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51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746679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52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7619539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53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4655116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54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4" name="Rectangle 13"/>
          <p:cNvSpPr/>
          <p:nvPr/>
        </p:nvSpPr>
        <p:spPr>
          <a:xfrm>
            <a:off x="4278773"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144874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55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6096978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56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0026701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57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8" name="Rectangle 7"/>
          <p:cNvSpPr/>
          <p:nvPr/>
        </p:nvSpPr>
        <p:spPr>
          <a:xfrm>
            <a:off x="5823995"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470214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58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0962894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59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7890583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6</a:t>
            </a:fld>
            <a:endParaRPr lang="en-US" dirty="0"/>
          </a:p>
        </p:txBody>
      </p:sp>
      <p:sp>
        <p:nvSpPr>
          <p:cNvPr id="6" name="Content Placeholder 5"/>
          <p:cNvSpPr>
            <a:spLocks noGrp="1"/>
          </p:cNvSpPr>
          <p:nvPr>
            <p:ph sz="quarter" idx="16"/>
          </p:nvPr>
        </p:nvSpPr>
        <p:spPr/>
        <p:txBody>
          <a:bodyPr/>
          <a:lstStyle/>
          <a:p>
            <a:r>
              <a:rPr lang="en-US" dirty="0"/>
              <a:t>Another counting game</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Count on how many of the following slides you see a black square in the </a:t>
            </a:r>
            <a:br>
              <a:rPr lang="en-US" dirty="0"/>
            </a:br>
            <a:r>
              <a:rPr lang="en-US" dirty="0"/>
              <a:t>top right corner of the grid</a:t>
            </a:r>
          </a:p>
          <a:p>
            <a:endParaRPr lang="en-US" dirty="0"/>
          </a:p>
          <a:p>
            <a:endParaRPr lang="en-US" dirty="0"/>
          </a:p>
          <a:p>
            <a:endParaRPr lang="en-US" dirty="0"/>
          </a:p>
          <a:p>
            <a:endParaRPr lang="en-US" dirty="0"/>
          </a:p>
          <a:p>
            <a:endParaRPr lang="en-US" dirty="0"/>
          </a:p>
          <a:p>
            <a:endParaRPr lang="en-US" dirty="0"/>
          </a:p>
          <a:p>
            <a:endParaRPr lang="en-US" dirty="0"/>
          </a:p>
          <a:p>
            <a:pPr marL="342900" indent="-342900">
              <a:buFont typeface="Arial" panose="020B0604020202020204" pitchFamily="34" charset="0"/>
              <a:buChar char="•"/>
            </a:pPr>
            <a:r>
              <a:rPr lang="en-US" dirty="0"/>
              <a:t>You will have just one second per slide, so make sure you ‘pay attention’</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6115" y="2619611"/>
            <a:ext cx="1799771" cy="1799771"/>
          </a:xfrm>
          <a:prstGeom prst="rect">
            <a:avLst/>
          </a:prstGeom>
        </p:spPr>
      </p:pic>
      <p:sp>
        <p:nvSpPr>
          <p:cNvPr id="9" name="Rectangle 8"/>
          <p:cNvSpPr/>
          <p:nvPr/>
        </p:nvSpPr>
        <p:spPr>
          <a:xfrm>
            <a:off x="6541365" y="2875247"/>
            <a:ext cx="180000" cy="18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49900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60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Tree>
    <p:extLst>
      <p:ext uri="{BB962C8B-B14F-4D97-AF65-F5344CB8AC3E}">
        <p14:creationId xmlns:p14="http://schemas.microsoft.com/office/powerpoint/2010/main" val="19854012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61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3924281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62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0564223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63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7112925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64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7527491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65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5595538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66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7827649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r>
              <a:rPr lang="en-US" dirty="0"/>
              <a:t>How did you go?</a:t>
            </a:r>
            <a:endParaRPr lang="en-AU" dirty="0"/>
          </a:p>
        </p:txBody>
      </p:sp>
      <p:sp>
        <p:nvSpPr>
          <p:cNvPr id="3" name="Content Placeholder 2"/>
          <p:cNvSpPr>
            <a:spLocks noGrp="1"/>
          </p:cNvSpPr>
          <p:nvPr>
            <p:ph idx="1"/>
          </p:nvPr>
        </p:nvSpPr>
        <p:spPr/>
        <p:txBody>
          <a:bodyPr>
            <a:noAutofit/>
          </a:bodyPr>
          <a:lstStyle/>
          <a:p>
            <a:r>
              <a:rPr lang="en-US" dirty="0"/>
              <a:t>17 black squares in the top right corner</a:t>
            </a:r>
          </a:p>
          <a:p>
            <a:pPr marL="0" indent="0">
              <a:buNone/>
            </a:pPr>
            <a:endParaRPr lang="en-US" dirty="0"/>
          </a:p>
          <a:p>
            <a:r>
              <a:rPr lang="en-US" dirty="0"/>
              <a:t>Let’s do it again but this time count on how many slides you see a </a:t>
            </a:r>
            <a:r>
              <a:rPr lang="en-US" b="1" dirty="0"/>
              <a:t>red square in the bottom right corner</a:t>
            </a:r>
          </a:p>
        </p:txBody>
      </p:sp>
      <p:sp>
        <p:nvSpPr>
          <p:cNvPr id="4" name="Slide Number Placeholder 3"/>
          <p:cNvSpPr>
            <a:spLocks noGrp="1"/>
          </p:cNvSpPr>
          <p:nvPr>
            <p:ph type="sldNum" sz="quarter" idx="4"/>
          </p:nvPr>
        </p:nvSpPr>
        <p:spPr/>
        <p:txBody>
          <a:bodyPr/>
          <a:lstStyle/>
          <a:p>
            <a:fld id="{EAFF9662-E427-214F-A0F2-1EADCCA1E85B}" type="slidenum">
              <a:rPr lang="en-US" smtClean="0"/>
              <a:t>67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6000" y="3440759"/>
            <a:ext cx="1800000" cy="1800000"/>
          </a:xfrm>
          <a:prstGeom prst="rect">
            <a:avLst/>
          </a:prstGeom>
        </p:spPr>
      </p:pic>
      <p:sp>
        <p:nvSpPr>
          <p:cNvPr id="6" name="Rectangle 5"/>
          <p:cNvSpPr/>
          <p:nvPr/>
        </p:nvSpPr>
        <p:spPr>
          <a:xfrm>
            <a:off x="6548128" y="4772397"/>
            <a:ext cx="180000" cy="1800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7950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68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5754569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69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TextBox 4"/>
          <p:cNvSpPr txBox="1"/>
          <p:nvPr/>
        </p:nvSpPr>
        <p:spPr>
          <a:xfrm>
            <a:off x="4851722" y="427335"/>
            <a:ext cx="2488557" cy="584775"/>
          </a:xfrm>
          <a:prstGeom prst="rect">
            <a:avLst/>
          </a:prstGeom>
          <a:noFill/>
        </p:spPr>
        <p:txBody>
          <a:bodyPr wrap="square" rtlCol="0">
            <a:spAutoFit/>
          </a:bodyPr>
          <a:lstStyle/>
          <a:p>
            <a:pPr algn="ctr"/>
            <a:r>
              <a:rPr lang="en-US" sz="3200" b="1" dirty="0"/>
              <a:t>FOCUS</a:t>
            </a:r>
          </a:p>
        </p:txBody>
      </p:sp>
    </p:spTree>
    <p:extLst>
      <p:ext uri="{BB962C8B-B14F-4D97-AF65-F5344CB8AC3E}">
        <p14:creationId xmlns:p14="http://schemas.microsoft.com/office/powerpoint/2010/main" val="343867882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1132662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70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8362320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71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8726134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72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919149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73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extBox 5"/>
          <p:cNvSpPr txBox="1"/>
          <p:nvPr/>
        </p:nvSpPr>
        <p:spPr>
          <a:xfrm>
            <a:off x="4851722" y="427335"/>
            <a:ext cx="2488557" cy="584775"/>
          </a:xfrm>
          <a:prstGeom prst="rect">
            <a:avLst/>
          </a:prstGeom>
          <a:noFill/>
        </p:spPr>
        <p:txBody>
          <a:bodyPr wrap="square" rtlCol="0">
            <a:spAutoFit/>
          </a:bodyPr>
          <a:lstStyle/>
          <a:p>
            <a:pPr algn="ctr"/>
            <a:r>
              <a:rPr lang="en-US" sz="3200" b="1" dirty="0"/>
              <a:t>FOCUS</a:t>
            </a:r>
          </a:p>
        </p:txBody>
      </p:sp>
    </p:spTree>
    <p:extLst>
      <p:ext uri="{BB962C8B-B14F-4D97-AF65-F5344CB8AC3E}">
        <p14:creationId xmlns:p14="http://schemas.microsoft.com/office/powerpoint/2010/main" val="358778012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74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5798754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75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5010048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76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6608277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77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6567271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5"/>
          </p:nvPr>
        </p:nvSpPr>
        <p:spPr/>
        <p:txBody>
          <a:bodyPr/>
          <a:lstStyle/>
          <a:p>
            <a:endParaRPr lang="en-AU"/>
          </a:p>
        </p:txBody>
      </p:sp>
      <p:sp>
        <p:nvSpPr>
          <p:cNvPr id="16" name="Content Placeholder 1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78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TextBox 14"/>
          <p:cNvSpPr txBox="1"/>
          <p:nvPr/>
        </p:nvSpPr>
        <p:spPr>
          <a:xfrm>
            <a:off x="4851722" y="427335"/>
            <a:ext cx="2488557" cy="584775"/>
          </a:xfrm>
          <a:prstGeom prst="rect">
            <a:avLst/>
          </a:prstGeom>
          <a:noFill/>
        </p:spPr>
        <p:txBody>
          <a:bodyPr wrap="square" rtlCol="0">
            <a:spAutoFit/>
          </a:bodyPr>
          <a:lstStyle/>
          <a:p>
            <a:pPr algn="ctr"/>
            <a:r>
              <a:rPr lang="en-US" sz="3200" b="1" dirty="0"/>
              <a:t>FOCUS</a:t>
            </a:r>
          </a:p>
        </p:txBody>
      </p:sp>
    </p:spTree>
    <p:extLst>
      <p:ext uri="{BB962C8B-B14F-4D97-AF65-F5344CB8AC3E}">
        <p14:creationId xmlns:p14="http://schemas.microsoft.com/office/powerpoint/2010/main" val="405461829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79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619463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5628000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80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88802907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81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0959531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82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TextBox 4"/>
          <p:cNvSpPr txBox="1"/>
          <p:nvPr/>
        </p:nvSpPr>
        <p:spPr>
          <a:xfrm>
            <a:off x="4851722" y="427335"/>
            <a:ext cx="2488557" cy="584775"/>
          </a:xfrm>
          <a:prstGeom prst="rect">
            <a:avLst/>
          </a:prstGeom>
          <a:noFill/>
        </p:spPr>
        <p:txBody>
          <a:bodyPr wrap="square" rtlCol="0">
            <a:spAutoFit/>
          </a:bodyPr>
          <a:lstStyle/>
          <a:p>
            <a:pPr algn="ctr"/>
            <a:r>
              <a:rPr lang="en-US" sz="3200" b="1" dirty="0"/>
              <a:t>FOCUS</a:t>
            </a:r>
          </a:p>
        </p:txBody>
      </p:sp>
    </p:spTree>
    <p:extLst>
      <p:ext uri="{BB962C8B-B14F-4D97-AF65-F5344CB8AC3E}">
        <p14:creationId xmlns:p14="http://schemas.microsoft.com/office/powerpoint/2010/main" val="410813731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83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12" name="Rectangle 11"/>
          <p:cNvSpPr/>
          <p:nvPr/>
        </p:nvSpPr>
        <p:spPr>
          <a:xfrm>
            <a:off x="5823995"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1866354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84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7245302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85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0136581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86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a:ln>
            <a:noFill/>
          </a:ln>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3858627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5"/>
          </p:nvPr>
        </p:nvSpPr>
        <p:spPr/>
        <p:txBody>
          <a:bodyPr/>
          <a:lstStyle/>
          <a:p>
            <a:endParaRPr lang="en-AU"/>
          </a:p>
        </p:txBody>
      </p:sp>
      <p:sp>
        <p:nvSpPr>
          <p:cNvPr id="16" name="Content Placeholder 1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87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TextBox 14"/>
          <p:cNvSpPr txBox="1"/>
          <p:nvPr/>
        </p:nvSpPr>
        <p:spPr>
          <a:xfrm>
            <a:off x="4851722" y="427335"/>
            <a:ext cx="2488557" cy="584775"/>
          </a:xfrm>
          <a:prstGeom prst="rect">
            <a:avLst/>
          </a:prstGeom>
          <a:noFill/>
        </p:spPr>
        <p:txBody>
          <a:bodyPr wrap="square" rtlCol="0">
            <a:spAutoFit/>
          </a:bodyPr>
          <a:lstStyle/>
          <a:p>
            <a:pPr algn="ctr"/>
            <a:r>
              <a:rPr lang="en-US" sz="3200" b="1" dirty="0"/>
              <a:t>FOCUS</a:t>
            </a:r>
          </a:p>
        </p:txBody>
      </p:sp>
    </p:spTree>
    <p:extLst>
      <p:ext uri="{BB962C8B-B14F-4D97-AF65-F5344CB8AC3E}">
        <p14:creationId xmlns:p14="http://schemas.microsoft.com/office/powerpoint/2010/main" val="5710715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88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774067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89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0702411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endParaRPr lang="en-AU"/>
          </a:p>
        </p:txBody>
      </p:sp>
      <p:sp>
        <p:nvSpPr>
          <p:cNvPr id="8" name="Content Placeholder 7"/>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7249787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en-AU"/>
          </a:p>
        </p:txBody>
      </p:sp>
      <p:sp>
        <p:nvSpPr>
          <p:cNvPr id="5" name="Content Placeholder 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90</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0226352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91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7441911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92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82187" y="1643605"/>
            <a:ext cx="544011" cy="5440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36965" y="1643605"/>
            <a:ext cx="544011" cy="5440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91744" y="1643605"/>
            <a:ext cx="544011" cy="5440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82187" y="4670385"/>
            <a:ext cx="544011" cy="5440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4878422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93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Box 10"/>
          <p:cNvSpPr txBox="1"/>
          <p:nvPr/>
        </p:nvSpPr>
        <p:spPr>
          <a:xfrm>
            <a:off x="4851722" y="427335"/>
            <a:ext cx="2488557" cy="584775"/>
          </a:xfrm>
          <a:prstGeom prst="rect">
            <a:avLst/>
          </a:prstGeom>
          <a:noFill/>
        </p:spPr>
        <p:txBody>
          <a:bodyPr wrap="square" rtlCol="0">
            <a:spAutoFit/>
          </a:bodyPr>
          <a:lstStyle/>
          <a:p>
            <a:pPr algn="ctr"/>
            <a:r>
              <a:rPr lang="en-US" sz="3200" b="1" dirty="0"/>
              <a:t>FOCUS</a:t>
            </a:r>
          </a:p>
        </p:txBody>
      </p:sp>
    </p:spTree>
    <p:extLst>
      <p:ext uri="{BB962C8B-B14F-4D97-AF65-F5344CB8AC3E}">
        <p14:creationId xmlns:p14="http://schemas.microsoft.com/office/powerpoint/2010/main" val="225487605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endParaRPr lang="en-AU"/>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94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a:ln>
            <a:noFill/>
          </a:ln>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1802488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95</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5100415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96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7667406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5"/>
          </p:nvPr>
        </p:nvSpPr>
        <p:spPr/>
        <p:txBody>
          <a:bodyPr/>
          <a:lstStyle/>
          <a:p>
            <a:endParaRPr lang="en-AU"/>
          </a:p>
        </p:txBody>
      </p:sp>
      <p:sp>
        <p:nvSpPr>
          <p:cNvPr id="16" name="Content Placeholder 15"/>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97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TextBox 14"/>
          <p:cNvSpPr txBox="1"/>
          <p:nvPr/>
        </p:nvSpPr>
        <p:spPr>
          <a:xfrm>
            <a:off x="4851722" y="427335"/>
            <a:ext cx="2488557" cy="584775"/>
          </a:xfrm>
          <a:prstGeom prst="rect">
            <a:avLst/>
          </a:prstGeom>
          <a:noFill/>
        </p:spPr>
        <p:txBody>
          <a:bodyPr wrap="square" rtlCol="0">
            <a:spAutoFit/>
          </a:bodyPr>
          <a:lstStyle/>
          <a:p>
            <a:pPr algn="ctr"/>
            <a:r>
              <a:rPr lang="en-US" sz="3200" b="1" dirty="0"/>
              <a:t>FOCUS</a:t>
            </a:r>
          </a:p>
        </p:txBody>
      </p:sp>
    </p:spTree>
    <p:extLst>
      <p:ext uri="{BB962C8B-B14F-4D97-AF65-F5344CB8AC3E}">
        <p14:creationId xmlns:p14="http://schemas.microsoft.com/office/powerpoint/2010/main" val="417089521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98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6359752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endParaRPr lang="en-AU"/>
          </a:p>
        </p:txBody>
      </p:sp>
      <p:sp>
        <p:nvSpPr>
          <p:cNvPr id="15" name="Content Placeholder 14"/>
          <p:cNvSpPr>
            <a:spLocks noGrp="1"/>
          </p:cNvSpPr>
          <p:nvPr>
            <p:ph idx="1"/>
          </p:nvPr>
        </p:nvSpPr>
        <p:spPr/>
        <p:txBody>
          <a:bodyPr/>
          <a:lstStyle/>
          <a:p>
            <a:endParaRPr lang="en-AU"/>
          </a:p>
        </p:txBody>
      </p:sp>
      <p:sp>
        <p:nvSpPr>
          <p:cNvPr id="4" name="Slide Number Placeholder 3"/>
          <p:cNvSpPr>
            <a:spLocks noGrp="1"/>
          </p:cNvSpPr>
          <p:nvPr>
            <p:ph type="sldNum" sz="quarter" idx="4"/>
          </p:nvPr>
        </p:nvSpPr>
        <p:spPr/>
        <p:txBody>
          <a:bodyPr/>
          <a:lstStyle/>
          <a:p>
            <a:fld id="{EAFF9662-E427-214F-A0F2-1EADCCA1E85B}" type="slidenum">
              <a:rPr lang="en-US" smtClean="0"/>
              <a:t>99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0" y="889000"/>
            <a:ext cx="5080000" cy="5080000"/>
          </a:xfrm>
          <a:prstGeom prst="rect">
            <a:avLst/>
          </a:prstGeom>
        </p:spPr>
      </p:pic>
      <p:sp>
        <p:nvSpPr>
          <p:cNvPr id="5" name="Rectangle 4"/>
          <p:cNvSpPr/>
          <p:nvPr/>
        </p:nvSpPr>
        <p:spPr>
          <a:xfrm>
            <a:off x="7369216"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7369216"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5823995" y="315699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5823995"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4278773" y="164360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278773" y="315699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5823995"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69216" y="4670385"/>
            <a:ext cx="544011" cy="5440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4278773" y="4670385"/>
            <a:ext cx="544011" cy="5440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1025726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theme/theme1.xml><?xml version="1.0" encoding="utf-8"?>
<a:theme xmlns:a="http://schemas.openxmlformats.org/drawingml/2006/main" name="1_Content Slide_no logo">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F7DA11B-A0FC-44BB-A89E-EEBCE657ECF8}"/>
    </a:ext>
  </a:extLst>
</a:theme>
</file>

<file path=ppt/theme/theme2.xml><?xml version="1.0" encoding="utf-8"?>
<a:theme xmlns:a="http://schemas.openxmlformats.org/drawingml/2006/main" name="1_Content Slide_Blue_No Banner">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D4F6616-5876-4396-AB62-3B5EC98C0AA3}"/>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62500" lnSpcReduction="20000"/>
      </a:bodyPr>
      <a:lstStyle>
        <a:defPPr>
          <a:defRPr b="0" dirty="0" smtClean="0"/>
        </a:defPPr>
      </a:lstStyle>
    </a:txDef>
  </a:objectDefaults>
  <a:extraClrSchemeLst/>
  <a:extLst>
    <a:ext uri="{05A4C25C-085E-4340-85A3-A5531E510DB2}">
      <thm15:themeFamily xmlns:thm15="http://schemas.microsoft.com/office/thememl/2012/main" name="Presentation3" id="{C71152DD-7803-4D47-8622-50DEA75D2C76}" vid="{5046D5F4-E62F-457E-94DE-B710A96D6D9B}"/>
    </a:ext>
  </a:extLst>
</a:theme>
</file>

<file path=ppt/theme/theme4.xml><?xml version="1.0" encoding="utf-8"?>
<a:theme xmlns:a="http://schemas.openxmlformats.org/drawingml/2006/main" name="Office Theme">
  <a:themeElements>
    <a:clrScheme name="ACI_CustomTheme">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ACI_Custom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ACI_CustomTheme">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ACI_Custom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6D28EE2C6A8647B82B44CF8CCBE857" ma:contentTypeVersion="5" ma:contentTypeDescription="Create a new document." ma:contentTypeScope="" ma:versionID="db56242bc51a065486d413c05ba845ba">
  <xsd:schema xmlns:xsd="http://www.w3.org/2001/XMLSchema" xmlns:xs="http://www.w3.org/2001/XMLSchema" xmlns:p="http://schemas.microsoft.com/office/2006/metadata/properties" xmlns:ns2="58ead461-8b71-4d91-ae50-328c1b3418b2" targetNamespace="http://schemas.microsoft.com/office/2006/metadata/properties" ma:root="true" ma:fieldsID="ddba7d0f9d650eb8f54044a1c8a6d4c1" ns2:_="">
    <xsd:import namespace="58ead461-8b71-4d91-ae50-328c1b3418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ead461-8b71-4d91-ae50-328c1b341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46199F-5707-4DC0-938E-6351FE6587CC}">
  <ds:schemaRefs>
    <ds:schemaRef ds:uri="http://schemas.microsoft.com/sharepoint/v3/contenttype/forms"/>
  </ds:schemaRefs>
</ds:datastoreItem>
</file>

<file path=customXml/itemProps2.xml><?xml version="1.0" encoding="utf-8"?>
<ds:datastoreItem xmlns:ds="http://schemas.openxmlformats.org/officeDocument/2006/customXml" ds:itemID="{AD8F70B2-9BFE-41E6-BE55-2F9EFDF98CA3}">
  <ds:schemaRefs>
    <ds:schemaRef ds:uri="http://schemas.microsoft.com/office/2006/metadata/properties"/>
    <ds:schemaRef ds:uri="http://purl.org/dc/dcmitype/"/>
    <ds:schemaRef ds:uri="58ead461-8b71-4d91-ae50-328c1b3418b2"/>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78B7D66E-9E27-45EF-9B3B-6D9A7585B8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ead461-8b71-4d91-ae50-328c1b3418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ACT PPT Special conference 16x9-2017</Template>
  <TotalTime>1733</TotalTime>
  <Words>4065</Words>
  <Application>Microsoft Office PowerPoint</Application>
  <PresentationFormat>Widescreen</PresentationFormat>
  <Paragraphs>755</Paragraphs>
  <Slides>203</Slides>
  <Notes>203</Notes>
  <HiddenSlides>2</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203</vt:i4>
      </vt:variant>
    </vt:vector>
  </HeadingPairs>
  <TitlesOfParts>
    <vt:vector size="209" baseType="lpstr">
      <vt:lpstr>Arial</vt:lpstr>
      <vt:lpstr>Franklin Gothic Medium</vt:lpstr>
      <vt:lpstr>Wingdings</vt:lpstr>
      <vt:lpstr>1_Content Slide_no logo</vt:lpstr>
      <vt:lpstr>1_Content Slide_Blue_No Banner</vt:lpstr>
      <vt:lpstr>2_Cover Slide</vt:lpstr>
      <vt:lpstr>Module 3: Attention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Drug Cognitive Enhancement Program Module 3: Attention</dc:title>
  <dc:creator>NSW Agency for Clinical Innovation;Advanced Neuropsychological Treatment Services</dc:creator>
  <cp:lastModifiedBy>Bronwyn Potter (Agency for Clinical Innovation)</cp:lastModifiedBy>
  <cp:revision>177</cp:revision>
  <cp:lastPrinted>2019-01-14T00:41:45Z</cp:lastPrinted>
  <dcterms:created xsi:type="dcterms:W3CDTF">2018-02-26T04:10:56Z</dcterms:created>
  <dcterms:modified xsi:type="dcterms:W3CDTF">2023-05-23T01:07:48Z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0x010100846D28EE2C6A8647B82B44CF8CCBE857</vt:lpwstr>
  </property>
</Properties>
</file>