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4"/>
    <p:sldMasterId id="2147483696" r:id="rId5"/>
    <p:sldMasterId id="2147483700" r:id="rId6"/>
  </p:sldMasterIdLst>
  <p:notesMasterIdLst>
    <p:notesMasterId r:id="rId26"/>
  </p:notesMasterIdLst>
  <p:handoutMasterIdLst>
    <p:handoutMasterId r:id="rId27"/>
  </p:handoutMasterIdLst>
  <p:sldIdLst>
    <p:sldId id="1090" r:id="rId7"/>
    <p:sldId id="486" r:id="rId8"/>
    <p:sldId id="1083" r:id="rId9"/>
    <p:sldId id="643" r:id="rId10"/>
    <p:sldId id="693" r:id="rId11"/>
    <p:sldId id="487" r:id="rId12"/>
    <p:sldId id="488" r:id="rId13"/>
    <p:sldId id="489" r:id="rId14"/>
    <p:sldId id="490" r:id="rId15"/>
    <p:sldId id="694" r:id="rId16"/>
    <p:sldId id="638" r:id="rId17"/>
    <p:sldId id="639" r:id="rId18"/>
    <p:sldId id="640" r:id="rId19"/>
    <p:sldId id="496" r:id="rId20"/>
    <p:sldId id="1084" r:id="rId21"/>
    <p:sldId id="647" r:id="rId22"/>
    <p:sldId id="1085" r:id="rId23"/>
    <p:sldId id="1089" r:id="rId24"/>
    <p:sldId id="1086" r:id="rId25"/>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Knight" initials="CK" lastIdx="2" clrIdx="0">
    <p:extLst>
      <p:ext uri="{19B8F6BF-5375-455C-9EA6-DF929625EA0E}">
        <p15:presenceInfo xmlns:p15="http://schemas.microsoft.com/office/powerpoint/2012/main" userId="S-1-5-21-3772680477-1142385537-1250377330-1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5" autoAdjust="0"/>
    <p:restoredTop sz="68487" autoAdjust="0"/>
  </p:normalViewPr>
  <p:slideViewPr>
    <p:cSldViewPr snapToGrid="0" snapToObjects="1">
      <p:cViewPr varScale="1">
        <p:scale>
          <a:sx n="78" d="100"/>
          <a:sy n="78" d="100"/>
        </p:scale>
        <p:origin x="1854" y="84"/>
      </p:cViewPr>
      <p:guideLst>
        <p:guide orient="horz" pos="2137"/>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31ED7B34-EEDD-E24D-BD46-1597653B9BF8}" type="datetimeFigureOut">
              <a:rPr lang="en-US" smtClean="0"/>
              <a:t>5/23/2023</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83FD9064-53CC-654E-9ACC-F75C60F22DE4}" type="slidenum">
              <a:rPr lang="en-US" smtClean="0"/>
              <a:t>‹#›</a:t>
            </a:fld>
            <a:endParaRPr lang="en-US"/>
          </a:p>
        </p:txBody>
      </p:sp>
    </p:spTree>
    <p:extLst>
      <p:ext uri="{BB962C8B-B14F-4D97-AF65-F5344CB8AC3E}">
        <p14:creationId xmlns:p14="http://schemas.microsoft.com/office/powerpoint/2010/main" val="314447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AC26B5D1-E978-3F4A-991B-C5331B632E8E}" type="datetimeFigureOut">
              <a:rPr lang="en-US" smtClean="0"/>
              <a:t>5/23/2023</a:t>
            </a:fld>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65B1F220-AC8F-0940-8CE6-971FDE532671}" type="slidenum">
              <a:rPr lang="en-US" smtClean="0"/>
              <a:t>‹#›</a:t>
            </a:fld>
            <a:endParaRPr lang="en-US"/>
          </a:p>
        </p:txBody>
      </p:sp>
    </p:spTree>
    <p:extLst>
      <p:ext uri="{BB962C8B-B14F-4D97-AF65-F5344CB8AC3E}">
        <p14:creationId xmlns:p14="http://schemas.microsoft.com/office/powerpoint/2010/main" val="18911005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0536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Games like crosswords and Sudoku help us improve our language and mathematical skills, because these are skills that can help us survive or thrive.</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10</a:t>
            </a:fld>
            <a:endParaRPr lang="en-US"/>
          </a:p>
        </p:txBody>
      </p:sp>
    </p:spTree>
    <p:extLst>
      <p:ext uri="{BB962C8B-B14F-4D97-AF65-F5344CB8AC3E}">
        <p14:creationId xmlns:p14="http://schemas.microsoft.com/office/powerpoint/2010/main" val="116316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You can see how similar children’s play and adult problem-solving are.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[Animate one point at a time and discuss.]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When children play, they: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Collect objects or toys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Pick the best ones for the </a:t>
            </a:r>
            <a:r>
              <a:rPr lang="en-AU" sz="1200" b="1" kern="1200" dirty="0">
                <a:solidFill>
                  <a:schemeClr val="tx1"/>
                </a:solidFill>
                <a:effectLst/>
                <a:latin typeface="+mn-lt"/>
                <a:ea typeface="+mn-ea"/>
                <a:cs typeface="+mn-cs"/>
              </a:rPr>
              <a:t>game</a:t>
            </a:r>
            <a:r>
              <a:rPr lang="en-AU" sz="1200" kern="1200" dirty="0">
                <a:solidFill>
                  <a:schemeClr val="tx1"/>
                </a:solidFill>
                <a:effectLst/>
                <a:latin typeface="+mn-lt"/>
                <a:ea typeface="+mn-ea"/>
                <a:cs typeface="+mn-cs"/>
              </a:rPr>
              <a:t> at hand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Put them together in ways they may never have thought of or done before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Test out whether the way they have put them together and used them </a:t>
            </a:r>
            <a:r>
              <a:rPr lang="en-AU" sz="1200" b="1" u="none" kern="1200" dirty="0">
                <a:solidFill>
                  <a:schemeClr val="tx1"/>
                </a:solidFill>
                <a:effectLst/>
                <a:latin typeface="+mn-lt"/>
                <a:ea typeface="+mn-ea"/>
                <a:cs typeface="+mn-cs"/>
              </a:rPr>
              <a:t>helps them play the game</a:t>
            </a:r>
            <a:r>
              <a:rPr lang="en-AU" sz="1200" u="none"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they want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If it doesn’t </a:t>
            </a:r>
            <a:r>
              <a:rPr lang="en-AU" sz="1200" b="1" u="none" kern="1200" dirty="0">
                <a:solidFill>
                  <a:schemeClr val="tx1"/>
                </a:solidFill>
                <a:effectLst/>
                <a:latin typeface="+mn-lt"/>
                <a:ea typeface="+mn-ea"/>
                <a:cs typeface="+mn-cs"/>
              </a:rPr>
              <a:t>help them play the game</a:t>
            </a:r>
            <a:r>
              <a:rPr lang="en-AU" sz="1200" kern="1200" dirty="0">
                <a:solidFill>
                  <a:schemeClr val="tx1"/>
                </a:solidFill>
                <a:effectLst/>
                <a:latin typeface="+mn-lt"/>
                <a:ea typeface="+mn-ea"/>
                <a:cs typeface="+mn-cs"/>
              </a:rPr>
              <a:t> they want, they modify their use of the toys or objects or start again with other toys or objects.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When we as adults play mentally (i.e., problem-solve), this is exactly what we do too:</a:t>
            </a:r>
          </a:p>
          <a:p>
            <a:pPr marL="171450" lvl="0" indent="-171450">
              <a:buFont typeface="Arial" panose="020B0604020202020204" pitchFamily="34" charset="0"/>
              <a:buChar char="•"/>
            </a:pPr>
            <a:r>
              <a:rPr lang="en-AU" sz="1200" u="none" kern="1200" dirty="0">
                <a:solidFill>
                  <a:schemeClr val="tx1"/>
                </a:solidFill>
                <a:effectLst/>
                <a:latin typeface="+mn-lt"/>
                <a:ea typeface="+mn-ea"/>
                <a:cs typeface="+mn-cs"/>
              </a:rPr>
              <a:t>Generate or collect ideas, thoughts, or objects</a:t>
            </a:r>
          </a:p>
          <a:p>
            <a:pPr marL="171450" lvl="0" indent="-171450">
              <a:buFont typeface="Arial" panose="020B0604020202020204" pitchFamily="34" charset="0"/>
              <a:buChar char="•"/>
            </a:pPr>
            <a:r>
              <a:rPr lang="en-AU" sz="1200" u="none" kern="1200" dirty="0">
                <a:solidFill>
                  <a:schemeClr val="tx1"/>
                </a:solidFill>
                <a:effectLst/>
                <a:latin typeface="+mn-lt"/>
                <a:ea typeface="+mn-ea"/>
                <a:cs typeface="+mn-cs"/>
              </a:rPr>
              <a:t>Pick the best ones for the </a:t>
            </a:r>
            <a:r>
              <a:rPr lang="en-AU" sz="1200" b="1" u="none" kern="1200" dirty="0">
                <a:solidFill>
                  <a:schemeClr val="tx1"/>
                </a:solidFill>
                <a:effectLst/>
                <a:latin typeface="+mn-lt"/>
                <a:ea typeface="+mn-ea"/>
                <a:cs typeface="+mn-cs"/>
              </a:rPr>
              <a:t>problem</a:t>
            </a:r>
            <a:r>
              <a:rPr lang="en-AU" sz="1200" u="none" kern="1200" dirty="0">
                <a:solidFill>
                  <a:schemeClr val="tx1"/>
                </a:solidFill>
                <a:effectLst/>
                <a:latin typeface="+mn-lt"/>
                <a:ea typeface="+mn-ea"/>
                <a:cs typeface="+mn-cs"/>
              </a:rPr>
              <a:t> at hand</a:t>
            </a:r>
          </a:p>
          <a:p>
            <a:pPr marL="171450" lvl="0" indent="-171450">
              <a:buFont typeface="Arial" panose="020B0604020202020204" pitchFamily="34" charset="0"/>
              <a:buChar char="•"/>
            </a:pPr>
            <a:r>
              <a:rPr lang="en-AU" sz="1200" u="none" kern="1200" dirty="0">
                <a:solidFill>
                  <a:schemeClr val="tx1"/>
                </a:solidFill>
                <a:effectLst/>
                <a:latin typeface="+mn-lt"/>
                <a:ea typeface="+mn-ea"/>
                <a:cs typeface="+mn-cs"/>
              </a:rPr>
              <a:t>Put them together in ways we may never have thought of or done before</a:t>
            </a:r>
          </a:p>
          <a:p>
            <a:pPr marL="171450" lvl="0" indent="-171450">
              <a:buFont typeface="Arial" panose="020B0604020202020204" pitchFamily="34" charset="0"/>
              <a:buChar char="•"/>
            </a:pPr>
            <a:r>
              <a:rPr lang="en-AU" sz="1200" u="none" kern="1200" dirty="0">
                <a:solidFill>
                  <a:schemeClr val="tx1"/>
                </a:solidFill>
                <a:effectLst/>
                <a:latin typeface="+mn-lt"/>
                <a:ea typeface="+mn-ea"/>
                <a:cs typeface="+mn-cs"/>
              </a:rPr>
              <a:t>Test out whether the way we have put them together and used them </a:t>
            </a:r>
            <a:r>
              <a:rPr lang="en-AU" sz="1200" b="1" u="none" kern="1200" dirty="0">
                <a:solidFill>
                  <a:schemeClr val="tx1"/>
                </a:solidFill>
                <a:effectLst/>
                <a:latin typeface="+mn-lt"/>
                <a:ea typeface="+mn-ea"/>
                <a:cs typeface="+mn-cs"/>
              </a:rPr>
              <a:t>solves the problem</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If it doesn’t </a:t>
            </a:r>
            <a:r>
              <a:rPr lang="en-AU" sz="1200" b="1" u="none" kern="1200" dirty="0">
                <a:solidFill>
                  <a:schemeClr val="tx1"/>
                </a:solidFill>
                <a:effectLst/>
                <a:latin typeface="+mn-lt"/>
                <a:ea typeface="+mn-ea"/>
                <a:cs typeface="+mn-cs"/>
              </a:rPr>
              <a:t>solve the problem</a:t>
            </a:r>
            <a:r>
              <a:rPr lang="en-AU" sz="1200" kern="1200" dirty="0">
                <a:solidFill>
                  <a:schemeClr val="tx1"/>
                </a:solidFill>
                <a:effectLst/>
                <a:latin typeface="+mn-lt"/>
                <a:ea typeface="+mn-ea"/>
                <a:cs typeface="+mn-cs"/>
              </a:rPr>
              <a:t>, we modify our use of ideas, concepts or objects, or start again with other ideas, concepts or objects.</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11</a:t>
            </a:fld>
            <a:endParaRPr lang="en-US"/>
          </a:p>
        </p:txBody>
      </p:sp>
    </p:spTree>
    <p:extLst>
      <p:ext uri="{BB962C8B-B14F-4D97-AF65-F5344CB8AC3E}">
        <p14:creationId xmlns:p14="http://schemas.microsoft.com/office/powerpoint/2010/main" val="57441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There is a general pattern we follow when we solve problems,</a:t>
            </a:r>
            <a:r>
              <a:rPr lang="en-AU" sz="1200" kern="1200" baseline="0" dirty="0">
                <a:solidFill>
                  <a:schemeClr val="tx1"/>
                </a:solidFill>
                <a:effectLst/>
                <a:latin typeface="+mn-lt"/>
                <a:ea typeface="+mn-ea"/>
                <a:cs typeface="+mn-cs"/>
              </a:rPr>
              <a:t> even if we aren’t aware of it.</a:t>
            </a: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 for each]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Define the problem</a:t>
            </a:r>
          </a:p>
          <a:p>
            <a:pPr marL="228600" lvl="0" indent="-228600">
              <a:buFont typeface="+mj-lt"/>
              <a:buAutoNum type="arabicPeriod"/>
            </a:pPr>
            <a:endParaRPr lang="en-AU"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Come up with ideas, options or solutions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One of the best ways of coming up with ideas for a problem you need to solve is to think about similar problems and how you solved them in the past. It is important to think of a </a:t>
            </a:r>
            <a:r>
              <a:rPr lang="en-AU" sz="1200" b="1" kern="1200" dirty="0">
                <a:solidFill>
                  <a:schemeClr val="tx1"/>
                </a:solidFill>
                <a:effectLst/>
                <a:latin typeface="+mn-lt"/>
                <a:ea typeface="+mn-ea"/>
                <a:cs typeface="+mn-cs"/>
              </a:rPr>
              <a:t>specific time and place</a:t>
            </a:r>
            <a:r>
              <a:rPr lang="en-AU" sz="1200" kern="1200" dirty="0">
                <a:solidFill>
                  <a:schemeClr val="tx1"/>
                </a:solidFill>
                <a:effectLst/>
                <a:latin typeface="+mn-lt"/>
                <a:ea typeface="+mn-ea"/>
                <a:cs typeface="+mn-cs"/>
              </a:rPr>
              <a:t> where you carried out a similar activity in the past. </a:t>
            </a:r>
          </a:p>
          <a:p>
            <a:r>
              <a:rPr lang="en-AU"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3.  Weigh up the PROs and CONs of each idea, option or solution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Often, we think for a long time about which of the available options we are going to choose. The best way to choose between the options is to list some pros and cons for each. This will often help us be clear about which of the options is best. However, this can be very painful, especially if all the options seem equally good or bad. If the options seem equally good or bad, then just choose any of them and test them out. Once you have made your choice,</a:t>
            </a:r>
            <a:r>
              <a:rPr lang="en-AU" sz="1200" b="1" kern="1200" dirty="0">
                <a:solidFill>
                  <a:schemeClr val="tx1"/>
                </a:solidFill>
                <a:effectLst/>
                <a:latin typeface="+mn-lt"/>
                <a:ea typeface="+mn-ea"/>
                <a:cs typeface="+mn-cs"/>
              </a:rPr>
              <a:t> love your decision</a:t>
            </a:r>
            <a:r>
              <a:rPr lang="en-AU" sz="1200"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12</a:t>
            </a:fld>
            <a:endParaRPr lang="en-US"/>
          </a:p>
        </p:txBody>
      </p:sp>
    </p:spTree>
    <p:extLst>
      <p:ext uri="{BB962C8B-B14F-4D97-AF65-F5344CB8AC3E}">
        <p14:creationId xmlns:p14="http://schemas.microsoft.com/office/powerpoint/2010/main" val="71964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[click to animate slide for each]</a:t>
            </a:r>
          </a:p>
          <a:p>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Choose ONE and DO IT!</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Love your decision</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Either put your choice into action right away or wait until the right moment</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Form an </a:t>
            </a:r>
            <a:r>
              <a:rPr lang="en-US" sz="1200" b="1" kern="1200" dirty="0">
                <a:solidFill>
                  <a:schemeClr val="tx1"/>
                </a:solidFill>
                <a:effectLst/>
                <a:latin typeface="+mn-lt"/>
                <a:ea typeface="+mn-ea"/>
                <a:cs typeface="+mn-cs"/>
              </a:rPr>
              <a:t>if-then plan</a:t>
            </a:r>
            <a:r>
              <a:rPr lang="en-US" sz="1200" kern="1200" dirty="0">
                <a:solidFill>
                  <a:schemeClr val="tx1"/>
                </a:solidFill>
                <a:effectLst/>
                <a:latin typeface="+mn-lt"/>
                <a:ea typeface="+mn-ea"/>
                <a:cs typeface="+mn-cs"/>
              </a:rPr>
              <a:t> if the action you need to take is at some point in the future</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5.  Check</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Check in with your Self-reflector to keep track of whether the solution works</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6. Switch</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your solution is not working, don’t worry too much about it, just start again with a different option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When certain options get blocked, cost too much or otherwise don't work, it is best to develop alternative options. This is referred to as 'cognitive flexibility'. Poor flexibility is seen as a breakdown in the ability to adapt to changes.</a:t>
            </a:r>
          </a:p>
        </p:txBody>
      </p:sp>
      <p:sp>
        <p:nvSpPr>
          <p:cNvPr id="4" name="Slide Number Placeholder 3"/>
          <p:cNvSpPr>
            <a:spLocks noGrp="1"/>
          </p:cNvSpPr>
          <p:nvPr>
            <p:ph type="sldNum" sz="quarter" idx="10"/>
          </p:nvPr>
        </p:nvSpPr>
        <p:spPr/>
        <p:txBody>
          <a:bodyPr/>
          <a:lstStyle/>
          <a:p>
            <a:fld id="{65B1F220-AC8F-0940-8CE6-971FDE532671}" type="slidenum">
              <a:rPr lang="en-US" smtClean="0"/>
              <a:t>13</a:t>
            </a:fld>
            <a:endParaRPr lang="en-US"/>
          </a:p>
        </p:txBody>
      </p:sp>
    </p:spTree>
    <p:extLst>
      <p:ext uri="{BB962C8B-B14F-4D97-AF65-F5344CB8AC3E}">
        <p14:creationId xmlns:p14="http://schemas.microsoft.com/office/powerpoint/2010/main" val="1488243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Problem Solving Guide</a:t>
            </a:r>
          </a:p>
          <a:p>
            <a:r>
              <a:rPr lang="en-AU" sz="1200" kern="1200" dirty="0">
                <a:solidFill>
                  <a:schemeClr val="tx1"/>
                </a:solidFill>
                <a:effectLst/>
                <a:latin typeface="+mn-lt"/>
                <a:ea typeface="+mn-ea"/>
                <a:cs typeface="+mn-cs"/>
              </a:rPr>
              <a:t>[Ask participants to suggest a few examples of problems they could apply this approach to. Choose one of them to work through with the group, or break</a:t>
            </a:r>
            <a:r>
              <a:rPr lang="en-AU" sz="1200" kern="1200" baseline="0" dirty="0">
                <a:solidFill>
                  <a:schemeClr val="tx1"/>
                </a:solidFill>
                <a:effectLst/>
                <a:latin typeface="+mn-lt"/>
                <a:ea typeface="+mn-ea"/>
                <a:cs typeface="+mn-cs"/>
              </a:rPr>
              <a:t> into small groups of 3-4 participants</a:t>
            </a:r>
            <a:r>
              <a:rPr lang="en-AU" sz="1200" kern="1200" dirty="0">
                <a:solidFill>
                  <a:schemeClr val="tx1"/>
                </a:solidFill>
                <a:effectLst/>
                <a:latin typeface="+mn-lt"/>
                <a:ea typeface="+mn-ea"/>
                <a:cs typeface="+mn-cs"/>
              </a:rPr>
              <a:t>. The example should be one where at least three different options or solutions might be possible.]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[Clearly define the problem as per point 1, brainstorming options as per point 2 and weighing up the pros and cons as per point 3.]</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[If no suitable example is available to choose from, use the following example or make up and use a similar one:</a:t>
            </a:r>
          </a:p>
          <a:p>
            <a:r>
              <a:rPr lang="en-AU" sz="1200" kern="1200" dirty="0">
                <a:solidFill>
                  <a:schemeClr val="tx1"/>
                </a:solidFill>
                <a:effectLst/>
                <a:latin typeface="+mn-lt"/>
                <a:ea typeface="+mn-ea"/>
                <a:cs typeface="+mn-cs"/>
              </a:rPr>
              <a:t> </a:t>
            </a:r>
          </a:p>
          <a:p>
            <a:pPr lvl="1"/>
            <a:r>
              <a:rPr lang="en-AU" sz="1200" kern="1200" dirty="0">
                <a:solidFill>
                  <a:schemeClr val="tx1"/>
                </a:solidFill>
                <a:effectLst/>
                <a:latin typeface="+mn-lt"/>
                <a:ea typeface="+mn-ea"/>
                <a:cs typeface="+mn-cs"/>
              </a:rPr>
              <a:t>You have agreed to organise a summer BBQ get-together with a group of close friends.  You need to choose somewhere to have the BBQ and make sure everyone gets invited by the end of the week.  The day picked for the BBQ is two weeks from today.  Where will you have the BBQ?]</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[Go through points 1-4 of the problem-</a:t>
            </a:r>
            <a:r>
              <a:rPr lang="en-AU" sz="1200" kern="1200" dirty="0" err="1">
                <a:solidFill>
                  <a:schemeClr val="tx1"/>
                </a:solidFill>
                <a:effectLst/>
                <a:latin typeface="+mn-lt"/>
                <a:ea typeface="+mn-ea"/>
                <a:cs typeface="+mn-cs"/>
              </a:rPr>
              <a:t>solvingworksheet</a:t>
            </a:r>
            <a:r>
              <a:rPr lang="en-AU" sz="1200" kern="1200" dirty="0">
                <a:solidFill>
                  <a:schemeClr val="tx1"/>
                </a:solidFill>
                <a:effectLst/>
                <a:latin typeface="+mn-lt"/>
                <a:ea typeface="+mn-ea"/>
                <a:cs typeface="+mn-cs"/>
              </a:rPr>
              <a:t>, then introduce a new problem, e.g. </a:t>
            </a:r>
          </a:p>
          <a:p>
            <a:r>
              <a:rPr lang="en-AU" sz="1200" kern="1200" dirty="0">
                <a:solidFill>
                  <a:schemeClr val="tx1"/>
                </a:solidFill>
                <a:effectLst/>
                <a:latin typeface="+mn-lt"/>
                <a:ea typeface="+mn-ea"/>
                <a:cs typeface="+mn-cs"/>
              </a:rPr>
              <a:t> </a:t>
            </a:r>
          </a:p>
          <a:p>
            <a:pPr lvl="1"/>
            <a:r>
              <a:rPr lang="en-AU" sz="1200" kern="1200" dirty="0">
                <a:solidFill>
                  <a:schemeClr val="tx1"/>
                </a:solidFill>
                <a:effectLst/>
                <a:latin typeface="+mn-lt"/>
                <a:ea typeface="+mn-ea"/>
                <a:cs typeface="+mn-cs"/>
              </a:rPr>
              <a:t>It is now two days before the BBQ and the weather forecast says there will be heavy rain on the day of the BBQ. What will you do now?]</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[Highlight the importance of steps 5 and 6 and being able to adapt and go through steps 1-4 again when circumstances change.]</a:t>
            </a:r>
          </a:p>
        </p:txBody>
      </p:sp>
      <p:sp>
        <p:nvSpPr>
          <p:cNvPr id="4" name="Slide Number Placeholder 3"/>
          <p:cNvSpPr>
            <a:spLocks noGrp="1"/>
          </p:cNvSpPr>
          <p:nvPr>
            <p:ph type="sldNum" sz="quarter" idx="10"/>
          </p:nvPr>
        </p:nvSpPr>
        <p:spPr/>
        <p:txBody>
          <a:bodyPr/>
          <a:lstStyle/>
          <a:p>
            <a:fld id="{65B1F220-AC8F-0940-8CE6-971FDE532671}" type="slidenum">
              <a:rPr lang="en-US" smtClean="0"/>
              <a:t>14</a:t>
            </a:fld>
            <a:endParaRPr lang="en-US"/>
          </a:p>
        </p:txBody>
      </p:sp>
    </p:spTree>
    <p:extLst>
      <p:ext uri="{BB962C8B-B14F-4D97-AF65-F5344CB8AC3E}">
        <p14:creationId xmlns:p14="http://schemas.microsoft.com/office/powerpoint/2010/main" val="244679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six step problem-solving guide can also help with decision-making.</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Problem-solving and decision-making are considered two of the highest-order functions of human thinking skills.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because they require good lower level skills, like attention and memory, and the ability to think about tricky issues to help you achieve your goals.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use this form every time you are faced with a complex problem or decision, and practice the steps to develop better higher level thinking skills.</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15</a:t>
            </a:fld>
            <a:endParaRPr lang="en-US"/>
          </a:p>
        </p:txBody>
      </p:sp>
    </p:spTree>
    <p:extLst>
      <p:ext uri="{BB962C8B-B14F-4D97-AF65-F5344CB8AC3E}">
        <p14:creationId xmlns:p14="http://schemas.microsoft.com/office/powerpoint/2010/main" val="10552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Apply steps 1-4 of the problem solving guide to a specific problem or decision that you need to deal with currently</a:t>
            </a:r>
            <a:r>
              <a:rPr lang="en-US" sz="1200" kern="1200" baseline="0" dirty="0">
                <a:solidFill>
                  <a:schemeClr val="tx1"/>
                </a:solidFill>
                <a:effectLst/>
                <a:latin typeface="+mn-lt"/>
                <a:ea typeface="+mn-ea"/>
                <a:cs typeface="+mn-cs"/>
              </a:rPr>
              <a:t> (Page 35 of the participant workbook)</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your </a:t>
            </a:r>
            <a:r>
              <a:rPr lang="en-US" sz="1200" b="1" kern="1200" dirty="0">
                <a:solidFill>
                  <a:schemeClr val="tx1"/>
                </a:solidFill>
                <a:effectLst/>
                <a:latin typeface="+mn-lt"/>
                <a:ea typeface="+mn-ea"/>
                <a:cs typeface="+mn-cs"/>
              </a:rPr>
              <a:t>brainwork prediction form </a:t>
            </a:r>
            <a:r>
              <a:rPr lang="en-US" sz="1200" kern="1200" dirty="0">
                <a:solidFill>
                  <a:schemeClr val="tx1"/>
                </a:solidFill>
                <a:effectLst/>
                <a:latin typeface="+mn-lt"/>
                <a:ea typeface="+mn-ea"/>
                <a:cs typeface="+mn-cs"/>
              </a:rPr>
              <a:t>is completed</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your </a:t>
            </a:r>
            <a:r>
              <a:rPr lang="en-US" sz="1200" b="1" kern="1200" dirty="0">
                <a:solidFill>
                  <a:schemeClr val="tx1"/>
                </a:solidFill>
                <a:effectLst/>
                <a:latin typeface="+mn-lt"/>
                <a:ea typeface="+mn-ea"/>
                <a:cs typeface="+mn-cs"/>
              </a:rPr>
              <a:t>posture diary</a:t>
            </a:r>
            <a:r>
              <a:rPr lang="en-US" sz="1200" kern="1200" dirty="0">
                <a:solidFill>
                  <a:schemeClr val="tx1"/>
                </a:solidFill>
                <a:effectLst/>
                <a:latin typeface="+mn-lt"/>
                <a:ea typeface="+mn-ea"/>
                <a:cs typeface="+mn-cs"/>
              </a:rPr>
              <a:t> is </a:t>
            </a:r>
            <a:r>
              <a:rPr lang="en-US" sz="1200" kern="1200" dirty="0" err="1">
                <a:solidFill>
                  <a:schemeClr val="tx1"/>
                </a:solidFill>
                <a:effectLst/>
                <a:latin typeface="+mn-lt"/>
                <a:ea typeface="+mn-ea"/>
                <a:cs typeface="+mn-cs"/>
              </a:rPr>
              <a:t>finalised</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16</a:t>
            </a:fld>
            <a:endParaRPr lang="en-US"/>
          </a:p>
        </p:txBody>
      </p:sp>
    </p:spTree>
    <p:extLst>
      <p:ext uri="{BB962C8B-B14F-4D97-AF65-F5344CB8AC3E}">
        <p14:creationId xmlns:p14="http://schemas.microsoft.com/office/powerpoint/2010/main" val="2569458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Predict how much of the brainwork you think you will complete</a:t>
            </a:r>
            <a:r>
              <a:rPr lang="en-AU" sz="1200" kern="1200" baseline="0" dirty="0">
                <a:solidFill>
                  <a:schemeClr val="tx1"/>
                </a:solidFill>
                <a:effectLst/>
                <a:latin typeface="+mn-lt"/>
                <a:ea typeface="+mn-ea"/>
                <a:cs typeface="+mn-cs"/>
              </a:rPr>
              <a:t> and write this down now.</a:t>
            </a:r>
            <a:endParaRPr lang="en-AU" dirty="0"/>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17</a:t>
            </a:fld>
            <a:endParaRPr lang="en-US"/>
          </a:p>
        </p:txBody>
      </p:sp>
    </p:spTree>
    <p:extLst>
      <p:ext uri="{BB962C8B-B14F-4D97-AF65-F5344CB8AC3E}">
        <p14:creationId xmlns:p14="http://schemas.microsoft.com/office/powerpoint/2010/main" val="2102362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18</a:t>
            </a:fld>
            <a:endParaRPr lang="en-US"/>
          </a:p>
        </p:txBody>
      </p:sp>
    </p:spTree>
    <p:extLst>
      <p:ext uri="{BB962C8B-B14F-4D97-AF65-F5344CB8AC3E}">
        <p14:creationId xmlns:p14="http://schemas.microsoft.com/office/powerpoint/2010/main" val="650272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19</a:t>
            </a:fld>
            <a:endParaRPr lang="en-US"/>
          </a:p>
        </p:txBody>
      </p:sp>
    </p:spTree>
    <p:extLst>
      <p:ext uri="{BB962C8B-B14F-4D97-AF65-F5344CB8AC3E}">
        <p14:creationId xmlns:p14="http://schemas.microsoft.com/office/powerpoint/2010/main" val="285018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What is the function of anger?</a:t>
            </a:r>
          </a:p>
          <a:p>
            <a:r>
              <a:rPr lang="en-AU" sz="1200" kern="1200" dirty="0">
                <a:solidFill>
                  <a:schemeClr val="tx1"/>
                </a:solidFill>
                <a:effectLst/>
                <a:latin typeface="+mn-lt"/>
                <a:ea typeface="+mn-ea"/>
                <a:cs typeface="+mn-cs"/>
              </a:rPr>
              <a:t>[Answer: to address injustice.]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What is the function of fear?</a:t>
            </a:r>
          </a:p>
          <a:p>
            <a:r>
              <a:rPr lang="en-AU" sz="1200" kern="1200" dirty="0">
                <a:solidFill>
                  <a:schemeClr val="tx1"/>
                </a:solidFill>
                <a:effectLst/>
                <a:latin typeface="+mn-lt"/>
                <a:ea typeface="+mn-ea"/>
                <a:cs typeface="+mn-cs"/>
              </a:rPr>
              <a:t>[Answer: to avoid danger.]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What does it mean to be organised?</a:t>
            </a:r>
          </a:p>
          <a:p>
            <a:r>
              <a:rPr lang="en-AU" sz="1200" kern="1200" dirty="0">
                <a:solidFill>
                  <a:schemeClr val="tx1"/>
                </a:solidFill>
                <a:effectLst/>
                <a:latin typeface="+mn-lt"/>
                <a:ea typeface="+mn-ea"/>
                <a:cs typeface="+mn-cs"/>
              </a:rPr>
              <a:t>[Answer: to have all the materials or objects you need in the right place.]</a:t>
            </a:r>
          </a:p>
        </p:txBody>
      </p:sp>
      <p:sp>
        <p:nvSpPr>
          <p:cNvPr id="4" name="Slide Number Placeholder 3"/>
          <p:cNvSpPr>
            <a:spLocks noGrp="1"/>
          </p:cNvSpPr>
          <p:nvPr>
            <p:ph type="sldNum" sz="quarter" idx="10"/>
          </p:nvPr>
        </p:nvSpPr>
        <p:spPr/>
        <p:txBody>
          <a:bodyPr/>
          <a:lstStyle/>
          <a:p>
            <a:fld id="{65B1F220-AC8F-0940-8CE6-971FDE532671}" type="slidenum">
              <a:rPr lang="en-US" smtClean="0"/>
              <a:t>2</a:t>
            </a:fld>
            <a:endParaRPr lang="en-US"/>
          </a:p>
        </p:txBody>
      </p:sp>
    </p:spTree>
    <p:extLst>
      <p:ext uri="{BB962C8B-B14F-4D97-AF65-F5344CB8AC3E}">
        <p14:creationId xmlns:p14="http://schemas.microsoft.com/office/powerpoint/2010/main" val="17472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Circle on your Brainwork Prediction Form how much of your brainwork you completed.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well did you predict your own behaviour?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[Provide assistance to anyone unclear on how to do this but do not spend too long on it.]</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3</a:t>
            </a:fld>
            <a:endParaRPr lang="en-US"/>
          </a:p>
        </p:txBody>
      </p:sp>
    </p:spTree>
    <p:extLst>
      <p:ext uri="{BB962C8B-B14F-4D97-AF65-F5344CB8AC3E}">
        <p14:creationId xmlns:p14="http://schemas.microsoft.com/office/powerpoint/2010/main" val="4101409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You have now met five members of your Executive Team and today you will meet the last one, The Player.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Review the five executive team members introduced so far - ask the participants what each does.</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4</a:t>
            </a:fld>
            <a:endParaRPr lang="en-US"/>
          </a:p>
        </p:txBody>
      </p:sp>
    </p:spTree>
    <p:extLst>
      <p:ext uri="{BB962C8B-B14F-4D97-AF65-F5344CB8AC3E}">
        <p14:creationId xmlns:p14="http://schemas.microsoft.com/office/powerpoint/2010/main" val="193460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[Co-facilitator to put Lego in a pile that is easily accessible by participants,</a:t>
            </a:r>
            <a:r>
              <a:rPr lang="en-AU" sz="1200" kern="1200" baseline="0" dirty="0">
                <a:solidFill>
                  <a:schemeClr val="tx1"/>
                </a:solidFill>
                <a:effectLst/>
                <a:latin typeface="+mn-lt"/>
                <a:ea typeface="+mn-ea"/>
                <a:cs typeface="+mn-cs"/>
              </a:rPr>
              <a:t> either in a circle or spill out on the floor or on a desk, so no one is left out when choosing pieces.]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a:t>
            </a:r>
            <a:r>
              <a:rPr lang="en-AU" sz="1200" kern="1200" baseline="0" dirty="0">
                <a:solidFill>
                  <a:schemeClr val="tx1"/>
                </a:solidFill>
                <a:effectLst/>
                <a:latin typeface="+mn-lt"/>
                <a:ea typeface="+mn-ea"/>
                <a:cs typeface="+mn-cs"/>
              </a:rPr>
              <a:t> to animate slide] x 2</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“We are now going to do an activity involving some </a:t>
            </a:r>
            <a:r>
              <a:rPr lang="en-AU" sz="1200" kern="1200" dirty="0" err="1">
                <a:solidFill>
                  <a:schemeClr val="tx1"/>
                </a:solidFill>
                <a:effectLst/>
                <a:latin typeface="+mn-lt"/>
                <a:ea typeface="+mn-ea"/>
                <a:cs typeface="+mn-cs"/>
              </a:rPr>
              <a:t>lego</a:t>
            </a:r>
            <a:r>
              <a:rPr lang="en-AU" sz="1200" kern="1200" dirty="0">
                <a:solidFill>
                  <a:schemeClr val="tx1"/>
                </a:solidFill>
                <a:effectLst/>
                <a:latin typeface="+mn-lt"/>
                <a:ea typeface="+mn-ea"/>
                <a:cs typeface="+mn-cs"/>
              </a:rPr>
              <a:t>. I’d like you to come forward and choose at least 3 pieces of </a:t>
            </a:r>
            <a:r>
              <a:rPr lang="en-AU" sz="1200" kern="1200" dirty="0" err="1">
                <a:solidFill>
                  <a:schemeClr val="tx1"/>
                </a:solidFill>
                <a:effectLst/>
                <a:latin typeface="+mn-lt"/>
                <a:ea typeface="+mn-ea"/>
                <a:cs typeface="+mn-cs"/>
              </a:rPr>
              <a:t>lego</a:t>
            </a:r>
            <a:r>
              <a:rPr lang="en-AU" sz="1200" kern="1200" dirty="0">
                <a:solidFill>
                  <a:schemeClr val="tx1"/>
                </a:solidFill>
                <a:effectLst/>
                <a:latin typeface="+mn-lt"/>
                <a:ea typeface="+mn-ea"/>
                <a:cs typeface="+mn-cs"/>
              </a:rPr>
              <a:t> from the pile. The aim of this activity is for you to make something that is found in a house.”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 limit can be put on the number of pieces each person takes, e.g., no more than 10 pieces, but this is usually not needed).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[Give the participants five minutes to build something.]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[Ask each participant to describe briefly what they have made and praise or thank them for their efforts.]</a:t>
            </a:r>
          </a:p>
        </p:txBody>
      </p:sp>
      <p:sp>
        <p:nvSpPr>
          <p:cNvPr id="4" name="Slide Number Placeholder 3"/>
          <p:cNvSpPr>
            <a:spLocks noGrp="1"/>
          </p:cNvSpPr>
          <p:nvPr>
            <p:ph type="sldNum" sz="quarter" idx="10"/>
          </p:nvPr>
        </p:nvSpPr>
        <p:spPr/>
        <p:txBody>
          <a:bodyPr/>
          <a:lstStyle/>
          <a:p>
            <a:fld id="{65B1F220-AC8F-0940-8CE6-971FDE532671}" type="slidenum">
              <a:rPr lang="en-US" smtClean="0"/>
              <a:t>5</a:t>
            </a:fld>
            <a:endParaRPr lang="en-US"/>
          </a:p>
        </p:txBody>
      </p:sp>
    </p:spTree>
    <p:extLst>
      <p:ext uri="{BB962C8B-B14F-4D97-AF65-F5344CB8AC3E}">
        <p14:creationId xmlns:p14="http://schemas.microsoft.com/office/powerpoint/2010/main" val="313405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[Brainstorm answers to this question with the participants  – write responses on board.]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 There are many different ways to define play. One is that it is any activity that helps us to develop the skills necessary to survive or thrive.</a:t>
            </a:r>
          </a:p>
        </p:txBody>
      </p:sp>
      <p:sp>
        <p:nvSpPr>
          <p:cNvPr id="4" name="Slide Number Placeholder 3"/>
          <p:cNvSpPr>
            <a:spLocks noGrp="1"/>
          </p:cNvSpPr>
          <p:nvPr>
            <p:ph type="sldNum" sz="quarter" idx="10"/>
          </p:nvPr>
        </p:nvSpPr>
        <p:spPr/>
        <p:txBody>
          <a:bodyPr/>
          <a:lstStyle/>
          <a:p>
            <a:fld id="{65B1F220-AC8F-0940-8CE6-971FDE532671}" type="slidenum">
              <a:rPr lang="en-US" smtClean="0"/>
              <a:t>6</a:t>
            </a:fld>
            <a:endParaRPr lang="en-US"/>
          </a:p>
        </p:txBody>
      </p:sp>
    </p:spTree>
    <p:extLst>
      <p:ext uri="{BB962C8B-B14F-4D97-AF65-F5344CB8AC3E}">
        <p14:creationId xmlns:p14="http://schemas.microsoft.com/office/powerpoint/2010/main" val="370446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When dogs play, it is all about competing physically. Dogs chase each other and then pretend to attack one another, as though they are competitive rivals or predator/prey.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is how dogs develop the skills they need to hunt and fend off rival competitors.</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7</a:t>
            </a:fld>
            <a:endParaRPr lang="en-US"/>
          </a:p>
        </p:txBody>
      </p:sp>
    </p:spTree>
    <p:extLst>
      <p:ext uri="{BB962C8B-B14F-4D97-AF65-F5344CB8AC3E}">
        <p14:creationId xmlns:p14="http://schemas.microsoft.com/office/powerpoint/2010/main" val="154409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When children play, they experiment with the language and skills they need for when they are adults.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For example, children often learn to play in general stereotypical or culture-based gender roles. What are some examples?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Facilitator Tip: </a:t>
            </a:r>
            <a:r>
              <a:rPr lang="en-AU" sz="1200" b="0" kern="1200" dirty="0">
                <a:solidFill>
                  <a:schemeClr val="tx1"/>
                </a:solidFill>
                <a:effectLst/>
                <a:latin typeface="+mn-lt"/>
                <a:ea typeface="+mn-ea"/>
                <a:cs typeface="+mn-cs"/>
              </a:rPr>
              <a:t>You may wish to show a short video clip of children problem</a:t>
            </a:r>
            <a:r>
              <a:rPr lang="en-AU" sz="1200" b="0" kern="1200" baseline="0" dirty="0">
                <a:solidFill>
                  <a:schemeClr val="tx1"/>
                </a:solidFill>
                <a:effectLst/>
                <a:latin typeface="+mn-lt"/>
                <a:ea typeface="+mn-ea"/>
                <a:cs typeface="+mn-cs"/>
              </a:rPr>
              <a:t> solving using play.]</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8</a:t>
            </a:fld>
            <a:endParaRPr lang="en-US"/>
          </a:p>
        </p:txBody>
      </p:sp>
    </p:spTree>
    <p:extLst>
      <p:ext uri="{BB962C8B-B14F-4D97-AF65-F5344CB8AC3E}">
        <p14:creationId xmlns:p14="http://schemas.microsoft.com/office/powerpoint/2010/main" val="252241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Adult play is almost always about problem-solving because problem-solving is our main tool to survive or thrive.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[Ask about games that participants like to play.]</a:t>
            </a:r>
          </a:p>
        </p:txBody>
      </p:sp>
      <p:sp>
        <p:nvSpPr>
          <p:cNvPr id="4" name="Slide Number Placeholder 3"/>
          <p:cNvSpPr>
            <a:spLocks noGrp="1"/>
          </p:cNvSpPr>
          <p:nvPr>
            <p:ph type="sldNum" sz="quarter" idx="10"/>
          </p:nvPr>
        </p:nvSpPr>
        <p:spPr/>
        <p:txBody>
          <a:bodyPr/>
          <a:lstStyle/>
          <a:p>
            <a:fld id="{65B1F220-AC8F-0940-8CE6-971FDE532671}" type="slidenum">
              <a:rPr lang="en-US" smtClean="0"/>
              <a:t>9</a:t>
            </a:fld>
            <a:endParaRPr lang="en-US"/>
          </a:p>
        </p:txBody>
      </p:sp>
    </p:spTree>
    <p:extLst>
      <p:ext uri="{BB962C8B-B14F-4D97-AF65-F5344CB8AC3E}">
        <p14:creationId xmlns:p14="http://schemas.microsoft.com/office/powerpoint/2010/main" val="52174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9696400" y="640762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096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_Banner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latin typeface="Arial" panose="020B0604020202020204" pitchFamily="34" charset="0"/>
              </a:defRPr>
            </a:lvl1pPr>
            <a:lvl2pPr>
              <a:defRPr sz="1800" spc="0" baseline="0">
                <a:latin typeface="Arial" panose="020B0604020202020204" pitchFamily="34" charset="0"/>
              </a:defRPr>
            </a:lvl2pPr>
            <a:lvl3pPr>
              <a:defRPr sz="1800" spc="0" baseline="0">
                <a:latin typeface="Arial" panose="020B0604020202020204" pitchFamily="34" charset="0"/>
              </a:defRPr>
            </a:lvl3pPr>
            <a:lvl4pPr>
              <a:defRPr sz="1800" spc="0" baseline="0">
                <a:latin typeface="Arial" panose="020B0604020202020204" pitchFamily="34" charset="0"/>
              </a:defRPr>
            </a:lvl4pPr>
            <a:lvl5pPr>
              <a:defRPr sz="1800" spc="0" baseline="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lvl1pPr>
            <a:lvl2pPr>
              <a:defRPr sz="1800" spc="0"/>
            </a:lvl2pPr>
            <a:lvl3pPr>
              <a:defRPr sz="1800" spc="0"/>
            </a:lvl3pPr>
            <a:lvl4pPr>
              <a:defRPr sz="1800" spc="0"/>
            </a:lvl4pPr>
            <a:lvl5pPr>
              <a:defRPr sz="1800" spc="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415691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9" y="308208"/>
            <a:ext cx="10847916" cy="432495"/>
          </a:xfrm>
          <a:prstGeom prst="rect">
            <a:avLst/>
          </a:prstGeom>
        </p:spPr>
        <p:txBody>
          <a:bodyPr lIns="0" tIns="0" rIns="0" bIns="0" anchor="ctr"/>
          <a:lstStyle>
            <a:lvl1pPr marL="0" indent="0">
              <a:buFontTx/>
              <a:buNone/>
              <a:defRPr sz="24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spc="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8685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9" y="308208"/>
            <a:ext cx="10847916" cy="432495"/>
          </a:xfrm>
          <a:prstGeom prst="rect">
            <a:avLst/>
          </a:prstGeom>
        </p:spPr>
        <p:txBody>
          <a:bodyPr lIns="0" tIns="0" rIns="0" bIns="0" anchor="ctr"/>
          <a:lstStyle>
            <a:lvl1pPr marL="0" indent="0">
              <a:buFontTx/>
              <a:buNone/>
              <a:defRPr sz="24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8"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latin typeface="Arial" panose="020B0604020202020204" pitchFamily="34" charset="0"/>
              </a:defRPr>
            </a:lvl1pPr>
            <a:lvl2pPr>
              <a:defRPr sz="1800" spc="0" baseline="0">
                <a:latin typeface="Arial" panose="020B0604020202020204" pitchFamily="34" charset="0"/>
              </a:defRPr>
            </a:lvl2pPr>
            <a:lvl3pPr>
              <a:defRPr sz="1800" spc="0" baseline="0">
                <a:latin typeface="Arial" panose="020B0604020202020204" pitchFamily="34" charset="0"/>
              </a:defRPr>
            </a:lvl3pPr>
            <a:lvl4pPr>
              <a:defRPr sz="1800" spc="0" baseline="0">
                <a:latin typeface="Arial" panose="020B0604020202020204" pitchFamily="34" charset="0"/>
              </a:defRPr>
            </a:lvl4pPr>
            <a:lvl5pPr>
              <a:defRPr sz="1800" spc="0" baseline="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Content Placeholder 3"/>
          <p:cNvSpPr>
            <a:spLocks noGrp="1"/>
          </p:cNvSpPr>
          <p:nvPr>
            <p:ph sz="half" idx="2"/>
          </p:nvPr>
        </p:nvSpPr>
        <p:spPr>
          <a:xfrm>
            <a:off x="6383584" y="1414668"/>
            <a:ext cx="5184000" cy="4512000"/>
          </a:xfrm>
          <a:prstGeom prst="rect">
            <a:avLst/>
          </a:prstGeom>
        </p:spPr>
        <p:txBody>
          <a:bodyPr lIns="0" tIns="0" rIns="0" bIns="0"/>
          <a:lstStyle>
            <a:lvl1pPr marL="0" indent="0">
              <a:buNone/>
              <a:defRPr sz="1800" b="0" spc="0"/>
            </a:lvl1pPr>
            <a:lvl2pPr>
              <a:defRPr sz="1800" spc="0"/>
            </a:lvl2pPr>
            <a:lvl3pPr>
              <a:defRPr sz="1800" spc="0"/>
            </a:lvl3pPr>
            <a:lvl4pPr>
              <a:defRPr sz="1800" spc="0"/>
            </a:lvl4pPr>
            <a:lvl5pPr>
              <a:defRPr sz="1800" spc="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16625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3"/>
            <a:ext cx="10847917" cy="4511773"/>
          </a:xfrm>
          <a:prstGeom prst="rect">
            <a:avLst/>
          </a:prstGeom>
        </p:spPr>
        <p:txBody>
          <a:bodyPr anchor="ctr"/>
          <a:lstStyle>
            <a:lvl1pPr marL="0" indent="0" algn="ctr">
              <a:buFontTx/>
              <a:buNone/>
              <a:defRPr sz="40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8"/>
            <a:ext cx="4991531" cy="432495"/>
          </a:xfrm>
          <a:prstGeom prst="rect">
            <a:avLst/>
          </a:prstGeom>
        </p:spPr>
        <p:txBody>
          <a:bodyPr anchor="ctr"/>
          <a:lstStyle>
            <a:lvl1pPr marL="0" indent="0" algn="r">
              <a:buFontTx/>
              <a:buNone/>
              <a:defRPr sz="24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3137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3200">
                <a:solidFill>
                  <a:schemeClr val="tx1">
                    <a:lumMod val="65000"/>
                    <a:lumOff val="35000"/>
                  </a:schemeClr>
                </a:solidFill>
              </a:defRPr>
            </a:lvl1pPr>
          </a:lstStyle>
          <a:p>
            <a:r>
              <a:rPr lang="en-US" dirty="0"/>
              <a:t>Presentation Title</a:t>
            </a:r>
            <a:endParaRPr lang="en-AU" dirty="0"/>
          </a:p>
        </p:txBody>
      </p:sp>
      <p:sp>
        <p:nvSpPr>
          <p:cNvPr id="6" name="Slide Number Placeholder 5"/>
          <p:cNvSpPr>
            <a:spLocks noGrp="1"/>
          </p:cNvSpPr>
          <p:nvPr>
            <p:ph type="sldNum" sz="quarter" idx="12"/>
          </p:nvPr>
        </p:nvSpPr>
        <p:spPr>
          <a:xfrm>
            <a:off x="8880309" y="6232229"/>
            <a:ext cx="2844800" cy="365125"/>
          </a:xfrm>
          <a:prstGeom prst="rect">
            <a:avLst/>
          </a:prstGeom>
        </p:spPr>
        <p:txBody>
          <a:bodyPr/>
          <a:lstStyle/>
          <a:p>
            <a:fld id="{EAFF9662-E427-214F-A0F2-1EADCCA1E85B}"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hasCustomPrompt="1"/>
          </p:nvPr>
        </p:nvSpPr>
        <p:spPr>
          <a:xfrm>
            <a:off x="705611" y="2708153"/>
            <a:ext cx="10190923" cy="432817"/>
          </a:xfrm>
          <a:prstGeom prst="rect">
            <a:avLst/>
          </a:prstGeom>
        </p:spPr>
        <p:txBody>
          <a:bodyPr lIns="0" tIns="0" rIns="0" bIns="0" anchor="b"/>
          <a:lstStyle>
            <a:lvl1pPr marL="0" indent="0">
              <a:buFontTx/>
              <a:buNone/>
              <a:defRPr sz="24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Subheading </a:t>
            </a:r>
            <a:endParaRPr lang="en-AU" dirty="0"/>
          </a:p>
        </p:txBody>
      </p:sp>
      <p:sp>
        <p:nvSpPr>
          <p:cNvPr id="17" name="Text Placeholder 16"/>
          <p:cNvSpPr>
            <a:spLocks noGrp="1"/>
          </p:cNvSpPr>
          <p:nvPr>
            <p:ph type="body" sz="quarter" idx="14" hasCustomPrompt="1"/>
          </p:nvPr>
        </p:nvSpPr>
        <p:spPr>
          <a:xfrm>
            <a:off x="719600" y="4101076"/>
            <a:ext cx="10176933" cy="359717"/>
          </a:xfrm>
          <a:prstGeom prst="rect">
            <a:avLst/>
          </a:prstGeom>
        </p:spPr>
        <p:txBody>
          <a:bodyPr lIns="0" tIns="0" rIns="0" bIns="0" anchor="ctr"/>
          <a:lstStyle>
            <a:lvl1pPr marL="0" indent="0">
              <a:buFontTx/>
              <a:buNone/>
              <a:defRPr sz="1400" b="1" baseline="0">
                <a:solidFill>
                  <a:srgbClr val="0082AA"/>
                </a:solidFill>
              </a:defRPr>
            </a:lvl1pPr>
            <a:lvl2pPr marL="457200" indent="0">
              <a:buFontTx/>
              <a:buNone/>
              <a:defRPr sz="1800" b="1">
                <a:solidFill>
                  <a:schemeClr val="accent3"/>
                </a:solidFill>
              </a:defRPr>
            </a:lvl2pPr>
            <a:lvl3pPr marL="914400" indent="0">
              <a:buFontTx/>
              <a:buNone/>
              <a:defRPr sz="1800" b="1">
                <a:solidFill>
                  <a:schemeClr val="accent3"/>
                </a:solidFill>
              </a:defRPr>
            </a:lvl3pPr>
            <a:lvl4pPr marL="1371600" indent="0">
              <a:buFontTx/>
              <a:buNone/>
              <a:defRPr sz="1800" b="1">
                <a:solidFill>
                  <a:schemeClr val="accent3"/>
                </a:solidFill>
              </a:defRPr>
            </a:lvl4pPr>
            <a:lvl5pPr marL="1828800" indent="0">
              <a:buFontTx/>
              <a:buNone/>
              <a:defRPr sz="1800" b="1">
                <a:solidFill>
                  <a:schemeClr val="accent3"/>
                </a:solidFill>
              </a:defRPr>
            </a:lvl5pPr>
          </a:lstStyle>
          <a:p>
            <a:pPr lvl="0"/>
            <a:r>
              <a:rPr lang="en-US" dirty="0" err="1"/>
              <a:t>Firstname</a:t>
            </a:r>
            <a:r>
              <a:rPr lang="en-US" dirty="0"/>
              <a:t> </a:t>
            </a:r>
            <a:r>
              <a:rPr lang="en-US" dirty="0" err="1"/>
              <a:t>Lastname</a:t>
            </a:r>
            <a:r>
              <a:rPr lang="en-US" dirty="0"/>
              <a:t> | Role | </a:t>
            </a:r>
            <a:r>
              <a:rPr lang="en-US" dirty="0" err="1"/>
              <a:t>Organisation</a:t>
            </a:r>
            <a:endParaRPr lang="en-AU" dirty="0"/>
          </a:p>
        </p:txBody>
      </p:sp>
      <p:sp>
        <p:nvSpPr>
          <p:cNvPr id="19" name="Content Placeholder 18"/>
          <p:cNvSpPr>
            <a:spLocks noGrp="1"/>
          </p:cNvSpPr>
          <p:nvPr>
            <p:ph sz="quarter" idx="15"/>
          </p:nvPr>
        </p:nvSpPr>
        <p:spPr>
          <a:xfrm>
            <a:off x="726021" y="3429002"/>
            <a:ext cx="10176105" cy="432495"/>
          </a:xfrm>
          <a:prstGeom prst="rect">
            <a:avLst/>
          </a:prstGeom>
        </p:spPr>
        <p:txBody>
          <a:bodyPr lIns="0" tIns="0" rIns="0" bIns="0" anchor="ctr"/>
          <a:lstStyle>
            <a:lvl1pPr marL="0" indent="0">
              <a:buFontTx/>
              <a:buNone/>
              <a:defRPr sz="18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5174237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_Blu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Clr>
                <a:schemeClr val="bg1"/>
              </a:buClr>
              <a:buNone/>
              <a:defRPr sz="2000" b="0" spc="0">
                <a:solidFill>
                  <a:schemeClr val="bg1"/>
                </a:solidFill>
              </a:defRPr>
            </a:lvl1pPr>
            <a:lvl2pPr marL="959976" indent="-479988">
              <a:spcBef>
                <a:spcPts val="800"/>
              </a:spcBef>
              <a:buClr>
                <a:schemeClr val="bg1"/>
              </a:buClr>
              <a:defRPr sz="2000" spc="0">
                <a:solidFill>
                  <a:schemeClr val="bg1"/>
                </a:solidFill>
              </a:defRPr>
            </a:lvl2pPr>
            <a:lvl3pPr marL="1439964" indent="-479988">
              <a:spcBef>
                <a:spcPts val="800"/>
              </a:spcBef>
              <a:buClr>
                <a:schemeClr val="bg1"/>
              </a:buClr>
              <a:defRPr sz="2000" spc="0">
                <a:solidFill>
                  <a:schemeClr val="bg1"/>
                </a:solidFill>
              </a:defRPr>
            </a:lvl3pPr>
            <a:lvl4pPr marL="1919952" indent="-479988">
              <a:spcBef>
                <a:spcPts val="800"/>
              </a:spcBef>
              <a:buClr>
                <a:schemeClr val="bg1"/>
              </a:buClr>
              <a:defRPr sz="2000" spc="0">
                <a:solidFill>
                  <a:schemeClr val="bg1"/>
                </a:solidFill>
              </a:defRPr>
            </a:lvl4pPr>
            <a:lvl5pPr marL="2399940" indent="-479988">
              <a:spcBef>
                <a:spcPts val="800"/>
              </a:spcBef>
              <a:buClr>
                <a:schemeClr val="bg1"/>
              </a:buClr>
              <a:defRPr sz="20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6867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Blu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9"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Clr>
                <a:schemeClr val="bg1"/>
              </a:buClr>
              <a:buNone/>
              <a:defRPr sz="2000" b="0" spc="0" baseline="0">
                <a:solidFill>
                  <a:schemeClr val="bg1"/>
                </a:solidFill>
                <a:latin typeface="Arial" panose="020B0604020202020204" pitchFamily="34" charset="0"/>
              </a:defRPr>
            </a:lvl1pPr>
            <a:lvl2pPr>
              <a:buClr>
                <a:schemeClr val="bg1"/>
              </a:buClr>
              <a:defRPr sz="2000" spc="0" baseline="0">
                <a:solidFill>
                  <a:schemeClr val="bg1"/>
                </a:solidFill>
                <a:latin typeface="Arial" panose="020B0604020202020204" pitchFamily="34" charset="0"/>
              </a:defRPr>
            </a:lvl2pPr>
            <a:lvl3pPr>
              <a:buClr>
                <a:schemeClr val="bg1"/>
              </a:buClr>
              <a:defRPr sz="2000" spc="0" baseline="0">
                <a:solidFill>
                  <a:schemeClr val="bg1"/>
                </a:solidFill>
                <a:latin typeface="Arial" panose="020B0604020202020204" pitchFamily="34" charset="0"/>
              </a:defRPr>
            </a:lvl3pPr>
            <a:lvl4pPr>
              <a:buClr>
                <a:schemeClr val="bg1"/>
              </a:buClr>
              <a:defRPr sz="2000" spc="0" baseline="0">
                <a:solidFill>
                  <a:schemeClr val="bg1"/>
                </a:solidFill>
                <a:latin typeface="Arial" panose="020B0604020202020204" pitchFamily="34" charset="0"/>
              </a:defRPr>
            </a:lvl4pPr>
            <a:lvl5pPr>
              <a:buClr>
                <a:schemeClr val="bg1"/>
              </a:buClr>
              <a:defRPr sz="20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3"/>
          <p:cNvSpPr>
            <a:spLocks noGrp="1"/>
          </p:cNvSpPr>
          <p:nvPr>
            <p:ph sz="half" idx="2"/>
          </p:nvPr>
        </p:nvSpPr>
        <p:spPr>
          <a:xfrm>
            <a:off x="6383584" y="1411817"/>
            <a:ext cx="5184000" cy="4512000"/>
          </a:xfrm>
          <a:prstGeom prst="rect">
            <a:avLst/>
          </a:prstGeom>
        </p:spPr>
        <p:txBody>
          <a:bodyPr lIns="0" tIns="0" rIns="0" bIns="0"/>
          <a:lstStyle>
            <a:lvl1pPr marL="0" indent="0">
              <a:buClr>
                <a:schemeClr val="bg1"/>
              </a:buClr>
              <a:buNone/>
              <a:defRPr sz="2000" b="0" spc="0">
                <a:solidFill>
                  <a:schemeClr val="bg1"/>
                </a:solidFill>
              </a:defRPr>
            </a:lvl1pPr>
            <a:lvl2pPr>
              <a:buClr>
                <a:schemeClr val="bg1"/>
              </a:buClr>
              <a:defRPr sz="2000" spc="0">
                <a:solidFill>
                  <a:schemeClr val="bg1"/>
                </a:solidFill>
              </a:defRPr>
            </a:lvl2pPr>
            <a:lvl3pPr>
              <a:buClr>
                <a:schemeClr val="bg1"/>
              </a:buClr>
              <a:defRPr sz="2000" spc="0">
                <a:solidFill>
                  <a:schemeClr val="bg1"/>
                </a:solidFill>
              </a:defRPr>
            </a:lvl3pPr>
            <a:lvl4pPr>
              <a:buClr>
                <a:schemeClr val="bg1"/>
              </a:buClr>
              <a:defRPr sz="2000" spc="0">
                <a:solidFill>
                  <a:schemeClr val="bg1"/>
                </a:solidFill>
              </a:defRPr>
            </a:lvl4pPr>
            <a:lvl5pPr>
              <a:buClr>
                <a:schemeClr val="bg1"/>
              </a:buClr>
              <a:defRPr sz="20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77425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2"/>
            <a:ext cx="10847917" cy="4511773"/>
          </a:xfrm>
          <a:prstGeom prst="rect">
            <a:avLst/>
          </a:prstGeom>
        </p:spPr>
        <p:txBody>
          <a:bodyPr anchor="ctr"/>
          <a:lstStyle>
            <a:lvl1pPr marL="0" indent="0" algn="ctr">
              <a:buFontTx/>
              <a:buNone/>
              <a:defRPr sz="5333"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7"/>
            <a:ext cx="4991531" cy="432495"/>
          </a:xfrm>
          <a:prstGeom prst="rect">
            <a:avLst/>
          </a:prstGeom>
        </p:spPr>
        <p:txBody>
          <a:bodyPr anchor="ctr"/>
          <a:lstStyle>
            <a:lvl1pPr marL="0" indent="0" algn="r">
              <a:buFontTx/>
              <a:buNone/>
              <a:defRPr sz="2400"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4162964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4400">
                <a:solidFill>
                  <a:schemeClr val="bg1"/>
                </a:solidFill>
              </a:defRPr>
            </a:lvl1pPr>
          </a:lstStyle>
          <a:p>
            <a:r>
              <a:rPr lang="en-US" dirty="0"/>
              <a:t>Presentation Title</a:t>
            </a:r>
            <a:endParaRPr lang="en-AU" dirty="0"/>
          </a:p>
        </p:txBody>
      </p:sp>
      <p:sp>
        <p:nvSpPr>
          <p:cNvPr id="8" name="Text Placeholder 12"/>
          <p:cNvSpPr>
            <a:spLocks noGrp="1"/>
          </p:cNvSpPr>
          <p:nvPr>
            <p:ph type="body" sz="quarter" idx="13" hasCustomPrompt="1"/>
          </p:nvPr>
        </p:nvSpPr>
        <p:spPr>
          <a:xfrm>
            <a:off x="705611" y="2708152"/>
            <a:ext cx="10190923" cy="432817"/>
          </a:xfrm>
          <a:prstGeom prst="rect">
            <a:avLst/>
          </a:prstGeom>
        </p:spPr>
        <p:txBody>
          <a:bodyPr lIns="0" tIns="0" rIns="0" bIns="0" anchor="b"/>
          <a:lstStyle>
            <a:lvl1pPr marL="0" indent="0">
              <a:buFontTx/>
              <a:buNone/>
              <a:defRPr sz="280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Subheading </a:t>
            </a:r>
            <a:endParaRPr lang="en-AU" dirty="0"/>
          </a:p>
        </p:txBody>
      </p:sp>
      <p:sp>
        <p:nvSpPr>
          <p:cNvPr id="9" name="Content Placeholder 18"/>
          <p:cNvSpPr>
            <a:spLocks noGrp="1"/>
          </p:cNvSpPr>
          <p:nvPr>
            <p:ph sz="quarter" idx="15" hasCustomPrompt="1"/>
          </p:nvPr>
        </p:nvSpPr>
        <p:spPr>
          <a:xfrm>
            <a:off x="726021" y="4506784"/>
            <a:ext cx="2622970" cy="432495"/>
          </a:xfrm>
          <a:prstGeom prst="rect">
            <a:avLst/>
          </a:prstGeom>
        </p:spPr>
        <p:txBody>
          <a:bodyPr lIns="0" tIns="0" rIns="0" bIns="0" anchor="ctr"/>
          <a:lstStyle>
            <a:lvl1pPr marL="0" indent="0">
              <a:buFontTx/>
              <a:buNone/>
              <a:defRPr sz="240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n-AU" dirty="0"/>
              <a:t>Name  |  Date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5541" y="5849331"/>
            <a:ext cx="1825889" cy="594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51515" y="5849331"/>
            <a:ext cx="1722764" cy="664780"/>
          </a:xfrm>
          <a:prstGeom prst="rect">
            <a:avLst/>
          </a:prstGeom>
        </p:spPr>
      </p:pic>
    </p:spTree>
    <p:extLst>
      <p:ext uri="{BB962C8B-B14F-4D97-AF65-F5344CB8AC3E}">
        <p14:creationId xmlns:p14="http://schemas.microsoft.com/office/powerpoint/2010/main" val="416054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2000" b="0" spc="0" baseline="0">
                <a:latin typeface="Arial" panose="020B0604020202020204" pitchFamily="34" charset="0"/>
              </a:defRPr>
            </a:lvl1pPr>
            <a:lvl2pPr>
              <a:defRPr sz="2000" spc="0" baseline="0">
                <a:latin typeface="Arial" panose="020B0604020202020204" pitchFamily="34" charset="0"/>
              </a:defRPr>
            </a:lvl2pPr>
            <a:lvl3pPr>
              <a:defRPr sz="2000" spc="0" baseline="0">
                <a:latin typeface="Arial" panose="020B0604020202020204" pitchFamily="34" charset="0"/>
              </a:defRPr>
            </a:lvl3pPr>
            <a:lvl4pPr>
              <a:defRPr sz="2000" spc="0" baseline="0">
                <a:latin typeface="Arial" panose="020B0604020202020204" pitchFamily="34" charset="0"/>
              </a:defRPr>
            </a:lvl4pPr>
            <a:lvl5pPr>
              <a:defRPr sz="2000" spc="0" baseline="0">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2000" b="0" spc="0"/>
            </a:lvl1pPr>
            <a:lvl2pPr>
              <a:defRPr sz="2000" spc="0"/>
            </a:lvl2pPr>
            <a:lvl3pPr>
              <a:defRPr sz="2000" spc="0"/>
            </a:lvl3pPr>
            <a:lvl4pPr>
              <a:defRPr sz="2000" spc="0"/>
            </a:lvl4pPr>
            <a:lvl5pPr>
              <a:defRPr sz="2000" spc="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97068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107190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_2 Col">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382527"/>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a:defRPr sz="1800" spc="0" baseline="0">
                <a:solidFill>
                  <a:schemeClr val="bg1"/>
                </a:solidFill>
                <a:latin typeface="Arial" panose="020B0604020202020204" pitchFamily="34" charset="0"/>
              </a:defRPr>
            </a:lvl2pPr>
            <a:lvl3pPr>
              <a:defRPr sz="1800" spc="0" baseline="0">
                <a:solidFill>
                  <a:schemeClr val="bg1"/>
                </a:solidFill>
                <a:latin typeface="Arial" panose="020B0604020202020204" pitchFamily="34" charset="0"/>
              </a:defRPr>
            </a:lvl3pPr>
            <a:lvl4pPr>
              <a:defRPr sz="1800" spc="0" baseline="0">
                <a:solidFill>
                  <a:schemeClr val="bg1"/>
                </a:solidFill>
                <a:latin typeface="Arial" panose="020B0604020202020204" pitchFamily="34" charset="0"/>
              </a:defRPr>
            </a:lvl4pPr>
            <a:lvl5pPr>
              <a:defRPr sz="18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solidFill>
                  <a:schemeClr val="bg1"/>
                </a:solidFill>
              </a:defRPr>
            </a:lvl1pPr>
            <a:lvl2pPr>
              <a:defRPr sz="1800" spc="0">
                <a:solidFill>
                  <a:schemeClr val="bg1"/>
                </a:solidFill>
              </a:defRPr>
            </a:lvl2pPr>
            <a:lvl3pPr>
              <a:defRPr sz="1800" spc="0">
                <a:solidFill>
                  <a:schemeClr val="bg1"/>
                </a:solidFill>
              </a:defRPr>
            </a:lvl3pPr>
            <a:lvl4pPr>
              <a:defRPr sz="1800" spc="0">
                <a:solidFill>
                  <a:schemeClr val="bg1"/>
                </a:solidFill>
              </a:defRPr>
            </a:lvl4pPr>
            <a:lvl5pPr>
              <a:defRPr sz="18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6157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Slide_3 imag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1" y="0"/>
            <a:ext cx="4080387"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9" name="Content Placeholder 18"/>
          <p:cNvSpPr>
            <a:spLocks noGrp="1"/>
          </p:cNvSpPr>
          <p:nvPr>
            <p:ph sz="quarter" idx="18"/>
          </p:nvPr>
        </p:nvSpPr>
        <p:spPr>
          <a:xfrm>
            <a:off x="695325" y="6313702"/>
            <a:ext cx="1226609" cy="544298"/>
          </a:xfrm>
          <a:prstGeom prst="rect">
            <a:avLst/>
          </a:prstGeom>
          <a:solidFill>
            <a:srgbClr val="006892"/>
          </a:solidFill>
        </p:spPr>
        <p:txBody>
          <a:bodyPr lIns="0" tIns="0" rIns="0" bIns="0" anchor="ctr"/>
          <a:lstStyle>
            <a:lvl1pPr marL="0" indent="0" algn="ctr">
              <a:buFontTx/>
              <a:buNone/>
              <a:defRPr sz="1400" b="1" spc="0" baseline="0">
                <a:solidFill>
                  <a:schemeClr val="tx2"/>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1" name="Content Placeholder 18"/>
          <p:cNvSpPr>
            <a:spLocks noGrp="1"/>
          </p:cNvSpPr>
          <p:nvPr>
            <p:ph sz="quarter" idx="16"/>
          </p:nvPr>
        </p:nvSpPr>
        <p:spPr>
          <a:xfrm>
            <a:off x="700030" y="6313744"/>
            <a:ext cx="1221904" cy="432495"/>
          </a:xfrm>
          <a:prstGeom prst="rect">
            <a:avLst/>
          </a:prstGeom>
        </p:spPr>
        <p:txBody>
          <a:bodyPr lIns="0" tIns="0" rIns="0" bIns="0" anchor="ctr"/>
          <a:lstStyle>
            <a:lvl1pPr marL="0" indent="0" algn="ctr">
              <a:buFontTx/>
              <a:buNone/>
              <a:defRPr sz="1400" b="1" spc="0" baseline="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673179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974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8111614"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706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 Slide_1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dirty="0"/>
          </a:p>
        </p:txBody>
      </p:sp>
      <p:sp>
        <p:nvSpPr>
          <p:cNvPr id="11" name="Content Placeholder 18"/>
          <p:cNvSpPr>
            <a:spLocks noGrp="1"/>
          </p:cNvSpPr>
          <p:nvPr>
            <p:ph sz="quarter" idx="15"/>
          </p:nvPr>
        </p:nvSpPr>
        <p:spPr>
          <a:xfrm>
            <a:off x="719668" y="308207"/>
            <a:ext cx="7230799"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4" name="Content Placeholder 2"/>
          <p:cNvSpPr>
            <a:spLocks noGrp="1"/>
          </p:cNvSpPr>
          <p:nvPr>
            <p:ph idx="1"/>
          </p:nvPr>
        </p:nvSpPr>
        <p:spPr>
          <a:xfrm>
            <a:off x="719667" y="1412777"/>
            <a:ext cx="723080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469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_Banner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i="0" spc="0" baseline="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298386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Alcohol and Drug Cognitive Enhancement (ACE) Program</a:t>
            </a:r>
          </a:p>
        </p:txBody>
      </p:sp>
      <p:sp>
        <p:nvSpPr>
          <p:cNvPr id="4" name="Rectangle 3"/>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11</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971594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702" r:id="rId9"/>
    <p:sldLayoutId id="2147483703" r:id="rId10"/>
    <p:sldLayoutId id="2147483704" r:id="rId11"/>
    <p:sldLayoutId id="2147483705" r:id="rId12"/>
    <p:sldLayoutId id="2147483706" r:id="rId13"/>
    <p:sldLayoutId id="2147483707" r:id="rId14"/>
  </p:sldLayoutIdLst>
  <p:hf hdr="0" ftr="0" dt="0"/>
  <p:txStyles>
    <p:title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479988"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27384"/>
            <a:ext cx="12240683" cy="6885384"/>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Rectangle 6"/>
          <p:cNvSpPr/>
          <p:nvPr userDrawn="1"/>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11</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13058832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1219170" rtl="0" eaLnBrk="1" latinLnBrk="0" hangingPunct="1">
        <a:spcBef>
          <a:spcPct val="0"/>
        </a:spcBef>
        <a:buNone/>
        <a:defRPr sz="2400"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ts val="800"/>
        </a:spcBef>
        <a:buClr>
          <a:schemeClr val="accent2"/>
        </a:buClr>
        <a:buFont typeface="Wingdings" panose="05000000000000000000" pitchFamily="2" charset="2"/>
        <a:buNone/>
        <a:defRPr sz="240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11" y="568"/>
            <a:ext cx="12187989" cy="6857432"/>
          </a:xfrm>
          <a:prstGeom prst="rect">
            <a:avLst/>
          </a:prstGeom>
        </p:spPr>
      </p:pic>
      <p:sp>
        <p:nvSpPr>
          <p:cNvPr id="10" name="Rectangle 9"/>
          <p:cNvSpPr/>
          <p:nvPr userDrawn="1"/>
        </p:nvSpPr>
        <p:spPr>
          <a:xfrm>
            <a:off x="0" y="5372100"/>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7286" y="5635043"/>
            <a:ext cx="3155933" cy="842499"/>
          </a:xfrm>
          <a:prstGeom prst="rect">
            <a:avLst/>
          </a:prstGeom>
        </p:spPr>
      </p:pic>
      <p:sp>
        <p:nvSpPr>
          <p:cNvPr id="13" name="Content Placeholder 18"/>
          <p:cNvSpPr txBox="1">
            <a:spLocks/>
          </p:cNvSpPr>
          <p:nvPr userDrawn="1"/>
        </p:nvSpPr>
        <p:spPr>
          <a:xfrm>
            <a:off x="7439240" y="4506783"/>
            <a:ext cx="3945040" cy="432495"/>
          </a:xfrm>
          <a:prstGeom prst="rect">
            <a:avLst/>
          </a:prstGeom>
        </p:spPr>
        <p:txBody>
          <a:bodyPr lIns="0" tIns="0" rIns="0" bIns="0" anchor="ctr"/>
          <a:lstStyle>
            <a:lvl1pPr marL="0" indent="0" algn="r" defTabSz="1219170" rtl="0" eaLnBrk="1" latinLnBrk="0" hangingPunct="1">
              <a:spcBef>
                <a:spcPct val="20000"/>
              </a:spcBef>
              <a:buFontTx/>
              <a:buNone/>
              <a:defRPr sz="2400" b="1" kern="1200">
                <a:solidFill>
                  <a:schemeClr val="bg1"/>
                </a:solidFill>
                <a:latin typeface="+mn-lt"/>
                <a:ea typeface="+mn-ea"/>
                <a:cs typeface="+mn-cs"/>
              </a:defRPr>
            </a:lvl1pPr>
            <a:lvl2pPr marL="609585" indent="0" algn="l" defTabSz="1219170" rtl="0" eaLnBrk="1" latinLnBrk="0" hangingPunct="1">
              <a:spcBef>
                <a:spcPct val="20000"/>
              </a:spcBef>
              <a:buFontTx/>
              <a:buNone/>
              <a:defRPr sz="3733" kern="1200">
                <a:solidFill>
                  <a:schemeClr val="bg1"/>
                </a:solidFill>
                <a:latin typeface="+mn-lt"/>
                <a:ea typeface="+mn-ea"/>
                <a:cs typeface="+mn-cs"/>
              </a:defRPr>
            </a:lvl2pPr>
            <a:lvl3pPr marL="1219170" indent="0" algn="l" defTabSz="1219170" rtl="0" eaLnBrk="1" latinLnBrk="0" hangingPunct="1">
              <a:spcBef>
                <a:spcPct val="20000"/>
              </a:spcBef>
              <a:buFontTx/>
              <a:buNone/>
              <a:defRPr sz="3200" kern="1200">
                <a:solidFill>
                  <a:schemeClr val="bg1"/>
                </a:solidFill>
                <a:latin typeface="+mn-lt"/>
                <a:ea typeface="+mn-ea"/>
                <a:cs typeface="+mn-cs"/>
              </a:defRPr>
            </a:lvl3pPr>
            <a:lvl4pPr marL="1828754" indent="0" algn="l" defTabSz="1219170" rtl="0" eaLnBrk="1" latinLnBrk="0" hangingPunct="1">
              <a:spcBef>
                <a:spcPct val="20000"/>
              </a:spcBef>
              <a:buFontTx/>
              <a:buNone/>
              <a:defRPr sz="2667" kern="1200">
                <a:solidFill>
                  <a:schemeClr val="bg1"/>
                </a:solidFill>
                <a:latin typeface="+mn-lt"/>
                <a:ea typeface="+mn-ea"/>
                <a:cs typeface="+mn-cs"/>
              </a:defRPr>
            </a:lvl4pPr>
            <a:lvl5pPr marL="2438339"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Drug and Alcohol Network</a:t>
            </a:r>
          </a:p>
        </p:txBody>
      </p:sp>
    </p:spTree>
    <p:extLst>
      <p:ext uri="{BB962C8B-B14F-4D97-AF65-F5344CB8AC3E}">
        <p14:creationId xmlns:p14="http://schemas.microsoft.com/office/powerpoint/2010/main" val="1653731280"/>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1219170" rtl="0" eaLnBrk="1" latinLnBrk="0" hangingPunct="1">
        <a:spcBef>
          <a:spcPct val="0"/>
        </a:spcBef>
        <a:buNone/>
        <a:defRPr sz="5867" b="1" kern="1200" spc="-93" baseline="0">
          <a:solidFill>
            <a:schemeClr val="accent2"/>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www.aci.health.nsw.gov.au/" TargetMode="External"/><Relationship Id="rId7"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Module 11: </a:t>
            </a:r>
            <a:r>
              <a:rPr lang="en-US" dirty="0"/>
              <a:t>The Player</a:t>
            </a:r>
          </a:p>
        </p:txBody>
      </p:sp>
      <p:sp>
        <p:nvSpPr>
          <p:cNvPr id="6" name="Text Placeholder 5"/>
          <p:cNvSpPr>
            <a:spLocks noGrp="1"/>
          </p:cNvSpPr>
          <p:nvPr>
            <p:ph type="body" sz="quarter" idx="13"/>
          </p:nvPr>
        </p:nvSpPr>
        <p:spPr/>
        <p:txBody>
          <a:bodyPr/>
          <a:lstStyle/>
          <a:p>
            <a:r>
              <a:rPr lang="en-AU" dirty="0"/>
              <a:t>Alcohol and drug Cognitive Enhancement (ACE) Program</a:t>
            </a:r>
          </a:p>
        </p:txBody>
      </p:sp>
      <p:sp>
        <p:nvSpPr>
          <p:cNvPr id="8" name="Content Placeholder 7"/>
          <p:cNvSpPr>
            <a:spLocks noGrp="1"/>
          </p:cNvSpPr>
          <p:nvPr>
            <p:ph sz="quarter" idx="15"/>
          </p:nvPr>
        </p:nvSpPr>
        <p:spPr/>
        <p:txBody>
          <a:bodyPr/>
          <a:lstStyle/>
          <a:p>
            <a:endParaRPr lang="en-AU" dirty="0"/>
          </a:p>
        </p:txBody>
      </p:sp>
      <p:sp>
        <p:nvSpPr>
          <p:cNvPr id="4" name="Slide Number Placeholder 3"/>
          <p:cNvSpPr>
            <a:spLocks noGrp="1"/>
          </p:cNvSpPr>
          <p:nvPr>
            <p:ph type="sldNum" sz="quarter" idx="4294967295"/>
          </p:nvPr>
        </p:nvSpPr>
        <p:spPr>
          <a:xfrm>
            <a:off x="9347200" y="6232525"/>
            <a:ext cx="2844800" cy="365125"/>
          </a:xfrm>
          <a:prstGeom prst="rect">
            <a:avLst/>
          </a:prstGeom>
        </p:spPr>
        <p:txBody>
          <a:bodyPr/>
          <a:lstStyle/>
          <a:p>
            <a:fld id="{EAFF9662-E427-214F-A0F2-1EADCCA1E85B}" type="slidenum">
              <a:rPr lang="en-US" smtClean="0">
                <a:solidFill>
                  <a:prstClr val="white"/>
                </a:solidFill>
              </a:rPr>
              <a:pPr/>
              <a:t>1</a:t>
            </a:fld>
            <a:endParaRPr lang="en-US">
              <a:solidFill>
                <a:prstClr val="white"/>
              </a:solidFill>
            </a:endParaRPr>
          </a:p>
        </p:txBody>
      </p:sp>
    </p:spTree>
    <p:extLst>
      <p:ext uri="{BB962C8B-B14F-4D97-AF65-F5344CB8AC3E}">
        <p14:creationId xmlns:p14="http://schemas.microsoft.com/office/powerpoint/2010/main" val="4676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quarter" idx="15"/>
          </p:nvPr>
        </p:nvSpPr>
        <p:spPr/>
        <p:txBody>
          <a:bodyPr/>
          <a:lstStyle/>
          <a:p>
            <a:pPr lvl="0">
              <a:buClr>
                <a:srgbClr val="0082AA"/>
              </a:buClr>
            </a:pPr>
            <a:r>
              <a:rPr lang="en-US" dirty="0">
                <a:solidFill>
                  <a:srgbClr val="006892"/>
                </a:solidFill>
              </a:rPr>
              <a:t>Adult play</a:t>
            </a:r>
            <a:endParaRPr lang="en-AU" dirty="0">
              <a:solidFill>
                <a:srgbClr val="006892"/>
              </a:solidFill>
            </a:endParaRPr>
          </a:p>
        </p:txBody>
      </p:sp>
      <p:sp>
        <p:nvSpPr>
          <p:cNvPr id="5" name="Slide Number Placeholder 4"/>
          <p:cNvSpPr>
            <a:spLocks noGrp="1"/>
          </p:cNvSpPr>
          <p:nvPr>
            <p:ph type="sldNum" sz="quarter" idx="4"/>
          </p:nvPr>
        </p:nvSpPr>
        <p:spPr/>
        <p:txBody>
          <a:bodyPr/>
          <a:lstStyle/>
          <a:p>
            <a:fld id="{EAFF9662-E427-214F-A0F2-1EADCCA1E85B}" type="slidenum">
              <a:rPr lang="en-US" smtClean="0"/>
              <a:pPr/>
              <a:t>10</a:t>
            </a:fld>
            <a:endParaRPr lang="en-US"/>
          </a:p>
        </p:txBody>
      </p:sp>
      <p:pic>
        <p:nvPicPr>
          <p:cNvPr id="3" name="Content Placeholder 2">
            <a:extLst>
              <a:ext uri="{FF2B5EF4-FFF2-40B4-BE49-F238E27FC236}">
                <a16:creationId xmlns:a16="http://schemas.microsoft.com/office/drawing/2014/main" id="{7C089ECE-C742-4B26-A81C-D5A2DEF31986}"/>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708121" y="1930400"/>
            <a:ext cx="5675133" cy="3198659"/>
          </a:xfrm>
        </p:spPr>
      </p:pic>
      <p:pic>
        <p:nvPicPr>
          <p:cNvPr id="8" name="Content Placeholder 7">
            <a:extLst>
              <a:ext uri="{FF2B5EF4-FFF2-40B4-BE49-F238E27FC236}">
                <a16:creationId xmlns:a16="http://schemas.microsoft.com/office/drawing/2014/main" id="{46A856B5-D384-4EEB-A451-F183F545D54C}"/>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tretch>
            <a:fillRect/>
          </a:stretch>
        </p:blipFill>
        <p:spPr>
          <a:xfrm>
            <a:off x="6010805" y="1930400"/>
            <a:ext cx="5675133" cy="3198659"/>
          </a:xfrm>
        </p:spPr>
      </p:pic>
      <p:sp>
        <p:nvSpPr>
          <p:cNvPr id="13" name="Slide Number Placeholder 3">
            <a:extLst>
              <a:ext uri="{FF2B5EF4-FFF2-40B4-BE49-F238E27FC236}">
                <a16:creationId xmlns:a16="http://schemas.microsoft.com/office/drawing/2014/main" id="{66556C1A-E078-4064-AD15-3F773E55F436}"/>
              </a:ext>
            </a:extLst>
          </p:cNvPr>
          <p:cNvSpPr txBox="1">
            <a:spLocks/>
          </p:cNvSpPr>
          <p:nvPr/>
        </p:nvSpPr>
        <p:spPr>
          <a:xfrm>
            <a:off x="9696400" y="6358463"/>
            <a:ext cx="1828800" cy="180000"/>
          </a:xfrm>
          <a:prstGeom prst="rect">
            <a:avLst/>
          </a:prstGeom>
        </p:spPr>
        <p:txBody>
          <a:bodyPr vert="horz" lIns="0" tIns="0" rIns="0" bIns="0" rtlCol="0" anchor="t" anchorCtr="0"/>
          <a:lstStyle>
            <a:defPPr>
              <a:defRPr lang="en-US"/>
            </a:defPPr>
            <a:lvl1pPr marL="0" algn="r" defTabSz="457200" rtl="0" eaLnBrk="1" latinLnBrk="0" hangingPunct="1">
              <a:defRPr sz="1400" kern="1200" baseline="0">
                <a:solidFill>
                  <a:schemeClr val="bg1"/>
                </a:solidFill>
                <a:latin typeface="Franklin Gothic Medium" panose="020B06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FF9662-E427-214F-A0F2-1EADCCA1E85B}" type="slidenum">
              <a:rPr lang="en-US" smtClean="0">
                <a:solidFill>
                  <a:schemeClr val="bg1">
                    <a:lumMod val="50000"/>
                  </a:schemeClr>
                </a:solidFill>
              </a:rPr>
              <a:pPr/>
              <a:t>10</a:t>
            </a:fld>
            <a:endParaRPr lang="en-US">
              <a:solidFill>
                <a:schemeClr val="bg1">
                  <a:lumMod val="50000"/>
                </a:schemeClr>
              </a:solidFill>
            </a:endParaRPr>
          </a:p>
        </p:txBody>
      </p:sp>
    </p:spTree>
    <p:extLst>
      <p:ext uri="{BB962C8B-B14F-4D97-AF65-F5344CB8AC3E}">
        <p14:creationId xmlns:p14="http://schemas.microsoft.com/office/powerpoint/2010/main" val="43729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9666" y="1154237"/>
            <a:ext cx="5183979" cy="4512000"/>
          </a:xfrm>
        </p:spPr>
        <p:txBody>
          <a:bodyPr/>
          <a:lstStyle/>
          <a:p>
            <a:r>
              <a:rPr lang="en-AU" dirty="0"/>
              <a:t>When </a:t>
            </a:r>
            <a:r>
              <a:rPr lang="en-AU" b="1" dirty="0"/>
              <a:t>children</a:t>
            </a:r>
            <a:r>
              <a:rPr lang="en-AU" dirty="0"/>
              <a:t> play, they:</a:t>
            </a:r>
          </a:p>
          <a:p>
            <a:pPr marL="342900" indent="-342900">
              <a:buFont typeface="Arial" panose="020B0604020202020204" pitchFamily="34" charset="0"/>
              <a:buChar char="•"/>
            </a:pPr>
            <a:r>
              <a:rPr lang="en-AU" dirty="0"/>
              <a:t>Generate ideas or collect objects or toys</a:t>
            </a:r>
          </a:p>
          <a:p>
            <a:pPr marL="342900" lvl="0" indent="-342900">
              <a:buFont typeface="Arial" panose="020B0604020202020204" pitchFamily="34" charset="0"/>
              <a:buChar char="•"/>
            </a:pPr>
            <a:r>
              <a:rPr lang="en-AU" dirty="0"/>
              <a:t>Pick the best ones for the game at hand</a:t>
            </a:r>
          </a:p>
          <a:p>
            <a:pPr marL="342900" lvl="0" indent="-342900">
              <a:buFont typeface="Arial" panose="020B0604020202020204" pitchFamily="34" charset="0"/>
              <a:buChar char="•"/>
            </a:pPr>
            <a:r>
              <a:rPr lang="en-AU" dirty="0"/>
              <a:t>Put them together in ways they may never have thought of or done before</a:t>
            </a:r>
          </a:p>
          <a:p>
            <a:pPr marL="342900" lvl="0" indent="-342900">
              <a:buFont typeface="Arial" panose="020B0604020202020204" pitchFamily="34" charset="0"/>
              <a:buChar char="•"/>
            </a:pPr>
            <a:r>
              <a:rPr lang="en-AU" dirty="0"/>
              <a:t>Test out whether the way they have put them together and used them </a:t>
            </a:r>
            <a:r>
              <a:rPr lang="en-AU" b="1" dirty="0"/>
              <a:t>helps them play the game</a:t>
            </a:r>
            <a:r>
              <a:rPr lang="en-AU" dirty="0"/>
              <a:t> they want</a:t>
            </a:r>
            <a:br>
              <a:rPr lang="en-AU" dirty="0"/>
            </a:br>
            <a:endParaRPr lang="en-AU" dirty="0"/>
          </a:p>
          <a:p>
            <a:r>
              <a:rPr lang="en-AU" dirty="0"/>
              <a:t>If it doesn’t </a:t>
            </a:r>
            <a:r>
              <a:rPr lang="en-AU" b="1" dirty="0"/>
              <a:t>help them play the game </a:t>
            </a:r>
            <a:r>
              <a:rPr lang="en-AU" dirty="0"/>
              <a:t>they want, they modify their use of the ideas, toys or objects or start again with other ideas, toys or objects.</a:t>
            </a:r>
            <a:endParaRPr lang="en-US" dirty="0"/>
          </a:p>
        </p:txBody>
      </p:sp>
      <p:sp>
        <p:nvSpPr>
          <p:cNvPr id="4" name="Content Placeholder 3"/>
          <p:cNvSpPr>
            <a:spLocks noGrp="1"/>
          </p:cNvSpPr>
          <p:nvPr>
            <p:ph sz="half" idx="2"/>
          </p:nvPr>
        </p:nvSpPr>
        <p:spPr>
          <a:xfrm>
            <a:off x="6357828" y="1115600"/>
            <a:ext cx="5374827" cy="4512000"/>
          </a:xfrm>
        </p:spPr>
        <p:txBody>
          <a:bodyPr/>
          <a:lstStyle/>
          <a:p>
            <a:r>
              <a:rPr lang="en-AU" dirty="0"/>
              <a:t>When </a:t>
            </a:r>
            <a:r>
              <a:rPr lang="en-AU" b="1" dirty="0"/>
              <a:t>adults</a:t>
            </a:r>
            <a:r>
              <a:rPr lang="en-AU" dirty="0"/>
              <a:t> problem-solve, they:</a:t>
            </a:r>
          </a:p>
          <a:p>
            <a:pPr marL="342900" indent="-342900">
              <a:buFont typeface="Arial" panose="020B0604020202020204" pitchFamily="34" charset="0"/>
              <a:buChar char="•"/>
            </a:pPr>
            <a:r>
              <a:rPr lang="en-AU" dirty="0"/>
              <a:t>Generate ideas or collect objects              </a:t>
            </a:r>
          </a:p>
          <a:p>
            <a:pPr marL="342900" lvl="0" indent="-342900">
              <a:buFont typeface="Arial" panose="020B0604020202020204" pitchFamily="34" charset="0"/>
              <a:buChar char="•"/>
            </a:pPr>
            <a:r>
              <a:rPr lang="en-AU" dirty="0"/>
              <a:t>Pick the best ones for the problem at hand</a:t>
            </a:r>
          </a:p>
          <a:p>
            <a:pPr marL="342900" lvl="0" indent="-342900">
              <a:buFont typeface="Arial" panose="020B0604020202020204" pitchFamily="34" charset="0"/>
              <a:buChar char="•"/>
            </a:pPr>
            <a:r>
              <a:rPr lang="en-AU" dirty="0"/>
              <a:t>Put them together in ways they may never have thought of or done before</a:t>
            </a:r>
          </a:p>
          <a:p>
            <a:pPr marL="342900" lvl="0" indent="-342900">
              <a:buFont typeface="Arial" panose="020B0604020202020204" pitchFamily="34" charset="0"/>
              <a:buChar char="•"/>
            </a:pPr>
            <a:r>
              <a:rPr lang="en-AU" dirty="0"/>
              <a:t>Test out whether the way they have put them together and used them solves the problem they want</a:t>
            </a:r>
          </a:p>
          <a:p>
            <a:pPr marL="342900" lvl="0" indent="-180000">
              <a:buFont typeface="Arial" panose="020B0604020202020204" pitchFamily="34" charset="0"/>
              <a:buChar char="•"/>
            </a:pPr>
            <a:endParaRPr lang="en-AU" dirty="0"/>
          </a:p>
          <a:p>
            <a:pPr lvl="0">
              <a:spcBef>
                <a:spcPts val="0"/>
              </a:spcBef>
            </a:pPr>
            <a:r>
              <a:rPr lang="en-AU" dirty="0"/>
              <a:t>If it doesn’t </a:t>
            </a:r>
            <a:r>
              <a:rPr lang="en-AU" b="1" dirty="0"/>
              <a:t>solve the problem</a:t>
            </a:r>
            <a:r>
              <a:rPr lang="en-AU" dirty="0"/>
              <a:t>, they modify their use of ideas, concepts or objects, or start again with other ideas, concepts or objects.</a:t>
            </a:r>
          </a:p>
          <a:p>
            <a:endParaRPr lang="en-US" dirty="0"/>
          </a:p>
        </p:txBody>
      </p:sp>
      <p:sp>
        <p:nvSpPr>
          <p:cNvPr id="5" name="Slide Number Placeholder 4"/>
          <p:cNvSpPr>
            <a:spLocks noGrp="1"/>
          </p:cNvSpPr>
          <p:nvPr>
            <p:ph type="sldNum" sz="quarter" idx="4"/>
          </p:nvPr>
        </p:nvSpPr>
        <p:spPr/>
        <p:txBody>
          <a:bodyPr/>
          <a:lstStyle/>
          <a:p>
            <a:fld id="{EAFF9662-E427-214F-A0F2-1EADCCA1E85B}" type="slidenum">
              <a:rPr lang="en-US" smtClean="0"/>
              <a:pPr/>
              <a:t>11</a:t>
            </a:fld>
            <a:endParaRPr lang="en-US" dirty="0"/>
          </a:p>
        </p:txBody>
      </p:sp>
      <p:sp>
        <p:nvSpPr>
          <p:cNvPr id="8" name="Content Placeholder 7"/>
          <p:cNvSpPr>
            <a:spLocks noGrp="1"/>
          </p:cNvSpPr>
          <p:nvPr>
            <p:ph sz="quarter" idx="15"/>
          </p:nvPr>
        </p:nvSpPr>
        <p:spPr>
          <a:prstGeom prst="rect">
            <a:avLst/>
          </a:prstGeom>
        </p:spPr>
        <p:txBody>
          <a:bodyPr/>
          <a:lstStyle/>
          <a:p>
            <a:r>
              <a:rPr lang="en-US" dirty="0"/>
              <a:t>Play in kids and adults</a:t>
            </a:r>
            <a:endParaRPr lang="en-AU" dirty="0"/>
          </a:p>
        </p:txBody>
      </p:sp>
    </p:spTree>
    <p:extLst>
      <p:ext uri="{BB962C8B-B14F-4D97-AF65-F5344CB8AC3E}">
        <p14:creationId xmlns:p14="http://schemas.microsoft.com/office/powerpoint/2010/main" val="405542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a:t>Problem solving</a:t>
            </a:r>
            <a:endParaRPr lang="en-AU" dirty="0"/>
          </a:p>
        </p:txBody>
      </p:sp>
      <p:sp>
        <p:nvSpPr>
          <p:cNvPr id="7" name="Content Placeholder 6"/>
          <p:cNvSpPr>
            <a:spLocks noGrp="1"/>
          </p:cNvSpPr>
          <p:nvPr>
            <p:ph idx="1"/>
          </p:nvPr>
        </p:nvSpPr>
        <p:spPr/>
        <p:txBody>
          <a:bodyPr/>
          <a:lstStyle/>
          <a:p>
            <a:pPr marL="457200" indent="-457200">
              <a:buFont typeface="+mj-lt"/>
              <a:buAutoNum type="arabicPeriod"/>
            </a:pPr>
            <a:r>
              <a:rPr lang="en-US" dirty="0"/>
              <a:t>Define the problem</a:t>
            </a:r>
          </a:p>
          <a:p>
            <a:pPr marL="457200" indent="-457200">
              <a:buFont typeface="+mj-lt"/>
              <a:buAutoNum type="arabicPeriod"/>
            </a:pPr>
            <a:endParaRPr lang="en-US" dirty="0"/>
          </a:p>
          <a:p>
            <a:pPr marL="457200" indent="-457200">
              <a:buFont typeface="+mj-lt"/>
              <a:buAutoNum type="arabicPeriod"/>
            </a:pPr>
            <a:r>
              <a:rPr lang="en-US" dirty="0"/>
              <a:t>Brainstorm ideas, options or solutions</a:t>
            </a:r>
          </a:p>
          <a:p>
            <a:pPr lvl="1">
              <a:buFont typeface="Arial" panose="020B0604020202020204" pitchFamily="34" charset="0"/>
              <a:buChar char="•"/>
            </a:pPr>
            <a:r>
              <a:rPr lang="en-AU" dirty="0"/>
              <a:t>‘Think of a </a:t>
            </a:r>
            <a:r>
              <a:rPr lang="en-AU" b="1" dirty="0"/>
              <a:t>specific time and place</a:t>
            </a:r>
            <a:r>
              <a:rPr lang="en-AU" dirty="0"/>
              <a:t> where you carried out a similar activity in the past’</a:t>
            </a:r>
          </a:p>
          <a:p>
            <a:pPr lvl="1"/>
            <a:endParaRPr lang="en-US" dirty="0"/>
          </a:p>
          <a:p>
            <a:pPr marL="457200" indent="-457200">
              <a:buFont typeface="+mj-lt"/>
              <a:buAutoNum type="arabicPeriod"/>
            </a:pPr>
            <a:r>
              <a:rPr lang="en-US" dirty="0"/>
              <a:t>Weigh up the PROs and CONs of each idea, option or solution</a:t>
            </a:r>
          </a:p>
        </p:txBody>
      </p:sp>
      <p:sp>
        <p:nvSpPr>
          <p:cNvPr id="5" name="Slide Number Placeholder 4"/>
          <p:cNvSpPr>
            <a:spLocks noGrp="1"/>
          </p:cNvSpPr>
          <p:nvPr>
            <p:ph type="sldNum" sz="quarter" idx="4"/>
          </p:nvPr>
        </p:nvSpPr>
        <p:spPr/>
        <p:txBody>
          <a:bodyPr/>
          <a:lstStyle/>
          <a:p>
            <a:fld id="{EAFF9662-E427-214F-A0F2-1EADCCA1E85B}" type="slidenum">
              <a:rPr lang="en-US" smtClean="0"/>
              <a:pPr/>
              <a:t>12</a:t>
            </a:fld>
            <a:endParaRPr lang="en-US"/>
          </a:p>
        </p:txBody>
      </p:sp>
    </p:spTree>
    <p:extLst>
      <p:ext uri="{BB962C8B-B14F-4D97-AF65-F5344CB8AC3E}">
        <p14:creationId xmlns:p14="http://schemas.microsoft.com/office/powerpoint/2010/main" val="6688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Problem solving</a:t>
            </a:r>
            <a:endParaRPr lang="en-AU" dirty="0"/>
          </a:p>
        </p:txBody>
      </p:sp>
      <p:sp>
        <p:nvSpPr>
          <p:cNvPr id="3" name="Content Placeholder 2"/>
          <p:cNvSpPr>
            <a:spLocks noGrp="1"/>
          </p:cNvSpPr>
          <p:nvPr>
            <p:ph idx="1"/>
          </p:nvPr>
        </p:nvSpPr>
        <p:spPr/>
        <p:txBody>
          <a:bodyPr/>
          <a:lstStyle/>
          <a:p>
            <a:pPr marL="457200" indent="-457200">
              <a:buFont typeface="+mj-lt"/>
              <a:buAutoNum type="arabicPeriod" startAt="4"/>
            </a:pPr>
            <a:r>
              <a:rPr lang="en-US" dirty="0"/>
              <a:t>Choose ONE and DO IT!</a:t>
            </a:r>
          </a:p>
          <a:p>
            <a:pPr lvl="1">
              <a:buFont typeface="Arial" panose="020B0604020202020204" pitchFamily="34" charset="0"/>
              <a:buChar char="•"/>
            </a:pPr>
            <a:r>
              <a:rPr lang="en-US" dirty="0"/>
              <a:t>Love your decision</a:t>
            </a:r>
          </a:p>
          <a:p>
            <a:pPr lvl="1"/>
            <a:endParaRPr lang="en-US" dirty="0"/>
          </a:p>
          <a:p>
            <a:pPr marL="457200" indent="-457200">
              <a:buFont typeface="+mj-lt"/>
              <a:buAutoNum type="arabicPeriod" startAt="5"/>
            </a:pPr>
            <a:r>
              <a:rPr lang="en-US" dirty="0"/>
              <a:t>Check</a:t>
            </a:r>
          </a:p>
          <a:p>
            <a:pPr lvl="1">
              <a:buFont typeface="Arial" panose="020B0604020202020204" pitchFamily="34" charset="0"/>
              <a:buChar char="•"/>
            </a:pPr>
            <a:r>
              <a:rPr lang="en-US" dirty="0"/>
              <a:t>Check in with your Self-Reflector to keep track of whether the solution works</a:t>
            </a:r>
          </a:p>
          <a:p>
            <a:pPr lvl="1"/>
            <a:endParaRPr lang="en-US" dirty="0"/>
          </a:p>
          <a:p>
            <a:pPr marL="457200" indent="-457200">
              <a:buFont typeface="+mj-lt"/>
              <a:buAutoNum type="arabicPeriod" startAt="5"/>
            </a:pPr>
            <a:r>
              <a:rPr lang="en-US" dirty="0"/>
              <a:t>Switch</a:t>
            </a:r>
          </a:p>
          <a:p>
            <a:pPr lvl="1">
              <a:buFont typeface="Arial" panose="020B0604020202020204" pitchFamily="34" charset="0"/>
              <a:buChar char="•"/>
            </a:pPr>
            <a:r>
              <a:rPr lang="en-US" dirty="0"/>
              <a:t>If your solution is not working start again with a different option</a:t>
            </a:r>
          </a:p>
          <a:p>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13</a:t>
            </a:fld>
            <a:endParaRPr lang="en-US"/>
          </a:p>
        </p:txBody>
      </p:sp>
    </p:spTree>
    <p:extLst>
      <p:ext uri="{BB962C8B-B14F-4D97-AF65-F5344CB8AC3E}">
        <p14:creationId xmlns:p14="http://schemas.microsoft.com/office/powerpoint/2010/main" val="370857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14</a:t>
            </a:fld>
            <a:endParaRPr lang="en-US"/>
          </a:p>
        </p:txBody>
      </p:sp>
      <p:sp>
        <p:nvSpPr>
          <p:cNvPr id="6" name="Content Placeholder 5"/>
          <p:cNvSpPr>
            <a:spLocks noGrp="1"/>
          </p:cNvSpPr>
          <p:nvPr>
            <p:ph sz="quarter" idx="16"/>
          </p:nvPr>
        </p:nvSpPr>
        <p:spPr/>
        <p:txBody>
          <a:bodyPr/>
          <a:lstStyle/>
          <a:p>
            <a:r>
              <a:rPr lang="en-US" dirty="0"/>
              <a:t>Problem solving examples</a:t>
            </a:r>
            <a:endParaRPr lang="en-AU" dirty="0"/>
          </a:p>
        </p:txBody>
      </p:sp>
      <p:sp>
        <p:nvSpPr>
          <p:cNvPr id="2" name="Content Placeholder 1"/>
          <p:cNvSpPr>
            <a:spLocks noGrp="1"/>
          </p:cNvSpPr>
          <p:nvPr>
            <p:ph idx="1"/>
          </p:nvPr>
        </p:nvSpPr>
        <p:spPr/>
        <p:txBody>
          <a:bodyPr/>
          <a:lstStyle/>
          <a:p>
            <a:r>
              <a:rPr lang="en-AU" dirty="0"/>
              <a:t>Think of some examples of problems you could apply this approach to:</a:t>
            </a:r>
          </a:p>
          <a:p>
            <a:pPr marL="457200" indent="-457200">
              <a:buFont typeface="+mj-lt"/>
              <a:buAutoNum type="arabicPeriod"/>
            </a:pPr>
            <a:r>
              <a:rPr lang="en-AU" dirty="0"/>
              <a:t>Define the problem</a:t>
            </a:r>
          </a:p>
          <a:p>
            <a:pPr marL="457200" indent="-457200">
              <a:buFont typeface="+mj-lt"/>
              <a:buAutoNum type="arabicPeriod"/>
            </a:pPr>
            <a:r>
              <a:rPr lang="en-AU" dirty="0"/>
              <a:t>Brainstorm ideas</a:t>
            </a:r>
          </a:p>
          <a:p>
            <a:pPr marL="457200" indent="-457200">
              <a:buFont typeface="+mj-lt"/>
              <a:buAutoNum type="arabicPeriod"/>
            </a:pPr>
            <a:r>
              <a:rPr lang="en-AU" dirty="0"/>
              <a:t>Weigh up the pros and cons</a:t>
            </a:r>
          </a:p>
          <a:p>
            <a:pPr marL="457200" indent="-457200">
              <a:buFont typeface="+mj-lt"/>
              <a:buAutoNum type="arabicPeriod"/>
            </a:pPr>
            <a:r>
              <a:rPr lang="en-AU" dirty="0"/>
              <a:t>Choose one and do it!</a:t>
            </a:r>
          </a:p>
          <a:p>
            <a:pPr marL="457200" indent="-457200">
              <a:buFont typeface="+mj-lt"/>
              <a:buAutoNum type="arabicPeriod"/>
            </a:pPr>
            <a:r>
              <a:rPr lang="en-AU" dirty="0"/>
              <a:t>Check</a:t>
            </a:r>
          </a:p>
          <a:p>
            <a:pPr marL="457200" indent="-457200">
              <a:buFont typeface="+mj-lt"/>
              <a:buAutoNum type="arabicPeriod"/>
            </a:pPr>
            <a:r>
              <a:rPr lang="en-AU" dirty="0"/>
              <a:t>Switch</a:t>
            </a:r>
          </a:p>
        </p:txBody>
      </p:sp>
      <p:sp>
        <p:nvSpPr>
          <p:cNvPr id="3" name="TextBox 2"/>
          <p:cNvSpPr txBox="1"/>
          <p:nvPr/>
        </p:nvSpPr>
        <p:spPr>
          <a:xfrm>
            <a:off x="10600944" y="666057"/>
            <a:ext cx="1591056" cy="523220"/>
          </a:xfrm>
          <a:prstGeom prst="rect">
            <a:avLst/>
          </a:prstGeom>
          <a:noFill/>
        </p:spPr>
        <p:txBody>
          <a:bodyPr wrap="square" rtlCol="0">
            <a:spAutoFit/>
          </a:bodyPr>
          <a:lstStyle/>
          <a:p>
            <a:r>
              <a:rPr lang="en-AU" sz="1400" b="1" dirty="0">
                <a:solidFill>
                  <a:schemeClr val="bg1"/>
                </a:solidFill>
              </a:rPr>
              <a:t>Page 35 of workbook</a:t>
            </a: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63605" y="446145"/>
            <a:ext cx="747195" cy="749798"/>
          </a:xfrm>
          <a:prstGeom prst="rect">
            <a:avLst/>
          </a:prstGeom>
        </p:spPr>
      </p:pic>
    </p:spTree>
    <p:extLst>
      <p:ext uri="{BB962C8B-B14F-4D97-AF65-F5344CB8AC3E}">
        <p14:creationId xmlns:p14="http://schemas.microsoft.com/office/powerpoint/2010/main" val="1123010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Higher level thinking skills</a:t>
            </a:r>
            <a:endParaRPr lang="en-AU" dirty="0"/>
          </a:p>
        </p:txBody>
      </p:sp>
      <p:sp>
        <p:nvSpPr>
          <p:cNvPr id="3" name="Content Placeholder 2">
            <a:extLst>
              <a:ext uri="{FF2B5EF4-FFF2-40B4-BE49-F238E27FC236}">
                <a16:creationId xmlns:a16="http://schemas.microsoft.com/office/drawing/2014/main" id="{55247C4B-D6B3-1848-B593-03A2A5633DF8}"/>
              </a:ext>
            </a:extLst>
          </p:cNvPr>
          <p:cNvSpPr>
            <a:spLocks noGrp="1"/>
          </p:cNvSpPr>
          <p:nvPr>
            <p:ph idx="1"/>
          </p:nvPr>
        </p:nvSpPr>
        <p:spPr/>
        <p:txBody>
          <a:bodyPr/>
          <a:lstStyle/>
          <a:p>
            <a:pPr marL="342900" indent="-342900">
              <a:buFont typeface="Arial" panose="020B0604020202020204" pitchFamily="34" charset="0"/>
              <a:buChar char="•"/>
            </a:pPr>
            <a:r>
              <a:rPr lang="en-US" dirty="0"/>
              <a:t>The six step problem-solving guide can also help with decision-making.</a:t>
            </a:r>
          </a:p>
          <a:p>
            <a:pPr marL="342900" indent="-342900">
              <a:buFont typeface="Arial" panose="020B0604020202020204" pitchFamily="34" charset="0"/>
              <a:buChar char="•"/>
            </a:pPr>
            <a:r>
              <a:rPr lang="en-US" dirty="0"/>
              <a:t>Use this form every time you are have a complex problem or decision to make, and practice the steps to develop better higher level thinking skills.</a:t>
            </a:r>
          </a:p>
        </p:txBody>
      </p:sp>
      <p:sp>
        <p:nvSpPr>
          <p:cNvPr id="4" name="Slide Number Placeholder 3">
            <a:extLst>
              <a:ext uri="{FF2B5EF4-FFF2-40B4-BE49-F238E27FC236}">
                <a16:creationId xmlns:a16="http://schemas.microsoft.com/office/drawing/2014/main" id="{ACCE0C6C-A0F8-D24F-A932-FD54765CB79F}"/>
              </a:ext>
            </a:extLst>
          </p:cNvPr>
          <p:cNvSpPr>
            <a:spLocks noGrp="1"/>
          </p:cNvSpPr>
          <p:nvPr>
            <p:ph type="sldNum" sz="quarter" idx="4"/>
          </p:nvPr>
        </p:nvSpPr>
        <p:spPr/>
        <p:txBody>
          <a:bodyPr/>
          <a:lstStyle/>
          <a:p>
            <a:fld id="{EAFF9662-E427-214F-A0F2-1EADCCA1E85B}" type="slidenum">
              <a:rPr lang="en-US" smtClean="0"/>
              <a:pPr/>
              <a:t>15</a:t>
            </a:fld>
            <a:endParaRPr lang="en-US"/>
          </a:p>
        </p:txBody>
      </p:sp>
    </p:spTree>
    <p:extLst>
      <p:ext uri="{BB962C8B-B14F-4D97-AF65-F5344CB8AC3E}">
        <p14:creationId xmlns:p14="http://schemas.microsoft.com/office/powerpoint/2010/main" val="236929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Brainwork</a:t>
            </a:r>
            <a:endParaRPr lang="en-AU" dirty="0"/>
          </a:p>
        </p:txBody>
      </p:sp>
      <p:sp>
        <p:nvSpPr>
          <p:cNvPr id="3" name="Content Placeholder 2"/>
          <p:cNvSpPr>
            <a:spLocks noGrp="1"/>
          </p:cNvSpPr>
          <p:nvPr>
            <p:ph idx="1"/>
          </p:nvPr>
        </p:nvSpPr>
        <p:spPr/>
        <p:txBody>
          <a:bodyPr/>
          <a:lstStyle/>
          <a:p>
            <a:r>
              <a:rPr lang="en-US" dirty="0"/>
              <a:t>Apply steps 1-4 of the problem solving guide to a </a:t>
            </a:r>
          </a:p>
          <a:p>
            <a:r>
              <a:rPr lang="en-US" dirty="0"/>
              <a:t>specific problem or decision that you need to deal </a:t>
            </a:r>
          </a:p>
          <a:p>
            <a:r>
              <a:rPr lang="en-US" dirty="0"/>
              <a:t>with currently.</a:t>
            </a:r>
          </a:p>
          <a:p>
            <a:endParaRPr lang="en-US" dirty="0"/>
          </a:p>
          <a:p>
            <a:r>
              <a:rPr lang="en-US" dirty="0"/>
              <a:t>Also</a:t>
            </a:r>
          </a:p>
          <a:p>
            <a:pPr lvl="1">
              <a:buFont typeface="Arial" panose="020B0604020202020204" pitchFamily="34" charset="0"/>
              <a:buChar char="•"/>
            </a:pPr>
            <a:r>
              <a:rPr lang="en-US" dirty="0"/>
              <a:t>Ensure your </a:t>
            </a:r>
            <a:r>
              <a:rPr lang="en-US" b="1" dirty="0"/>
              <a:t>Brainwork Prediction Form </a:t>
            </a:r>
            <a:r>
              <a:rPr lang="en-US" dirty="0"/>
              <a:t>is completed</a:t>
            </a:r>
          </a:p>
          <a:p>
            <a:pPr lvl="1">
              <a:buFont typeface="Arial" panose="020B0604020202020204" pitchFamily="34" charset="0"/>
              <a:buChar char="•"/>
            </a:pPr>
            <a:r>
              <a:rPr lang="en-US" dirty="0"/>
              <a:t>Ensure your </a:t>
            </a:r>
            <a:r>
              <a:rPr lang="en-US" b="1" dirty="0"/>
              <a:t>Posture Diary </a:t>
            </a:r>
            <a:r>
              <a:rPr lang="en-US" dirty="0"/>
              <a:t>is </a:t>
            </a:r>
            <a:r>
              <a:rPr lang="en-US" dirty="0" err="1"/>
              <a:t>finalised</a:t>
            </a:r>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16</a:t>
            </a:fld>
            <a:endParaRPr lang="en-US"/>
          </a:p>
        </p:txBody>
      </p:sp>
      <p:sp>
        <p:nvSpPr>
          <p:cNvPr id="7" name="TextBox 6"/>
          <p:cNvSpPr txBox="1"/>
          <p:nvPr/>
        </p:nvSpPr>
        <p:spPr>
          <a:xfrm>
            <a:off x="10600944" y="602347"/>
            <a:ext cx="1591056" cy="523220"/>
          </a:xfrm>
          <a:prstGeom prst="rect">
            <a:avLst/>
          </a:prstGeom>
          <a:noFill/>
        </p:spPr>
        <p:txBody>
          <a:bodyPr wrap="square" rtlCol="0">
            <a:spAutoFit/>
          </a:bodyPr>
          <a:lstStyle/>
          <a:p>
            <a:r>
              <a:rPr lang="en-AU" sz="1400" b="1" dirty="0">
                <a:solidFill>
                  <a:schemeClr val="accent1"/>
                </a:solidFill>
              </a:rPr>
              <a:t>Page 35 of workbook</a:t>
            </a: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96400" y="431827"/>
            <a:ext cx="861261" cy="864261"/>
          </a:xfrm>
          <a:prstGeom prst="rect">
            <a:avLst/>
          </a:prstGeom>
        </p:spPr>
      </p:pic>
    </p:spTree>
    <p:extLst>
      <p:ext uri="{BB962C8B-B14F-4D97-AF65-F5344CB8AC3E}">
        <p14:creationId xmlns:p14="http://schemas.microsoft.com/office/powerpoint/2010/main" val="133049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40323680"/>
              </p:ext>
            </p:extLst>
          </p:nvPr>
        </p:nvGraphicFramePr>
        <p:xfrm>
          <a:off x="698839" y="1448377"/>
          <a:ext cx="10800000" cy="32136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0"/>
                    </a:ext>
                  </a:extLst>
                </a:gridCol>
                <a:gridCol w="1386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37084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spc="-20" baseline="0" dirty="0"/>
                        <a:t>Went through steps 1-4 of the Problem-Solving Guide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endParaRPr lang="en-AU" sz="2000" b="1"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US" sz="2000" spc="-20" baseline="0" dirty="0"/>
                        <a:t>Went through steps 1-3 of the Problem-Solving Guide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370840">
                <a:tc>
                  <a:txBody>
                    <a:bodyPr/>
                    <a:lstStyle/>
                    <a:p>
                      <a:r>
                        <a:rPr lang="en-US" sz="2000" spc="-20" baseline="0" dirty="0"/>
                        <a:t>Went through steps 1-2 of the Problem-Solving Guide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370840">
                <a:tc>
                  <a:txBody>
                    <a:bodyPr/>
                    <a:lstStyle/>
                    <a:p>
                      <a:r>
                        <a:rPr lang="en-US" sz="2000" spc="-20" baseline="0" dirty="0"/>
                        <a:t>Did nothing or went through step 1 of the Problem-Solving Guide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a:lstStyle/>
          <a:p>
            <a:r>
              <a:rPr lang="en-US" dirty="0"/>
              <a:t>Brainwork prediction</a:t>
            </a:r>
            <a:endParaRPr lang="en-AU" dirty="0"/>
          </a:p>
        </p:txBody>
      </p:sp>
      <p:sp>
        <p:nvSpPr>
          <p:cNvPr id="12" name="Content Placeholder 11"/>
          <p:cNvSpPr>
            <a:spLocks noGrp="1"/>
          </p:cNvSpPr>
          <p:nvPr>
            <p:ph idx="1"/>
          </p:nvPr>
        </p:nvSpPr>
        <p:spPr>
          <a:xfrm>
            <a:off x="724597" y="5209689"/>
            <a:ext cx="10800603" cy="1265429"/>
          </a:xfrm>
        </p:spPr>
        <p:txBody>
          <a:body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pPr/>
              <a:t>17</a:t>
            </a:fld>
            <a:endParaRPr lang="en-US"/>
          </a:p>
        </p:txBody>
      </p:sp>
      <p:sp>
        <p:nvSpPr>
          <p:cNvPr id="6" name="TextBox 5"/>
          <p:cNvSpPr txBox="1"/>
          <p:nvPr/>
        </p:nvSpPr>
        <p:spPr>
          <a:xfrm>
            <a:off x="601579" y="1009011"/>
            <a:ext cx="5749346" cy="400110"/>
          </a:xfrm>
          <a:prstGeom prst="rect">
            <a:avLst/>
          </a:prstGeom>
          <a:noFill/>
        </p:spPr>
        <p:txBody>
          <a:bodyPr wrap="square" rtlCol="0">
            <a:spAutoFit/>
          </a:bodyPr>
          <a:lstStyle/>
          <a:p>
            <a:r>
              <a:rPr lang="en-US" sz="2000" b="1" dirty="0"/>
              <a:t>Solve that problem / Make that decision</a:t>
            </a:r>
          </a:p>
        </p:txBody>
      </p:sp>
      <p:sp>
        <p:nvSpPr>
          <p:cNvPr id="3" name="Rounded Rectangle 2"/>
          <p:cNvSpPr/>
          <p:nvPr/>
        </p:nvSpPr>
        <p:spPr>
          <a:xfrm>
            <a:off x="8280316" y="1356321"/>
            <a:ext cx="1416084" cy="3436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9E03B15-15F3-4A3C-A5B8-CD9F4D1C9E80}"/>
              </a:ext>
            </a:extLst>
          </p:cNvPr>
          <p:cNvSpPr txBox="1"/>
          <p:nvPr/>
        </p:nvSpPr>
        <p:spPr>
          <a:xfrm>
            <a:off x="10628439" y="724634"/>
            <a:ext cx="1257675" cy="523220"/>
          </a:xfrm>
          <a:prstGeom prst="rect">
            <a:avLst/>
          </a:prstGeom>
          <a:noFill/>
        </p:spPr>
        <p:txBody>
          <a:bodyPr wrap="square" rtlCol="0">
            <a:spAutoFit/>
          </a:bodyPr>
          <a:lstStyle/>
          <a:p>
            <a:r>
              <a:rPr lang="en-AU" sz="1400" b="1" dirty="0">
                <a:solidFill>
                  <a:schemeClr val="accent1"/>
                </a:solidFill>
              </a:rPr>
              <a:t>Page 39 in workbook </a:t>
            </a:r>
          </a:p>
        </p:txBody>
      </p:sp>
      <p:pic>
        <p:nvPicPr>
          <p:cNvPr id="9" name="Picture 8">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4200" y="561222"/>
            <a:ext cx="792339" cy="795099"/>
          </a:xfrm>
          <a:prstGeom prst="rect">
            <a:avLst/>
          </a:prstGeom>
        </p:spPr>
      </p:pic>
    </p:spTree>
    <p:extLst>
      <p:ext uri="{BB962C8B-B14F-4D97-AF65-F5344CB8AC3E}">
        <p14:creationId xmlns:p14="http://schemas.microsoft.com/office/powerpoint/2010/main" val="1372918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AU" dirty="0"/>
              <a:t>End of Module 11</a:t>
            </a:r>
          </a:p>
        </p:txBody>
      </p:sp>
      <p:sp>
        <p:nvSpPr>
          <p:cNvPr id="4" name="Content Placeholder 2"/>
          <p:cNvSpPr>
            <a:spLocks noGrp="1"/>
          </p:cNvSpPr>
          <p:nvPr>
            <p:ph sz="quarter" idx="16"/>
          </p:nvPr>
        </p:nvSpPr>
        <p:spPr>
          <a:prstGeom prst="rect">
            <a:avLst/>
          </a:prstGeom>
        </p:spPr>
        <p:txBody>
          <a:bodyPr anchor="ctr"/>
          <a:lstStyle>
            <a:lvl1pPr marL="0" indent="0" algn="r" defTabSz="1219170" rtl="0" eaLnBrk="1" latinLnBrk="0" hangingPunct="1">
              <a:spcBef>
                <a:spcPts val="800"/>
              </a:spcBef>
              <a:buClr>
                <a:schemeClr val="accent2"/>
              </a:buClr>
              <a:buFontTx/>
              <a:buNone/>
              <a:defRPr sz="2400" b="0" kern="1200" spc="0" baseline="0">
                <a:solidFill>
                  <a:schemeClr val="bg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1200" dirty="0"/>
          </a:p>
          <a:p>
            <a:r>
              <a:rPr lang="en-US" sz="1200" dirty="0"/>
              <a:t>July 2020</a:t>
            </a:r>
            <a:endParaRPr lang="en-AU" sz="1200" dirty="0"/>
          </a:p>
        </p:txBody>
      </p:sp>
    </p:spTree>
    <p:extLst>
      <p:ext uri="{BB962C8B-B14F-4D97-AF65-F5344CB8AC3E}">
        <p14:creationId xmlns:p14="http://schemas.microsoft.com/office/powerpoint/2010/main" val="257596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quarter" idx="16"/>
          </p:nvPr>
        </p:nvSpPr>
        <p:spPr/>
        <p:txBody>
          <a:bodyPr/>
          <a:lstStyle/>
          <a:p>
            <a:r>
              <a:rPr lang="en-AU" dirty="0"/>
              <a:t>Copyright</a:t>
            </a:r>
          </a:p>
        </p:txBody>
      </p:sp>
      <p:sp>
        <p:nvSpPr>
          <p:cNvPr id="2" name="Content Placeholder 1"/>
          <p:cNvSpPr>
            <a:spLocks noGrp="1"/>
          </p:cNvSpPr>
          <p:nvPr>
            <p:ph idx="1"/>
          </p:nvPr>
        </p:nvSpPr>
        <p:spPr>
          <a:xfrm>
            <a:off x="719667" y="1412779"/>
            <a:ext cx="10800603" cy="4687396"/>
          </a:xfrm>
        </p:spPr>
        <p:txBody>
          <a:bodyPr/>
          <a:lstStyle/>
          <a:p>
            <a:r>
              <a:rPr lang="en-AU" dirty="0"/>
              <a:t>This presentation is for use as part of the Alcohol and Drug Cognitive Enhancement (ACE) Program. No part may be copied or used for any other purpose without permission from the NSW Agency for Clinical Innovation. Contact via </a:t>
            </a:r>
            <a:r>
              <a:rPr lang="en-AU" dirty="0">
                <a:hlinkClick r:id="rId3"/>
              </a:rPr>
              <a:t>https://www.aci.health.nsw.gov.au/</a:t>
            </a:r>
            <a:r>
              <a:rPr lang="en-AU" dirty="0"/>
              <a:t> </a:t>
            </a:r>
          </a:p>
          <a:p>
            <a:endParaRPr lang="en-AU" dirty="0"/>
          </a:p>
          <a:p>
            <a:r>
              <a:rPr lang="en-AU" dirty="0"/>
              <a:t>The examples may be amended to suit local conditions. </a:t>
            </a:r>
          </a:p>
          <a:p>
            <a:endParaRPr lang="en-AU" dirty="0"/>
          </a:p>
          <a:p>
            <a:endParaRPr lang="en-AU" dirty="0"/>
          </a:p>
          <a:p>
            <a:r>
              <a:rPr lang="en-AU" sz="2400" b="1" dirty="0">
                <a:solidFill>
                  <a:srgbClr val="006892"/>
                </a:solidFill>
              </a:rPr>
              <a:t>Image credits</a:t>
            </a:r>
          </a:p>
          <a:p>
            <a:endParaRPr lang="en-AU" dirty="0"/>
          </a:p>
          <a:p>
            <a:r>
              <a:rPr lang="en-AU" dirty="0"/>
              <a:t>Shutterstock.com</a:t>
            </a:r>
          </a:p>
        </p:txBody>
      </p:sp>
      <p:pic>
        <p:nvPicPr>
          <p:cNvPr id="4" name="Picture 3"/>
          <p:cNvPicPr/>
          <p:nvPr/>
        </p:nvPicPr>
        <p:blipFill>
          <a:blip r:embed="rId4" cstate="email">
            <a:extLst>
              <a:ext uri="{28A0092B-C50C-407E-A947-70E740481C1C}">
                <a14:useLocalDpi xmlns:a14="http://schemas.microsoft.com/office/drawing/2010/main"/>
              </a:ext>
            </a:extLst>
          </a:blip>
          <a:stretch>
            <a:fillRect/>
          </a:stretch>
        </p:blipFill>
        <p:spPr>
          <a:xfrm>
            <a:off x="719669" y="4919186"/>
            <a:ext cx="1087755" cy="713740"/>
          </a:xfrm>
          <a:prstGeom prst="rect">
            <a:avLst/>
          </a:prstGeom>
        </p:spPr>
      </p:pic>
      <p:pic>
        <p:nvPicPr>
          <p:cNvPr id="5" name="Picture 4">
            <a:extLst>
              <a:ext uri="{FF2B5EF4-FFF2-40B4-BE49-F238E27FC236}">
                <a16:creationId xmlns:a16="http://schemas.microsoft.com/office/drawing/2014/main" id="{BEEC7D17-30BF-4C1A-8295-A2F9F427E6F6}"/>
              </a:ext>
            </a:extLst>
          </p:cNvPr>
          <p:cNvPicPr/>
          <p:nvPr/>
        </p:nvPicPr>
        <p:blipFill>
          <a:blip r:embed="rId5" cstate="email">
            <a:extLst>
              <a:ext uri="{28A0092B-C50C-407E-A947-70E740481C1C}">
                <a14:useLocalDpi xmlns:a14="http://schemas.microsoft.com/office/drawing/2010/main"/>
              </a:ext>
            </a:extLst>
          </a:blip>
          <a:stretch>
            <a:fillRect/>
          </a:stretch>
        </p:blipFill>
        <p:spPr>
          <a:xfrm>
            <a:off x="2038201" y="4969351"/>
            <a:ext cx="1087755" cy="613410"/>
          </a:xfrm>
          <a:prstGeom prst="rect">
            <a:avLst/>
          </a:prstGeom>
        </p:spPr>
      </p:pic>
      <p:pic>
        <p:nvPicPr>
          <p:cNvPr id="7" name="Content Placeholder 2">
            <a:extLst>
              <a:ext uri="{FF2B5EF4-FFF2-40B4-BE49-F238E27FC236}">
                <a16:creationId xmlns:a16="http://schemas.microsoft.com/office/drawing/2014/main" id="{824EEB37-3080-41C6-BC50-3A777035D8C6}"/>
              </a:ext>
            </a:extLst>
          </p:cNvPr>
          <p:cNvPicPr/>
          <p:nvPr/>
        </p:nvPicPr>
        <p:blipFill>
          <a:blip r:embed="rId6" cstate="email">
            <a:extLst>
              <a:ext uri="{28A0092B-C50C-407E-A947-70E740481C1C}">
                <a14:useLocalDpi xmlns:a14="http://schemas.microsoft.com/office/drawing/2010/main"/>
              </a:ext>
            </a:extLst>
          </a:blip>
          <a:stretch>
            <a:fillRect/>
          </a:stretch>
        </p:blipFill>
        <p:spPr>
          <a:xfrm>
            <a:off x="3356733" y="4969669"/>
            <a:ext cx="1087755" cy="612775"/>
          </a:xfrm>
          <a:prstGeom prst="rect">
            <a:avLst/>
          </a:prstGeom>
        </p:spPr>
      </p:pic>
      <p:pic>
        <p:nvPicPr>
          <p:cNvPr id="8" name="Picture 7">
            <a:extLst>
              <a:ext uri="{FF2B5EF4-FFF2-40B4-BE49-F238E27FC236}">
                <a16:creationId xmlns:a16="http://schemas.microsoft.com/office/drawing/2014/main" id="{7ACA6A13-D312-4DBA-817A-9D8B4F009135}"/>
              </a:ext>
            </a:extLst>
          </p:cNvPr>
          <p:cNvPicPr/>
          <p:nvPr/>
        </p:nvPicPr>
        <p:blipFill rotWithShape="1">
          <a:blip r:embed="rId7" cstate="email">
            <a:extLst>
              <a:ext uri="{28A0092B-C50C-407E-A947-70E740481C1C}">
                <a14:useLocalDpi xmlns:a14="http://schemas.microsoft.com/office/drawing/2010/main"/>
              </a:ext>
            </a:extLst>
          </a:blip>
          <a:srcRect/>
          <a:stretch/>
        </p:blipFill>
        <p:spPr>
          <a:xfrm>
            <a:off x="4675265" y="4960144"/>
            <a:ext cx="1087755" cy="631825"/>
          </a:xfrm>
          <a:prstGeom prst="rect">
            <a:avLst/>
          </a:prstGeom>
        </p:spPr>
      </p:pic>
      <p:pic>
        <p:nvPicPr>
          <p:cNvPr id="9" name="Picture 8">
            <a:extLst>
              <a:ext uri="{FF2B5EF4-FFF2-40B4-BE49-F238E27FC236}">
                <a16:creationId xmlns:a16="http://schemas.microsoft.com/office/drawing/2014/main" id="{FEEF25C6-BA64-41DB-9659-2F65FEA2417E}"/>
              </a:ext>
            </a:extLst>
          </p:cNvPr>
          <p:cNvPicPr/>
          <p:nvPr/>
        </p:nvPicPr>
        <p:blipFill rotWithShape="1">
          <a:blip r:embed="rId8" cstate="email">
            <a:extLst>
              <a:ext uri="{28A0092B-C50C-407E-A947-70E740481C1C}">
                <a14:useLocalDpi xmlns:a14="http://schemas.microsoft.com/office/drawing/2010/main"/>
              </a:ext>
            </a:extLst>
          </a:blip>
          <a:srcRect/>
          <a:stretch/>
        </p:blipFill>
        <p:spPr>
          <a:xfrm>
            <a:off x="5993797" y="4932839"/>
            <a:ext cx="1087755" cy="686435"/>
          </a:xfrm>
          <a:prstGeom prst="rect">
            <a:avLst/>
          </a:prstGeom>
        </p:spPr>
      </p:pic>
      <p:pic>
        <p:nvPicPr>
          <p:cNvPr id="10" name="Content Placeholder 2">
            <a:extLst>
              <a:ext uri="{FF2B5EF4-FFF2-40B4-BE49-F238E27FC236}">
                <a16:creationId xmlns:a16="http://schemas.microsoft.com/office/drawing/2014/main" id="{7C089ECE-C742-4B26-A81C-D5A2DEF31986}"/>
              </a:ext>
            </a:extLst>
          </p:cNvPr>
          <p:cNvPicPr/>
          <p:nvPr/>
        </p:nvPicPr>
        <p:blipFill>
          <a:blip r:embed="rId9" cstate="email">
            <a:extLst>
              <a:ext uri="{28A0092B-C50C-407E-A947-70E740481C1C}">
                <a14:useLocalDpi xmlns:a14="http://schemas.microsoft.com/office/drawing/2010/main"/>
              </a:ext>
            </a:extLst>
          </a:blip>
          <a:stretch>
            <a:fillRect/>
          </a:stretch>
        </p:blipFill>
        <p:spPr>
          <a:xfrm>
            <a:off x="7312329" y="4969669"/>
            <a:ext cx="1087755" cy="612775"/>
          </a:xfrm>
          <a:prstGeom prst="rect">
            <a:avLst/>
          </a:prstGeom>
        </p:spPr>
      </p:pic>
      <p:pic>
        <p:nvPicPr>
          <p:cNvPr id="11" name="Content Placeholder 7">
            <a:extLst>
              <a:ext uri="{FF2B5EF4-FFF2-40B4-BE49-F238E27FC236}">
                <a16:creationId xmlns:a16="http://schemas.microsoft.com/office/drawing/2014/main" id="{46A856B5-D384-4EEB-A451-F183F545D54C}"/>
              </a:ext>
            </a:extLst>
          </p:cNvPr>
          <p:cNvPicPr/>
          <p:nvPr/>
        </p:nvPicPr>
        <p:blipFill>
          <a:blip r:embed="rId10" cstate="email">
            <a:extLst>
              <a:ext uri="{28A0092B-C50C-407E-A947-70E740481C1C}">
                <a14:useLocalDpi xmlns:a14="http://schemas.microsoft.com/office/drawing/2010/main"/>
              </a:ext>
            </a:extLst>
          </a:blip>
          <a:stretch>
            <a:fillRect/>
          </a:stretch>
        </p:blipFill>
        <p:spPr>
          <a:xfrm>
            <a:off x="8630861" y="4969669"/>
            <a:ext cx="1087755" cy="612775"/>
          </a:xfrm>
          <a:prstGeom prst="rect">
            <a:avLst/>
          </a:prstGeom>
        </p:spPr>
      </p:pic>
      <p:sp>
        <p:nvSpPr>
          <p:cNvPr id="3" name="TextBox 2">
            <a:extLst>
              <a:ext uri="{FF2B5EF4-FFF2-40B4-BE49-F238E27FC236}">
                <a16:creationId xmlns:a16="http://schemas.microsoft.com/office/drawing/2014/main" id="{D33B46BC-CD60-25AC-D59F-970C9FE511C2}"/>
              </a:ext>
            </a:extLst>
          </p:cNvPr>
          <p:cNvSpPr txBox="1"/>
          <p:nvPr/>
        </p:nvSpPr>
        <p:spPr>
          <a:xfrm>
            <a:off x="671730" y="3237470"/>
            <a:ext cx="5582279" cy="400110"/>
          </a:xfrm>
          <a:prstGeom prst="rect">
            <a:avLst/>
          </a:prstGeom>
          <a:noFill/>
        </p:spPr>
        <p:txBody>
          <a:bodyPr wrap="square" rtlCol="0">
            <a:spAutoFit/>
          </a:bodyPr>
          <a:lstStyle/>
          <a:p>
            <a:r>
              <a:rPr lang="en-AU" sz="1000" dirty="0"/>
              <a:t>Published Mar 2018. Next Review 2028. © State of NSW (Agency for Clinical Innovation) and</a:t>
            </a:r>
          </a:p>
          <a:p>
            <a:r>
              <a:rPr lang="en-AU" sz="1000" dirty="0"/>
              <a:t>Advanced Neuropsychological Treatment Services</a:t>
            </a:r>
          </a:p>
        </p:txBody>
      </p:sp>
    </p:spTree>
    <p:extLst>
      <p:ext uri="{BB962C8B-B14F-4D97-AF65-F5344CB8AC3E}">
        <p14:creationId xmlns:p14="http://schemas.microsoft.com/office/powerpoint/2010/main" val="355196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AU"/>
              <a:t>Revision</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What is the function of anger?</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What is the function of fear?</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What does it mean to be organised?</a:t>
            </a:r>
          </a:p>
        </p:txBody>
      </p:sp>
      <p:sp>
        <p:nvSpPr>
          <p:cNvPr id="4" name="Slide Number Placeholder 3"/>
          <p:cNvSpPr>
            <a:spLocks noGrp="1"/>
          </p:cNvSpPr>
          <p:nvPr>
            <p:ph type="sldNum" sz="quarter" idx="4"/>
          </p:nvPr>
        </p:nvSpPr>
        <p:spPr/>
        <p:txBody>
          <a:bodyPr/>
          <a:lstStyle/>
          <a:p>
            <a:fld id="{EAFF9662-E427-214F-A0F2-1EADCCA1E85B}" type="slidenum">
              <a:rPr lang="en-AU" smtClean="0"/>
              <a:pPr/>
              <a:t>2</a:t>
            </a:fld>
            <a:endParaRPr lang="en-AU"/>
          </a:p>
        </p:txBody>
      </p:sp>
    </p:spTree>
    <p:extLst>
      <p:ext uri="{BB962C8B-B14F-4D97-AF65-F5344CB8AC3E}">
        <p14:creationId xmlns:p14="http://schemas.microsoft.com/office/powerpoint/2010/main" val="227504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167095773"/>
              </p:ext>
            </p:extLst>
          </p:nvPr>
        </p:nvGraphicFramePr>
        <p:xfrm>
          <a:off x="692794" y="1203077"/>
          <a:ext cx="10800000" cy="41280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0"/>
                    </a:ext>
                  </a:extLst>
                </a:gridCol>
                <a:gridCol w="1386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37084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Wrote down and described emotion changes for </a:t>
                      </a:r>
                      <a:br>
                        <a:rPr lang="en-US" sz="2000" dirty="0"/>
                      </a:br>
                      <a:r>
                        <a:rPr lang="en-US" sz="2000" dirty="0"/>
                        <a:t>4 situations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Wrote down and described emotion changes for </a:t>
                      </a:r>
                      <a:br>
                        <a:rPr lang="en-US" sz="2000" dirty="0"/>
                      </a:br>
                      <a:r>
                        <a:rPr lang="en-US" sz="2000" dirty="0"/>
                        <a:t>3 situations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370840">
                <a:tc>
                  <a:txBody>
                    <a:bodyPr/>
                    <a:lstStyle/>
                    <a:p>
                      <a:r>
                        <a:rPr lang="en-US" sz="2000" dirty="0"/>
                        <a:t>Wrote down and described emotion changes for </a:t>
                      </a:r>
                      <a:br>
                        <a:rPr lang="en-US" sz="2000" dirty="0"/>
                      </a:br>
                      <a:r>
                        <a:rPr lang="en-US" sz="2000" dirty="0"/>
                        <a:t>2 situations</a:t>
                      </a:r>
                      <a:r>
                        <a:rPr lang="en-AU" sz="2000" dirty="0"/>
                        <a:t> </a:t>
                      </a:r>
                      <a:endParaRPr lang="en-US" sz="2000"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370840">
                <a:tc>
                  <a:txBody>
                    <a:bodyPr/>
                    <a:lstStyle/>
                    <a:p>
                      <a:r>
                        <a:rPr lang="en-US" sz="2000" dirty="0"/>
                        <a:t>Wrote down and described emotion changes for </a:t>
                      </a:r>
                      <a:br>
                        <a:rPr lang="en-US" sz="2000" dirty="0"/>
                      </a:br>
                      <a:r>
                        <a:rPr lang="en-US" sz="2000" dirty="0"/>
                        <a:t>0-1 situations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a:lstStyle/>
          <a:p>
            <a:r>
              <a:rPr lang="en-US"/>
              <a:t>Brainwork outcome</a:t>
            </a:r>
            <a:endParaRPr lang="en-AU" dirty="0"/>
          </a:p>
        </p:txBody>
      </p:sp>
      <p:sp>
        <p:nvSpPr>
          <p:cNvPr id="12" name="Content Placeholder 11"/>
          <p:cNvSpPr>
            <a:spLocks noGrp="1"/>
          </p:cNvSpPr>
          <p:nvPr>
            <p:ph idx="1"/>
          </p:nvPr>
        </p:nvSpPr>
        <p:spPr>
          <a:xfrm>
            <a:off x="724597" y="5367834"/>
            <a:ext cx="10800603" cy="943930"/>
          </a:xfrm>
        </p:spPr>
        <p:txBody>
          <a:body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pPr/>
              <a:t>3</a:t>
            </a:fld>
            <a:endParaRPr lang="en-US"/>
          </a:p>
        </p:txBody>
      </p:sp>
      <p:sp>
        <p:nvSpPr>
          <p:cNvPr id="6" name="TextBox 5"/>
          <p:cNvSpPr txBox="1"/>
          <p:nvPr/>
        </p:nvSpPr>
        <p:spPr>
          <a:xfrm>
            <a:off x="624987" y="770582"/>
            <a:ext cx="4325148" cy="400110"/>
          </a:xfrm>
          <a:prstGeom prst="rect">
            <a:avLst/>
          </a:prstGeom>
          <a:noFill/>
        </p:spPr>
        <p:txBody>
          <a:bodyPr wrap="square" rtlCol="0">
            <a:spAutoFit/>
          </a:bodyPr>
          <a:lstStyle/>
          <a:p>
            <a:r>
              <a:rPr lang="en-US" sz="2000" b="1" dirty="0"/>
              <a:t>Goals changing emotions</a:t>
            </a:r>
          </a:p>
        </p:txBody>
      </p:sp>
      <p:sp>
        <p:nvSpPr>
          <p:cNvPr id="8" name="Oval 7"/>
          <p:cNvSpPr/>
          <p:nvPr/>
        </p:nvSpPr>
        <p:spPr>
          <a:xfrm>
            <a:off x="8822065" y="3880375"/>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429738" y="3054026"/>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E5DABC-63DF-7B4A-81AF-08FAE091A3E8}"/>
              </a:ext>
            </a:extLst>
          </p:cNvPr>
          <p:cNvSpPr txBox="1"/>
          <p:nvPr/>
        </p:nvSpPr>
        <p:spPr>
          <a:xfrm>
            <a:off x="8122899" y="2917385"/>
            <a:ext cx="354421" cy="1477328"/>
          </a:xfrm>
          <a:prstGeom prst="rect">
            <a:avLst/>
          </a:prstGeom>
          <a:solidFill>
            <a:schemeClr val="bg1"/>
          </a:solidFill>
          <a:ln w="34925">
            <a:solidFill>
              <a:schemeClr val="accent1"/>
            </a:solidFill>
          </a:ln>
        </p:spPr>
        <p:txBody>
          <a:bodyPr wrap="square" rtlCol="0">
            <a:spAutoFit/>
          </a:bodyPr>
          <a:lstStyle/>
          <a:p>
            <a:pPr algn="ctr"/>
            <a:r>
              <a:rPr lang="en-US" dirty="0"/>
              <a:t>MINUS</a:t>
            </a:r>
          </a:p>
        </p:txBody>
      </p:sp>
      <p:sp>
        <p:nvSpPr>
          <p:cNvPr id="13" name="Oval 12"/>
          <p:cNvSpPr/>
          <p:nvPr/>
        </p:nvSpPr>
        <p:spPr>
          <a:xfrm>
            <a:off x="10419783" y="3456543"/>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E03B15-15F3-4A3C-A5B8-CD9F4D1C9E80}"/>
              </a:ext>
            </a:extLst>
          </p:cNvPr>
          <p:cNvSpPr txBox="1"/>
          <p:nvPr/>
        </p:nvSpPr>
        <p:spPr>
          <a:xfrm>
            <a:off x="10628439" y="537345"/>
            <a:ext cx="1257675" cy="523220"/>
          </a:xfrm>
          <a:prstGeom prst="rect">
            <a:avLst/>
          </a:prstGeom>
          <a:noFill/>
        </p:spPr>
        <p:txBody>
          <a:bodyPr wrap="square" rtlCol="0">
            <a:spAutoFit/>
          </a:bodyPr>
          <a:lstStyle/>
          <a:p>
            <a:r>
              <a:rPr lang="en-AU" sz="1400" b="1" dirty="0">
                <a:solidFill>
                  <a:schemeClr val="accent1"/>
                </a:solidFill>
              </a:rPr>
              <a:t>Page 39 in workbook </a:t>
            </a:r>
          </a:p>
        </p:txBody>
      </p:sp>
      <p:pic>
        <p:nvPicPr>
          <p:cNvPr id="14" name="Picture 13">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4200" y="373933"/>
            <a:ext cx="792339" cy="795099"/>
          </a:xfrm>
          <a:prstGeom prst="rect">
            <a:avLst/>
          </a:prstGeom>
        </p:spPr>
      </p:pic>
    </p:spTree>
    <p:extLst>
      <p:ext uri="{BB962C8B-B14F-4D97-AF65-F5344CB8AC3E}">
        <p14:creationId xmlns:p14="http://schemas.microsoft.com/office/powerpoint/2010/main" val="3090907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US" dirty="0"/>
              <a:t>Your Executive team</a:t>
            </a:r>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99505" y="705704"/>
            <a:ext cx="5592991" cy="5446593"/>
          </a:xfrm>
          <a:prstGeom prst="rect">
            <a:avLst/>
          </a:prstGeom>
        </p:spPr>
      </p:pic>
    </p:spTree>
    <p:extLst>
      <p:ext uri="{BB962C8B-B14F-4D97-AF65-F5344CB8AC3E}">
        <p14:creationId xmlns:p14="http://schemas.microsoft.com/office/powerpoint/2010/main" val="291258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5</a:t>
            </a:fld>
            <a:endParaRPr lang="en-US"/>
          </a:p>
        </p:txBody>
      </p:sp>
      <p:sp>
        <p:nvSpPr>
          <p:cNvPr id="11" name="Content Placeholder 10"/>
          <p:cNvSpPr>
            <a:spLocks noGrp="1"/>
          </p:cNvSpPr>
          <p:nvPr>
            <p:ph sz="quarter" idx="16"/>
          </p:nvPr>
        </p:nvSpPr>
        <p:spPr/>
        <p:txBody>
          <a:bodyPr/>
          <a:lstStyle/>
          <a:p>
            <a:r>
              <a:rPr lang="en-US" dirty="0"/>
              <a:t>Le(t’s) go</a:t>
            </a:r>
          </a:p>
        </p:txBody>
      </p:sp>
      <p:sp>
        <p:nvSpPr>
          <p:cNvPr id="12" name="Content Placeholder 11"/>
          <p:cNvSpPr>
            <a:spLocks noGrp="1"/>
          </p:cNvSpPr>
          <p:nvPr>
            <p:ph sz="half" idx="1"/>
          </p:nvPr>
        </p:nvSpPr>
        <p:spPr/>
        <p:txBody>
          <a:bodyPr/>
          <a:lstStyle/>
          <a:p>
            <a:endParaRPr lang="en-US" dirty="0"/>
          </a:p>
          <a:p>
            <a:endParaRPr lang="en-US" dirty="0"/>
          </a:p>
          <a:p>
            <a:endParaRPr lang="en-US" dirty="0"/>
          </a:p>
        </p:txBody>
      </p:sp>
      <p:sp>
        <p:nvSpPr>
          <p:cNvPr id="10" name="Content Placeholder 9"/>
          <p:cNvSpPr>
            <a:spLocks noGrp="1"/>
          </p:cNvSpPr>
          <p:nvPr>
            <p:ph sz="half" idx="2"/>
          </p:nvPr>
        </p:nvSpPr>
        <p:spPr>
          <a:xfrm>
            <a:off x="6916166" y="1411817"/>
            <a:ext cx="3312816" cy="4512000"/>
          </a:xfrm>
        </p:spPr>
        <p:txBody>
          <a:bodyPr/>
          <a:lstStyle/>
          <a:p>
            <a:pPr marL="342900" indent="-342900">
              <a:buFont typeface="Wingdings" panose="05000000000000000000" pitchFamily="2" charset="2"/>
              <a:buChar char="§"/>
            </a:pPr>
            <a:r>
              <a:rPr lang="en-US" dirty="0"/>
              <a:t>Build something found </a:t>
            </a:r>
            <a:br>
              <a:rPr lang="en-US" dirty="0"/>
            </a:br>
            <a:r>
              <a:rPr lang="en-US" dirty="0"/>
              <a:t>in a house</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Use at least three pieces</a:t>
            </a:r>
          </a:p>
          <a:p>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2663" y="1512381"/>
            <a:ext cx="5848253" cy="3838552"/>
          </a:xfrm>
          <a:prstGeom prst="rect">
            <a:avLst/>
          </a:prstGeom>
        </p:spPr>
      </p:pic>
    </p:spTree>
    <p:extLst>
      <p:ext uri="{BB962C8B-B14F-4D97-AF65-F5344CB8AC3E}">
        <p14:creationId xmlns:p14="http://schemas.microsoft.com/office/powerpoint/2010/main" val="139888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719668" y="308207"/>
            <a:ext cx="8160643" cy="432495"/>
          </a:xfrm>
        </p:spPr>
        <p:txBody>
          <a:bodyPr/>
          <a:lstStyle/>
          <a:p>
            <a:r>
              <a:rPr lang="en-US"/>
              <a:t>Brainstorm - What is play?</a:t>
            </a:r>
            <a:endParaRPr lang="en-AU" dirty="0"/>
          </a:p>
        </p:txBody>
      </p:sp>
      <p:sp>
        <p:nvSpPr>
          <p:cNvPr id="3" name="Content Placeholder 2"/>
          <p:cNvSpPr>
            <a:spLocks noGrp="1"/>
          </p:cNvSpPr>
          <p:nvPr>
            <p:ph idx="1"/>
          </p:nvPr>
        </p:nvSpPr>
        <p:spPr>
          <a:xfrm>
            <a:off x="719667" y="1412777"/>
            <a:ext cx="9014831" cy="4512017"/>
          </a:xfrm>
        </p:spPr>
        <p:txBody>
          <a:bodyPr/>
          <a:lstStyle/>
          <a:p>
            <a:endParaRPr lang="en-US" dirty="0"/>
          </a:p>
          <a:p>
            <a:endParaRPr lang="en-US" dirty="0"/>
          </a:p>
          <a:p>
            <a:pPr algn="ctr"/>
            <a:r>
              <a:rPr lang="en-US" b="1" dirty="0"/>
              <a:t>Play is:</a:t>
            </a:r>
          </a:p>
          <a:p>
            <a:pPr algn="ctr"/>
            <a:r>
              <a:rPr lang="en-US" dirty="0"/>
              <a:t>any activity that helps us develop the skills necessary </a:t>
            </a:r>
          </a:p>
          <a:p>
            <a:pPr algn="ctr"/>
            <a:r>
              <a:rPr lang="en-US" dirty="0"/>
              <a:t>to survive or thrive</a:t>
            </a:r>
          </a:p>
        </p:txBody>
      </p:sp>
      <p:sp>
        <p:nvSpPr>
          <p:cNvPr id="4" name="Slide Number Placeholder 3"/>
          <p:cNvSpPr>
            <a:spLocks noGrp="1"/>
          </p:cNvSpPr>
          <p:nvPr>
            <p:ph type="sldNum" sz="quarter" idx="4"/>
          </p:nvPr>
        </p:nvSpPr>
        <p:spPr>
          <a:xfrm>
            <a:off x="9696400" y="6407623"/>
            <a:ext cx="1828800" cy="180000"/>
          </a:xfrm>
        </p:spPr>
        <p:txBody>
          <a:bodyPr/>
          <a:lstStyle/>
          <a:p>
            <a:fld id="{EAFF9662-E427-214F-A0F2-1EADCCA1E85B}" type="slidenum">
              <a:rPr lang="en-US" smtClean="0"/>
              <a:pPr/>
              <a:t>6</a:t>
            </a:fld>
            <a:endParaRPr lang="en-US"/>
          </a:p>
        </p:txBody>
      </p:sp>
      <p:pic>
        <p:nvPicPr>
          <p:cNvPr id="7" name="Picture 6">
            <a:extLst>
              <a:ext uri="{FF2B5EF4-FFF2-40B4-BE49-F238E27FC236}">
                <a16:creationId xmlns:a16="http://schemas.microsoft.com/office/drawing/2014/main" id="{F38959FC-1A4B-4CC1-AF56-3E50298B90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72596" y="308207"/>
            <a:ext cx="1752604" cy="1755652"/>
          </a:xfrm>
          <a:prstGeom prst="rect">
            <a:avLst/>
          </a:prstGeom>
        </p:spPr>
      </p:pic>
    </p:spTree>
    <p:extLst>
      <p:ext uri="{BB962C8B-B14F-4D97-AF65-F5344CB8AC3E}">
        <p14:creationId xmlns:p14="http://schemas.microsoft.com/office/powerpoint/2010/main" val="170542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7</a:t>
            </a:fld>
            <a:endParaRPr lang="en-US"/>
          </a:p>
        </p:txBody>
      </p:sp>
      <p:sp>
        <p:nvSpPr>
          <p:cNvPr id="6" name="TextBox 5"/>
          <p:cNvSpPr txBox="1"/>
          <p:nvPr/>
        </p:nvSpPr>
        <p:spPr>
          <a:xfrm>
            <a:off x="8961120" y="533636"/>
            <a:ext cx="2804160" cy="1200329"/>
          </a:xfrm>
          <a:prstGeom prst="rect">
            <a:avLst/>
          </a:prstGeom>
          <a:solidFill>
            <a:srgbClr val="FFFF00"/>
          </a:solidFill>
        </p:spPr>
        <p:txBody>
          <a:bodyPr wrap="square" rtlCol="0">
            <a:spAutoFit/>
          </a:bodyPr>
          <a:lstStyle/>
          <a:p>
            <a:r>
              <a:rPr lang="en-AU" dirty="0"/>
              <a:t>Is there an image of puppies/dogs being more competitive in play to match the script?</a:t>
            </a:r>
          </a:p>
        </p:txBody>
      </p:sp>
      <p:pic>
        <p:nvPicPr>
          <p:cNvPr id="9" name="Picture 8">
            <a:extLst>
              <a:ext uri="{FF2B5EF4-FFF2-40B4-BE49-F238E27FC236}">
                <a16:creationId xmlns:a16="http://schemas.microsoft.com/office/drawing/2014/main" id="{BEEC7D17-30BF-4C1A-8295-A2F9F427E6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0" y="3407"/>
            <a:ext cx="12167616" cy="6858000"/>
          </a:xfrm>
          <a:prstGeom prst="rect">
            <a:avLst/>
          </a:prstGeom>
        </p:spPr>
      </p:pic>
      <p:sp>
        <p:nvSpPr>
          <p:cNvPr id="12" name="Content Placeholder 11">
            <a:extLst>
              <a:ext uri="{FF2B5EF4-FFF2-40B4-BE49-F238E27FC236}">
                <a16:creationId xmlns:a16="http://schemas.microsoft.com/office/drawing/2014/main" id="{809E9640-3825-4368-AF88-A6687C43DB8A}"/>
              </a:ext>
            </a:extLst>
          </p:cNvPr>
          <p:cNvSpPr>
            <a:spLocks noGrp="1"/>
          </p:cNvSpPr>
          <p:nvPr>
            <p:ph sz="quarter" idx="15"/>
          </p:nvPr>
        </p:nvSpPr>
        <p:spPr>
          <a:xfrm>
            <a:off x="695325" y="282098"/>
            <a:ext cx="4174435" cy="432495"/>
          </a:xfrm>
        </p:spPr>
        <p:txBody>
          <a:bodyPr/>
          <a:lstStyle/>
          <a:p>
            <a:r>
              <a:rPr lang="en-US" dirty="0">
                <a:solidFill>
                  <a:schemeClr val="bg1"/>
                </a:solidFill>
              </a:rPr>
              <a:t>Animal play</a:t>
            </a:r>
            <a:endParaRPr lang="en-AU" dirty="0">
              <a:solidFill>
                <a:schemeClr val="bg1"/>
              </a:solidFill>
            </a:endParaRPr>
          </a:p>
        </p:txBody>
      </p:sp>
      <p:sp>
        <p:nvSpPr>
          <p:cNvPr id="14" name="Content Placeholder 13">
            <a:extLst>
              <a:ext uri="{FF2B5EF4-FFF2-40B4-BE49-F238E27FC236}">
                <a16:creationId xmlns:a16="http://schemas.microsoft.com/office/drawing/2014/main" id="{91704D4D-968A-4599-808A-16B1AB995B7C}"/>
              </a:ext>
            </a:extLst>
          </p:cNvPr>
          <p:cNvSpPr>
            <a:spLocks noGrp="1"/>
          </p:cNvSpPr>
          <p:nvPr>
            <p:ph sz="half" idx="1"/>
          </p:nvPr>
        </p:nvSpPr>
        <p:spPr>
          <a:xfrm>
            <a:off x="695325" y="4436351"/>
            <a:ext cx="3267075" cy="4512000"/>
          </a:xfrm>
        </p:spPr>
        <p:txBody>
          <a:bodyPr/>
          <a:lstStyle/>
          <a:p>
            <a:r>
              <a:rPr lang="en-AU" dirty="0">
                <a:solidFill>
                  <a:schemeClr val="bg1"/>
                </a:solidFill>
              </a:rPr>
              <a:t>When dogs play, it is all about competing physically. </a:t>
            </a:r>
            <a:endParaRPr lang="en-US" dirty="0">
              <a:solidFill>
                <a:schemeClr val="bg1"/>
              </a:solidFill>
            </a:endParaRPr>
          </a:p>
          <a:p>
            <a:endParaRPr lang="en-AU" dirty="0">
              <a:solidFill>
                <a:schemeClr val="bg1"/>
              </a:solidFill>
            </a:endParaRPr>
          </a:p>
        </p:txBody>
      </p:sp>
      <p:sp>
        <p:nvSpPr>
          <p:cNvPr id="15" name="Slide Number Placeholder 5">
            <a:extLst>
              <a:ext uri="{FF2B5EF4-FFF2-40B4-BE49-F238E27FC236}">
                <a16:creationId xmlns:a16="http://schemas.microsoft.com/office/drawing/2014/main" id="{AB1D5D26-8811-4D03-A379-3F88B3D1C48D}"/>
              </a:ext>
            </a:extLst>
          </p:cNvPr>
          <p:cNvSpPr txBox="1">
            <a:spLocks/>
          </p:cNvSpPr>
          <p:nvPr/>
        </p:nvSpPr>
        <p:spPr>
          <a:xfrm>
            <a:off x="9696400" y="6358463"/>
            <a:ext cx="1828800" cy="180000"/>
          </a:xfrm>
          <a:prstGeom prst="rect">
            <a:avLst/>
          </a:prstGeom>
        </p:spPr>
        <p:txBody>
          <a:bodyPr vert="horz" lIns="0" tIns="0" rIns="0" bIns="0" rtlCol="0" anchor="t" anchorCtr="0"/>
          <a:lstStyle>
            <a:defPPr>
              <a:defRPr lang="en-US"/>
            </a:defPPr>
            <a:lvl1pPr marL="0" algn="r" defTabSz="457200" rtl="0" eaLnBrk="1" latinLnBrk="0" hangingPunct="1">
              <a:defRPr sz="1333" kern="1200" baseline="0">
                <a:solidFill>
                  <a:schemeClr val="bg1"/>
                </a:solidFill>
                <a:latin typeface="Franklin Gothic Medium" panose="020B06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A579A0-2D03-40E0-9AF7-97C6E3FFE6EE}" type="slidenum">
              <a:rPr lang="en-AU" smtClean="0"/>
              <a:pPr/>
              <a:t>7</a:t>
            </a:fld>
            <a:endParaRPr lang="en-AU" dirty="0"/>
          </a:p>
        </p:txBody>
      </p:sp>
      <p:sp>
        <p:nvSpPr>
          <p:cNvPr id="16" name="Rectangle 15">
            <a:extLst>
              <a:ext uri="{FF2B5EF4-FFF2-40B4-BE49-F238E27FC236}">
                <a16:creationId xmlns:a16="http://schemas.microsoft.com/office/drawing/2014/main" id="{C2486E1D-C763-47FC-A727-3827ABC11DA8}"/>
              </a:ext>
            </a:extLst>
          </p:cNvPr>
          <p:cNvSpPr/>
          <p:nvPr/>
        </p:nvSpPr>
        <p:spPr>
          <a:xfrm>
            <a:off x="695325" y="6324720"/>
            <a:ext cx="1226609" cy="5442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CDDE9FAA-D29A-487E-9601-576E450AE84F}"/>
              </a:ext>
            </a:extLst>
          </p:cNvPr>
          <p:cNvSpPr/>
          <p:nvPr/>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11</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Text Placeholder 17">
            <a:extLst>
              <a:ext uri="{FF2B5EF4-FFF2-40B4-BE49-F238E27FC236}">
                <a16:creationId xmlns:a16="http://schemas.microsoft.com/office/drawing/2014/main" id="{495C7114-490F-409F-8058-A3A7B40DF293}"/>
              </a:ext>
            </a:extLst>
          </p:cNvPr>
          <p:cNvSpPr txBox="1">
            <a:spLocks/>
          </p:cNvSpPr>
          <p:nvPr/>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269662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24EEB37-3080-41C6-BC50-3A777035D8C6}"/>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0" y="-1"/>
            <a:ext cx="12192000" cy="6871741"/>
          </a:xfrm>
        </p:spPr>
      </p:pic>
      <p:sp>
        <p:nvSpPr>
          <p:cNvPr id="6" name="Content Placeholder 5"/>
          <p:cNvSpPr>
            <a:spLocks noGrp="1"/>
          </p:cNvSpPr>
          <p:nvPr>
            <p:ph sz="half" idx="1"/>
          </p:nvPr>
        </p:nvSpPr>
        <p:spPr>
          <a:xfrm>
            <a:off x="719666" y="1411817"/>
            <a:ext cx="4597401" cy="4512000"/>
          </a:xfrm>
        </p:spPr>
        <p:txBody>
          <a:bodyPr/>
          <a:lstStyle/>
          <a:p>
            <a:pPr marL="342900" indent="-342900">
              <a:buFont typeface="Arial" panose="020B0604020202020204" pitchFamily="34" charset="0"/>
              <a:buChar char="•"/>
            </a:pPr>
            <a:r>
              <a:rPr lang="en-AU" dirty="0">
                <a:solidFill>
                  <a:schemeClr val="bg1"/>
                </a:solidFill>
              </a:rPr>
              <a:t>When children play, they experiment with the language and skills they need for when they are adults. </a:t>
            </a:r>
          </a:p>
          <a:p>
            <a:pPr marL="342900" indent="-342900">
              <a:buFont typeface="Arial" panose="020B0604020202020204" pitchFamily="34" charset="0"/>
              <a:buChar char="•"/>
            </a:pPr>
            <a:endParaRPr lang="en-AU" dirty="0">
              <a:solidFill>
                <a:schemeClr val="bg1"/>
              </a:solidFill>
            </a:endParaRPr>
          </a:p>
          <a:p>
            <a:pPr marL="342900" indent="-342900">
              <a:buFont typeface="Arial" panose="020B0604020202020204" pitchFamily="34" charset="0"/>
              <a:buChar char="•"/>
            </a:pPr>
            <a:r>
              <a:rPr lang="en-AU" dirty="0">
                <a:solidFill>
                  <a:schemeClr val="bg1"/>
                </a:solidFill>
              </a:rPr>
              <a:t>What are some examples?</a:t>
            </a:r>
          </a:p>
          <a:p>
            <a:endParaRPr lang="en-US" dirty="0">
              <a:solidFill>
                <a:schemeClr val="bg1"/>
              </a:solidFill>
            </a:endParaRPr>
          </a:p>
        </p:txBody>
      </p:sp>
      <p:sp>
        <p:nvSpPr>
          <p:cNvPr id="4" name="Slide Number Placeholder 3"/>
          <p:cNvSpPr>
            <a:spLocks noGrp="1"/>
          </p:cNvSpPr>
          <p:nvPr>
            <p:ph type="sldNum" sz="quarter" idx="4"/>
          </p:nvPr>
        </p:nvSpPr>
        <p:spPr/>
        <p:txBody>
          <a:bodyPr/>
          <a:lstStyle/>
          <a:p>
            <a:fld id="{EAFF9662-E427-214F-A0F2-1EADCCA1E85B}" type="slidenum">
              <a:rPr lang="en-US" smtClean="0"/>
              <a:pPr/>
              <a:t>8</a:t>
            </a:fld>
            <a:endParaRPr lang="en-US"/>
          </a:p>
        </p:txBody>
      </p:sp>
      <p:sp>
        <p:nvSpPr>
          <p:cNvPr id="10" name="Content Placeholder 9"/>
          <p:cNvSpPr>
            <a:spLocks noGrp="1"/>
          </p:cNvSpPr>
          <p:nvPr>
            <p:ph sz="quarter" idx="15"/>
          </p:nvPr>
        </p:nvSpPr>
        <p:spPr/>
        <p:txBody>
          <a:bodyPr/>
          <a:lstStyle/>
          <a:p>
            <a:r>
              <a:rPr lang="en-US" dirty="0">
                <a:solidFill>
                  <a:schemeClr val="bg1"/>
                </a:solidFill>
              </a:rPr>
              <a:t>Children’s play</a:t>
            </a:r>
            <a:endParaRPr lang="en-AU" dirty="0">
              <a:solidFill>
                <a:schemeClr val="bg1"/>
              </a:solidFill>
            </a:endParaRPr>
          </a:p>
        </p:txBody>
      </p:sp>
      <p:sp>
        <p:nvSpPr>
          <p:cNvPr id="7" name="Slide Number Placeholder 5">
            <a:extLst>
              <a:ext uri="{FF2B5EF4-FFF2-40B4-BE49-F238E27FC236}">
                <a16:creationId xmlns:a16="http://schemas.microsoft.com/office/drawing/2014/main" id="{CD72977F-56DD-44CD-A00F-EB2C7CF2E55C}"/>
              </a:ext>
            </a:extLst>
          </p:cNvPr>
          <p:cNvSpPr txBox="1">
            <a:spLocks/>
          </p:cNvSpPr>
          <p:nvPr/>
        </p:nvSpPr>
        <p:spPr>
          <a:xfrm>
            <a:off x="9696400" y="6358463"/>
            <a:ext cx="1828800" cy="180000"/>
          </a:xfrm>
          <a:prstGeom prst="rect">
            <a:avLst/>
          </a:prstGeom>
        </p:spPr>
        <p:txBody>
          <a:bodyPr vert="horz" lIns="0" tIns="0" rIns="0" bIns="0" rtlCol="0" anchor="t" anchorCtr="0"/>
          <a:lstStyle>
            <a:defPPr>
              <a:defRPr lang="en-US"/>
            </a:defPPr>
            <a:lvl1pPr marL="0" algn="r" defTabSz="457200" rtl="0" eaLnBrk="1" latinLnBrk="0" hangingPunct="1">
              <a:defRPr sz="1333" kern="1200" baseline="0">
                <a:solidFill>
                  <a:schemeClr val="bg1"/>
                </a:solidFill>
                <a:latin typeface="Franklin Gothic Medium" panose="020B06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A579A0-2D03-40E0-9AF7-97C6E3FFE6EE}" type="slidenum">
              <a:rPr lang="en-AU" smtClean="0"/>
              <a:pPr/>
              <a:t>8</a:t>
            </a:fld>
            <a:endParaRPr lang="en-AU" dirty="0"/>
          </a:p>
        </p:txBody>
      </p:sp>
      <p:sp>
        <p:nvSpPr>
          <p:cNvPr id="8" name="Rectangle 7">
            <a:extLst>
              <a:ext uri="{FF2B5EF4-FFF2-40B4-BE49-F238E27FC236}">
                <a16:creationId xmlns:a16="http://schemas.microsoft.com/office/drawing/2014/main" id="{527AD551-31C4-4D41-A887-02C6607A5558}"/>
              </a:ext>
            </a:extLst>
          </p:cNvPr>
          <p:cNvSpPr/>
          <p:nvPr/>
        </p:nvSpPr>
        <p:spPr>
          <a:xfrm>
            <a:off x="695325" y="6324720"/>
            <a:ext cx="1226609" cy="5442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F42A9D42-1992-41E7-A305-2DB958943BF9}"/>
              </a:ext>
            </a:extLst>
          </p:cNvPr>
          <p:cNvSpPr/>
          <p:nvPr/>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11</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 Placeholder 17">
            <a:extLst>
              <a:ext uri="{FF2B5EF4-FFF2-40B4-BE49-F238E27FC236}">
                <a16:creationId xmlns:a16="http://schemas.microsoft.com/office/drawing/2014/main" id="{FE0F1D8E-BAC5-4482-A097-1329A12936CD}"/>
              </a:ext>
            </a:extLst>
          </p:cNvPr>
          <p:cNvSpPr txBox="1">
            <a:spLocks/>
          </p:cNvSpPr>
          <p:nvPr/>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142045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19666" y="1411817"/>
            <a:ext cx="5839178" cy="4512000"/>
          </a:xfrm>
        </p:spPr>
        <p:txBody>
          <a:bodyPr/>
          <a:lstStyle/>
          <a:p>
            <a:r>
              <a:rPr lang="en-AU" dirty="0"/>
              <a:t>Adult play is almost always about problem-solving. </a:t>
            </a:r>
          </a:p>
        </p:txBody>
      </p:sp>
      <p:sp>
        <p:nvSpPr>
          <p:cNvPr id="4" name="Slide Number Placeholder 3"/>
          <p:cNvSpPr>
            <a:spLocks noGrp="1"/>
          </p:cNvSpPr>
          <p:nvPr>
            <p:ph type="sldNum" sz="quarter" idx="4"/>
          </p:nvPr>
        </p:nvSpPr>
        <p:spPr/>
        <p:txBody>
          <a:bodyPr/>
          <a:lstStyle/>
          <a:p>
            <a:fld id="{EAFF9662-E427-214F-A0F2-1EADCCA1E85B}" type="slidenum">
              <a:rPr lang="en-US" smtClean="0"/>
              <a:pPr/>
              <a:t>9</a:t>
            </a:fld>
            <a:endParaRPr lang="en-US"/>
          </a:p>
        </p:txBody>
      </p:sp>
      <p:sp>
        <p:nvSpPr>
          <p:cNvPr id="11" name="Content Placeholder 10"/>
          <p:cNvSpPr>
            <a:spLocks noGrp="1"/>
          </p:cNvSpPr>
          <p:nvPr>
            <p:ph sz="quarter" idx="15"/>
          </p:nvPr>
        </p:nvSpPr>
        <p:spPr/>
        <p:txBody>
          <a:bodyPr/>
          <a:lstStyle/>
          <a:p>
            <a:r>
              <a:rPr lang="en-US" dirty="0"/>
              <a:t>Adult play</a:t>
            </a:r>
            <a:endParaRPr lang="en-AU" dirty="0"/>
          </a:p>
        </p:txBody>
      </p:sp>
      <p:pic>
        <p:nvPicPr>
          <p:cNvPr id="3" name="Picture 2">
            <a:extLst>
              <a:ext uri="{FF2B5EF4-FFF2-40B4-BE49-F238E27FC236}">
                <a16:creationId xmlns:a16="http://schemas.microsoft.com/office/drawing/2014/main" id="{7ACA6A13-D312-4DBA-817A-9D8B4F0091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666" y="2269067"/>
            <a:ext cx="5839178" cy="3392310"/>
          </a:xfrm>
          <a:prstGeom prst="rect">
            <a:avLst/>
          </a:prstGeom>
        </p:spPr>
      </p:pic>
      <p:pic>
        <p:nvPicPr>
          <p:cNvPr id="10" name="Picture 9">
            <a:extLst>
              <a:ext uri="{FF2B5EF4-FFF2-40B4-BE49-F238E27FC236}">
                <a16:creationId xmlns:a16="http://schemas.microsoft.com/office/drawing/2014/main" id="{FEEF25C6-BA64-41DB-9659-2F65FEA2417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81422" y="2269068"/>
            <a:ext cx="5376334" cy="3392310"/>
          </a:xfrm>
          <a:prstGeom prst="rect">
            <a:avLst/>
          </a:prstGeom>
        </p:spPr>
      </p:pic>
    </p:spTree>
    <p:extLst>
      <p:ext uri="{BB962C8B-B14F-4D97-AF65-F5344CB8AC3E}">
        <p14:creationId xmlns:p14="http://schemas.microsoft.com/office/powerpoint/2010/main" val="2972185053"/>
      </p:ext>
    </p:extLst>
  </p:cSld>
  <p:clrMapOvr>
    <a:masterClrMapping/>
  </p:clrMapOvr>
</p:sld>
</file>

<file path=ppt/theme/theme1.xml><?xml version="1.0" encoding="utf-8"?>
<a:theme xmlns:a="http://schemas.openxmlformats.org/drawingml/2006/main" name="1_Content Slide_no logo">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2.xml><?xml version="1.0" encoding="utf-8"?>
<a:theme xmlns:a="http://schemas.openxmlformats.org/drawingml/2006/main" name="1_Content Slide_Blue_No 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D4F6616-5876-4396-AB62-3B5EC98C0AA3}"/>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6D28EE2C6A8647B82B44CF8CCBE857" ma:contentTypeVersion="5" ma:contentTypeDescription="Create a new document." ma:contentTypeScope="" ma:versionID="db56242bc51a065486d413c05ba845ba">
  <xsd:schema xmlns:xsd="http://www.w3.org/2001/XMLSchema" xmlns:xs="http://www.w3.org/2001/XMLSchema" xmlns:p="http://schemas.microsoft.com/office/2006/metadata/properties" xmlns:ns2="58ead461-8b71-4d91-ae50-328c1b3418b2" targetNamespace="http://schemas.microsoft.com/office/2006/metadata/properties" ma:root="true" ma:fieldsID="ddba7d0f9d650eb8f54044a1c8a6d4c1" ns2:_="">
    <xsd:import namespace="58ead461-8b71-4d91-ae50-328c1b3418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ad461-8b71-4d91-ae50-328c1b341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961C91-2743-4AAD-BCBC-0965ACBE4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ad461-8b71-4d91-ae50-328c1b341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AA15D4-5F01-4E8E-A0B1-BA8FEEA5A719}">
  <ds:schemaRefs>
    <ds:schemaRef ds:uri="http://schemas.microsoft.com/sharepoint/v3/contenttype/forms"/>
  </ds:schemaRefs>
</ds:datastoreItem>
</file>

<file path=customXml/itemProps3.xml><?xml version="1.0" encoding="utf-8"?>
<ds:datastoreItem xmlns:ds="http://schemas.openxmlformats.org/officeDocument/2006/customXml" ds:itemID="{76AED9B7-C25D-4EC9-9082-CD69CD9475CA}">
  <ds:schemaRefs>
    <ds:schemaRef ds:uri="http://purl.org/dc/elements/1.1/"/>
    <ds:schemaRef ds:uri="http://schemas.microsoft.com/office/2006/documentManagement/types"/>
    <ds:schemaRef ds:uri="58ead461-8b71-4d91-ae50-328c1b3418b2"/>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ACI-Template-2018_16-9</Template>
  <TotalTime>64553</TotalTime>
  <Words>2343</Words>
  <Application>Microsoft Office PowerPoint</Application>
  <PresentationFormat>Widescreen</PresentationFormat>
  <Paragraphs>297</Paragraphs>
  <Slides>19</Slides>
  <Notes>19</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Franklin Gothic Medium</vt:lpstr>
      <vt:lpstr>Wingdings</vt:lpstr>
      <vt:lpstr>1_Content Slide_no logo</vt:lpstr>
      <vt:lpstr>1_Content Slide_Blue_No Banner</vt:lpstr>
      <vt:lpstr>2_Cover Slide</vt:lpstr>
      <vt:lpstr>Module 11: The Player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Advanced Neuropsychological Treatment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Cognitive Enhancement Program Module 11: The Player</dc:title>
  <dc:creator>NSW Agency for Clinical Innovation;Advanced Neuropsychological Treatment Services</dc:creator>
  <cp:lastModifiedBy>Bronwyn Potter (Agency for Clinical Innovation)</cp:lastModifiedBy>
  <cp:revision>520</cp:revision>
  <cp:lastPrinted>2019-01-14T01:04:11Z</cp:lastPrinted>
  <dcterms:created xsi:type="dcterms:W3CDTF">2015-05-28T01:25:17Z</dcterms:created>
  <dcterms:modified xsi:type="dcterms:W3CDTF">2023-05-23T01:43:21Z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0x010100846D28EE2C6A8647B82B44CF8CCBE857</vt:lpwstr>
  </property>
</Properties>
</file>